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19"/>
  </p:notesMasterIdLst>
  <p:sldIdLst>
    <p:sldId id="369" r:id="rId2"/>
    <p:sldId id="370" r:id="rId3"/>
    <p:sldId id="479" r:id="rId4"/>
    <p:sldId id="490" r:id="rId5"/>
    <p:sldId id="480" r:id="rId6"/>
    <p:sldId id="491" r:id="rId7"/>
    <p:sldId id="484" r:id="rId8"/>
    <p:sldId id="485" r:id="rId9"/>
    <p:sldId id="486" r:id="rId10"/>
    <p:sldId id="487" r:id="rId11"/>
    <p:sldId id="489" r:id="rId12"/>
    <p:sldId id="425" r:id="rId13"/>
    <p:sldId id="426" r:id="rId14"/>
    <p:sldId id="482" r:id="rId15"/>
    <p:sldId id="420" r:id="rId16"/>
    <p:sldId id="421" r:id="rId17"/>
    <p:sldId id="427" r:id="rId18"/>
    <p:sldId id="455" r:id="rId19"/>
    <p:sldId id="456" r:id="rId20"/>
    <p:sldId id="457" r:id="rId21"/>
    <p:sldId id="458" r:id="rId22"/>
    <p:sldId id="459" r:id="rId23"/>
    <p:sldId id="468" r:id="rId24"/>
    <p:sldId id="461" r:id="rId25"/>
    <p:sldId id="462" r:id="rId26"/>
    <p:sldId id="463" r:id="rId27"/>
    <p:sldId id="464" r:id="rId28"/>
    <p:sldId id="465" r:id="rId29"/>
    <p:sldId id="466" r:id="rId30"/>
    <p:sldId id="450" r:id="rId31"/>
    <p:sldId id="451" r:id="rId32"/>
    <p:sldId id="446" r:id="rId33"/>
    <p:sldId id="453" r:id="rId34"/>
    <p:sldId id="445" r:id="rId35"/>
    <p:sldId id="356" r:id="rId36"/>
    <p:sldId id="357" r:id="rId37"/>
    <p:sldId id="358" r:id="rId38"/>
    <p:sldId id="359" r:id="rId39"/>
    <p:sldId id="473" r:id="rId40"/>
    <p:sldId id="474" r:id="rId41"/>
    <p:sldId id="475" r:id="rId42"/>
    <p:sldId id="476" r:id="rId43"/>
    <p:sldId id="477" r:id="rId44"/>
    <p:sldId id="469" r:id="rId45"/>
    <p:sldId id="444" r:id="rId46"/>
    <p:sldId id="433" r:id="rId47"/>
    <p:sldId id="434" r:id="rId48"/>
    <p:sldId id="435" r:id="rId49"/>
    <p:sldId id="443" r:id="rId50"/>
    <p:sldId id="448" r:id="rId51"/>
    <p:sldId id="344" r:id="rId52"/>
    <p:sldId id="436" r:id="rId53"/>
    <p:sldId id="492" r:id="rId54"/>
    <p:sldId id="493" r:id="rId55"/>
    <p:sldId id="438" r:id="rId56"/>
    <p:sldId id="494" r:id="rId57"/>
    <p:sldId id="368" r:id="rId58"/>
    <p:sldId id="440" r:id="rId59"/>
    <p:sldId id="441" r:id="rId60"/>
    <p:sldId id="405" r:id="rId61"/>
    <p:sldId id="407" r:id="rId62"/>
    <p:sldId id="351" r:id="rId63"/>
    <p:sldId id="495" r:id="rId64"/>
    <p:sldId id="409" r:id="rId65"/>
    <p:sldId id="496" r:id="rId66"/>
    <p:sldId id="449" r:id="rId67"/>
    <p:sldId id="497" r:id="rId68"/>
    <p:sldId id="447" r:id="rId69"/>
    <p:sldId id="413" r:id="rId70"/>
    <p:sldId id="414" r:id="rId71"/>
    <p:sldId id="415" r:id="rId72"/>
    <p:sldId id="416" r:id="rId73"/>
    <p:sldId id="417" r:id="rId74"/>
    <p:sldId id="418" r:id="rId75"/>
    <p:sldId id="419" r:id="rId76"/>
    <p:sldId id="498" r:id="rId77"/>
    <p:sldId id="452" r:id="rId78"/>
    <p:sldId id="422" r:id="rId79"/>
    <p:sldId id="442" r:id="rId80"/>
    <p:sldId id="423" r:id="rId81"/>
    <p:sldId id="424" r:id="rId82"/>
    <p:sldId id="499" r:id="rId83"/>
    <p:sldId id="381" r:id="rId84"/>
    <p:sldId id="378" r:id="rId85"/>
    <p:sldId id="379" r:id="rId86"/>
    <p:sldId id="408" r:id="rId87"/>
    <p:sldId id="390" r:id="rId88"/>
    <p:sldId id="500" r:id="rId89"/>
    <p:sldId id="501" r:id="rId90"/>
    <p:sldId id="393" r:id="rId91"/>
    <p:sldId id="396" r:id="rId92"/>
    <p:sldId id="397" r:id="rId93"/>
    <p:sldId id="383" r:id="rId94"/>
    <p:sldId id="384" r:id="rId95"/>
    <p:sldId id="410" r:id="rId96"/>
    <p:sldId id="411" r:id="rId97"/>
    <p:sldId id="385" r:id="rId98"/>
    <p:sldId id="394" r:id="rId99"/>
    <p:sldId id="402" r:id="rId100"/>
    <p:sldId id="403" r:id="rId101"/>
    <p:sldId id="404" r:id="rId102"/>
    <p:sldId id="502" r:id="rId103"/>
    <p:sldId id="406" r:id="rId104"/>
    <p:sldId id="401" r:id="rId105"/>
    <p:sldId id="399" r:id="rId106"/>
    <p:sldId id="412" r:id="rId107"/>
    <p:sldId id="503" r:id="rId108"/>
    <p:sldId id="395" r:id="rId109"/>
    <p:sldId id="504" r:id="rId110"/>
    <p:sldId id="505" r:id="rId111"/>
    <p:sldId id="506" r:id="rId112"/>
    <p:sldId id="507" r:id="rId113"/>
    <p:sldId id="508" r:id="rId114"/>
    <p:sldId id="509" r:id="rId115"/>
    <p:sldId id="510" r:id="rId116"/>
    <p:sldId id="511" r:id="rId117"/>
    <p:sldId id="512" r:id="rId118"/>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663300"/>
    <a:srgbClr val="800000"/>
    <a:srgbClr val="000066"/>
    <a:srgbClr val="990000"/>
    <a:srgbClr val="996600"/>
    <a:srgbClr val="8200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370" autoAdjust="0"/>
    <p:restoredTop sz="95320" autoAdjust="0"/>
  </p:normalViewPr>
  <p:slideViewPr>
    <p:cSldViewPr>
      <p:cViewPr>
        <p:scale>
          <a:sx n="78" d="100"/>
          <a:sy n="78" d="100"/>
        </p:scale>
        <p:origin x="1008" y="274"/>
      </p:cViewPr>
      <p:guideLst>
        <p:guide orient="horz" pos="4319"/>
        <p:guide/>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_rels/viewProps.xml.rels><?xml version="1.0" encoding="UTF-8" standalone="yes"?>
<Relationships xmlns="http://schemas.openxmlformats.org/package/2006/relationships"><Relationship Id="rId1" Type="http://schemas.openxmlformats.org/officeDocument/2006/relationships/slide" Target="slides/slide9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png"/><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5" Type="http://schemas.openxmlformats.org/officeDocument/2006/relationships/image" Target="../media/image83.wmf"/><Relationship Id="rId4"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image" Target="../media/image96.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emf"/><Relationship Id="rId1" Type="http://schemas.openxmlformats.org/officeDocument/2006/relationships/image" Target="../media/image99.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image" Target="../media/image103.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image" Target="../media/image115.wmf"/><Relationship Id="rId18" Type="http://schemas.openxmlformats.org/officeDocument/2006/relationships/image" Target="../media/image120.wmf"/><Relationship Id="rId3" Type="http://schemas.openxmlformats.org/officeDocument/2006/relationships/image" Target="../media/image80.wmf"/><Relationship Id="rId7" Type="http://schemas.openxmlformats.org/officeDocument/2006/relationships/image" Target="../media/image110.wmf"/><Relationship Id="rId12" Type="http://schemas.openxmlformats.org/officeDocument/2006/relationships/image" Target="../media/image114.wmf"/><Relationship Id="rId17" Type="http://schemas.openxmlformats.org/officeDocument/2006/relationships/image" Target="../media/image119.wmf"/><Relationship Id="rId2" Type="http://schemas.openxmlformats.org/officeDocument/2006/relationships/image" Target="../media/image106.wmf"/><Relationship Id="rId16" Type="http://schemas.openxmlformats.org/officeDocument/2006/relationships/image" Target="../media/image118.wmf"/><Relationship Id="rId1" Type="http://schemas.openxmlformats.org/officeDocument/2006/relationships/image" Target="../media/image85.wmf"/><Relationship Id="rId6" Type="http://schemas.openxmlformats.org/officeDocument/2006/relationships/image" Target="../media/image109.wmf"/><Relationship Id="rId11" Type="http://schemas.openxmlformats.org/officeDocument/2006/relationships/image" Target="../media/image113.wmf"/><Relationship Id="rId5" Type="http://schemas.openxmlformats.org/officeDocument/2006/relationships/image" Target="../media/image108.wmf"/><Relationship Id="rId15" Type="http://schemas.openxmlformats.org/officeDocument/2006/relationships/image" Target="../media/image117.wmf"/><Relationship Id="rId10" Type="http://schemas.openxmlformats.org/officeDocument/2006/relationships/image" Target="../media/image112.wmf"/><Relationship Id="rId4" Type="http://schemas.openxmlformats.org/officeDocument/2006/relationships/image" Target="../media/image107.wmf"/><Relationship Id="rId9" Type="http://schemas.openxmlformats.org/officeDocument/2006/relationships/image" Target="../media/image111.wmf"/><Relationship Id="rId14" Type="http://schemas.openxmlformats.org/officeDocument/2006/relationships/image" Target="../media/image11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3.wmf"/><Relationship Id="rId7" Type="http://schemas.openxmlformats.org/officeDocument/2006/relationships/image" Target="../media/image134.wmf"/><Relationship Id="rId2" Type="http://schemas.openxmlformats.org/officeDocument/2006/relationships/image" Target="../media/image82.wmf"/><Relationship Id="rId1" Type="http://schemas.openxmlformats.org/officeDocument/2006/relationships/image" Target="../media/image132.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wmf"/><Relationship Id="rId1" Type="http://schemas.openxmlformats.org/officeDocument/2006/relationships/image" Target="../media/image136.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emf"/><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52.wmf"/><Relationship Id="rId1" Type="http://schemas.openxmlformats.org/officeDocument/2006/relationships/image" Target="../media/image151.wmf"/><Relationship Id="rId6" Type="http://schemas.openxmlformats.org/officeDocument/2006/relationships/image" Target="../media/image153.wmf"/><Relationship Id="rId5" Type="http://schemas.openxmlformats.org/officeDocument/2006/relationships/image" Target="../media/image82.wmf"/><Relationship Id="rId4" Type="http://schemas.openxmlformats.org/officeDocument/2006/relationships/image" Target="../media/image111.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image" Target="../media/image156.wmf"/><Relationship Id="rId7" Type="http://schemas.openxmlformats.org/officeDocument/2006/relationships/image" Target="../media/image160.wmf"/><Relationship Id="rId2" Type="http://schemas.openxmlformats.org/officeDocument/2006/relationships/image" Target="../media/image155.wmf"/><Relationship Id="rId1" Type="http://schemas.openxmlformats.org/officeDocument/2006/relationships/image" Target="../media/image154.wmf"/><Relationship Id="rId6" Type="http://schemas.openxmlformats.org/officeDocument/2006/relationships/image" Target="../media/image159.wmf"/><Relationship Id="rId11" Type="http://schemas.openxmlformats.org/officeDocument/2006/relationships/image" Target="../media/image164.wmf"/><Relationship Id="rId5" Type="http://schemas.openxmlformats.org/officeDocument/2006/relationships/image" Target="../media/image158.wmf"/><Relationship Id="rId10" Type="http://schemas.openxmlformats.org/officeDocument/2006/relationships/image" Target="../media/image163.wmf"/><Relationship Id="rId4" Type="http://schemas.openxmlformats.org/officeDocument/2006/relationships/image" Target="../media/image157.wmf"/><Relationship Id="rId9" Type="http://schemas.openxmlformats.org/officeDocument/2006/relationships/image" Target="../media/image16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 Id="rId4" Type="http://schemas.openxmlformats.org/officeDocument/2006/relationships/image" Target="../media/image2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 Id="rId6" Type="http://schemas.openxmlformats.org/officeDocument/2006/relationships/image" Target="../media/image220.wmf"/><Relationship Id="rId5" Type="http://schemas.openxmlformats.org/officeDocument/2006/relationships/image" Target="../media/image219.wmf"/><Relationship Id="rId4" Type="http://schemas.openxmlformats.org/officeDocument/2006/relationships/image" Target="../media/image21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6" Type="http://schemas.openxmlformats.org/officeDocument/2006/relationships/image" Target="../media/image227.wmf"/><Relationship Id="rId5" Type="http://schemas.openxmlformats.org/officeDocument/2006/relationships/image" Target="../media/image226.wmf"/><Relationship Id="rId4" Type="http://schemas.openxmlformats.org/officeDocument/2006/relationships/image" Target="../media/image2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16179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4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179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179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6179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FB23BB4-9F48-4B96-A205-C23584DBA28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179E854-E47C-4BE6-9A20-E6F56286E676}" type="slidenum">
              <a:rPr lang="en-US" altLang="zh-CN" smtClean="0">
                <a:solidFill>
                  <a:srgbClr val="1C1C1C"/>
                </a:solidFill>
              </a:rPr>
              <a:pPr>
                <a:spcBef>
                  <a:spcPct val="0"/>
                </a:spcBef>
              </a:pPr>
              <a:t>1</a:t>
            </a:fld>
            <a:endParaRPr lang="en-US" altLang="zh-CN">
              <a:solidFill>
                <a:srgbClr val="1C1C1C"/>
              </a:solidFill>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p:spPr>
        <p:txBody>
          <a:bodyPr/>
          <a:lstStyle/>
          <a:p>
            <a:endParaRPr lang="zh-CN" altLang="en-US"/>
          </a:p>
        </p:txBody>
      </p:sp>
      <p:sp>
        <p:nvSpPr>
          <p:cNvPr id="22532"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E6E262C8-170E-423C-9C57-7DA99C2FA6C5}" type="slidenum">
              <a:rPr lang="en-US" altLang="zh-CN" sz="1200" smtClean="0"/>
              <a:pPr/>
              <a:t>68</a:t>
            </a:fld>
            <a:endParaRPr lang="en-US" altLang="zh-CN"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2BA652B-7467-4E05-B65C-9A025D01EDFC}" type="slidenum">
              <a:rPr lang="en-US" altLang="zh-CN" smtClean="0">
                <a:solidFill>
                  <a:srgbClr val="1C1C1C"/>
                </a:solidFill>
              </a:rPr>
              <a:pPr>
                <a:spcBef>
                  <a:spcPct val="0"/>
                </a:spcBef>
              </a:pPr>
              <a:t>84</a:t>
            </a:fld>
            <a:endParaRPr lang="en-US" altLang="zh-CN">
              <a:solidFill>
                <a:srgbClr val="1C1C1C"/>
              </a:solidFill>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r>
              <a:rPr lang="zh-CN" altLang="en-US"/>
              <a:t>晶体具有各向异性，因此，研究晶体的物理性质时，通过必须标明是沿晶体的什么方向或哪个面上，为此引入晶向和晶面的概念。</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noFill/>
        </p:spPr>
        <p:txBody>
          <a:bodyPr/>
          <a:lstStyle/>
          <a:p>
            <a:endParaRPr lang="zh-CN" altLang="en-US"/>
          </a:p>
        </p:txBody>
      </p:sp>
      <p:sp>
        <p:nvSpPr>
          <p:cNvPr id="11268"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BB457BED-2F9B-4B69-9CB7-8E3C91476B22}" type="slidenum">
              <a:rPr lang="en-US" altLang="zh-CN" sz="1200" smtClean="0"/>
              <a:pPr/>
              <a:t>86</a:t>
            </a:fld>
            <a:endParaRPr lang="en-US" altLang="zh-CN"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E946575-326C-478B-A4D4-501FDBE680CF}" type="slidenum">
              <a:rPr lang="en-US" altLang="zh-CN" smtClean="0">
                <a:solidFill>
                  <a:srgbClr val="1C1C1C"/>
                </a:solidFill>
              </a:rPr>
              <a:pPr>
                <a:spcBef>
                  <a:spcPct val="0"/>
                </a:spcBef>
              </a:pPr>
              <a:t>93</a:t>
            </a:fld>
            <a:endParaRPr lang="en-US" altLang="zh-CN">
              <a:solidFill>
                <a:srgbClr val="1C1C1C"/>
              </a:solidFill>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r>
              <a:rPr lang="zh-CN" altLang="en-US" b="1"/>
              <a:t>三轴坐标</a:t>
            </a:r>
            <a:r>
              <a:rPr lang="en-US" altLang="zh-CN" b="1"/>
              <a:t>a1a2a3</a:t>
            </a:r>
            <a:r>
              <a:rPr lang="zh-CN" altLang="en-US" b="1"/>
              <a:t>应该有矢量箭头。</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BCED649-D770-46F1-AEC7-40846AA13FE8}" type="slidenum">
              <a:rPr lang="en-US" altLang="zh-CN" smtClean="0">
                <a:solidFill>
                  <a:srgbClr val="1C1C1C"/>
                </a:solidFill>
              </a:rPr>
              <a:pPr>
                <a:spcBef>
                  <a:spcPct val="0"/>
                </a:spcBef>
              </a:pPr>
              <a:t>2</a:t>
            </a:fld>
            <a:endParaRPr lang="en-US" altLang="zh-CN">
              <a:solidFill>
                <a:srgbClr val="1C1C1C"/>
              </a:solidFill>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p:spPr>
        <p:txBody>
          <a:bodyPr/>
          <a:lstStyle/>
          <a:p>
            <a:endParaRPr lang="zh-CN" altLang="en-US"/>
          </a:p>
        </p:txBody>
      </p:sp>
      <p:sp>
        <p:nvSpPr>
          <p:cNvPr id="28676"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0F4C85FE-9B0B-45A8-A318-FF487C207FA7}" type="slidenum">
              <a:rPr lang="en-US" altLang="zh-CN" sz="1200" smtClean="0"/>
              <a:pPr/>
              <a:t>5</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p:spPr>
        <p:txBody>
          <a:bodyPr/>
          <a:lstStyle/>
          <a:p>
            <a:r>
              <a:rPr lang="zh-CN" altLang="en-US"/>
              <a:t>你，的，我？</a:t>
            </a:r>
          </a:p>
        </p:txBody>
      </p:sp>
      <p:sp>
        <p:nvSpPr>
          <p:cNvPr id="39940"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712BEE23-DEC2-41C8-A177-88DDDEB41F35}" type="slidenum">
              <a:rPr lang="en-US" altLang="zh-CN" sz="1200" smtClean="0"/>
              <a:pPr/>
              <a:t>12</a:t>
            </a:fld>
            <a:endParaRPr lang="en-US"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p:spPr>
        <p:txBody>
          <a:bodyPr/>
          <a:lstStyle/>
          <a:p>
            <a:r>
              <a:rPr lang="zh-CN" altLang="en-US"/>
              <a:t>晶体内部结构最重要的特点之一，便是构成晶体的基本单元，在空间的周期性排列，这里所谓的基本单元，通常称为基元。</a:t>
            </a:r>
            <a:endParaRPr lang="en-US" altLang="zh-CN"/>
          </a:p>
          <a:p>
            <a:r>
              <a:rPr lang="zh-CN" altLang="en-US"/>
              <a:t>基元可以是单个的原子、离子或分子，例如氩原子、银离子、水分子；也可以是他们的集团，例如一对儿钠离子与氯离子，或一对儿硅原子。</a:t>
            </a:r>
            <a:endParaRPr lang="en-US" altLang="zh-CN"/>
          </a:p>
          <a:p>
            <a:r>
              <a:rPr lang="zh-CN" altLang="en-US"/>
              <a:t>这里的基元通常指固体中的微观粒子，不论基元的具体构成如何，一般而言，其几何尺寸都在</a:t>
            </a:r>
            <a:r>
              <a:rPr lang="en-US" altLang="zh-CN"/>
              <a:t>0.1</a:t>
            </a:r>
            <a:r>
              <a:rPr lang="zh-CN" altLang="en-US"/>
              <a:t>纳米量级，通常均可抽象成一个点，整个晶体的结构，便可抽象成这些点，在空间的周期性排列，我们称之为点阵，晶格或格子，点则称为格点。</a:t>
            </a:r>
            <a:endParaRPr lang="en-US" altLang="zh-CN"/>
          </a:p>
          <a:p>
            <a:r>
              <a:rPr lang="zh-CN" altLang="en-US"/>
              <a:t>这样，一种具体的晶体结构，便可看成是每个格点上以同样的方式放置一个基元，可以形式上表示为，实际晶体</a:t>
            </a:r>
            <a:r>
              <a:rPr lang="en-US" altLang="zh-CN"/>
              <a:t>=</a:t>
            </a:r>
            <a:r>
              <a:rPr lang="zh-CN" altLang="en-US"/>
              <a:t>格子</a:t>
            </a:r>
            <a:r>
              <a:rPr lang="en-US" altLang="zh-CN"/>
              <a:t>+</a:t>
            </a:r>
            <a:r>
              <a:rPr lang="zh-CN" altLang="en-US"/>
              <a:t>基元。</a:t>
            </a:r>
            <a:endParaRPr lang="en-US" altLang="zh-CN"/>
          </a:p>
          <a:p>
            <a:r>
              <a:rPr lang="zh-CN" altLang="en-US"/>
              <a:t>当然，如基元不是单个的原子或离子，便不具有球对称性，每个格点上安置的基元，相对于格子的方位以及基元重心的位置都应一律相同，否则便不符合周期性的要求。</a:t>
            </a:r>
          </a:p>
        </p:txBody>
      </p:sp>
      <p:sp>
        <p:nvSpPr>
          <p:cNvPr id="41988"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08C0C858-59A5-4E47-A601-FE5A4C2ED81B}" type="slidenum">
              <a:rPr lang="en-US" altLang="zh-CN" sz="1200" smtClean="0"/>
              <a:pPr/>
              <a:t>13</a:t>
            </a:fld>
            <a:endParaRPr lang="en-US" altLang="zh-CN"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DDA53A7-389B-4541-B36F-B6D6D1227113}" type="slidenum">
              <a:rPr lang="en-US" altLang="zh-CN" smtClean="0">
                <a:solidFill>
                  <a:srgbClr val="1C1C1C"/>
                </a:solidFill>
              </a:rPr>
              <a:pPr>
                <a:spcBef>
                  <a:spcPct val="0"/>
                </a:spcBef>
              </a:pPr>
              <a:t>14</a:t>
            </a:fld>
            <a:endParaRPr lang="en-US" altLang="zh-CN">
              <a:solidFill>
                <a:srgbClr val="1C1C1C"/>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r>
              <a:rPr lang="en-US" altLang="zh-CN"/>
              <a:t>20110303</a:t>
            </a:r>
            <a:r>
              <a:rPr lang="zh-CN" altLang="en-US"/>
              <a:t>从此屏开始</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sz="1400" dirty="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金属钋（</a:t>
            </a:r>
            <a:r>
              <a:rPr lang="en-US" altLang="zh-CN" sz="1400" dirty="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Po</a:t>
            </a:r>
            <a:r>
              <a:rPr lang="zh-CN" altLang="en-US" sz="1400" dirty="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原子堆积在一起的时候，原子的中心在一个平面内形成正方形周期结构，原子球间相切，相邻原子层间排列同样堆叠成正方形周期结构（从侧面看），所有原子在空间排列堆积形成以立方体结构为周期的空间构型，所以通常称为简立方结构，英文为</a:t>
            </a:r>
            <a:r>
              <a:rPr lang="en-US" altLang="zh-CN" sz="1400" dirty="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simple cubic</a:t>
            </a:r>
            <a:r>
              <a:rPr lang="zh-CN" altLang="en-US" sz="1400" dirty="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，简写为</a:t>
            </a:r>
            <a:r>
              <a:rPr lang="en-US" altLang="zh-CN" sz="1400" dirty="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SC</a:t>
            </a:r>
            <a:r>
              <a:rPr lang="zh-CN" altLang="en-US" sz="1400" dirty="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。自然界只有金属镨采用这种原子排列形式。</a:t>
            </a:r>
            <a:endParaRPr lang="zh-CN" altLang="en-US" sz="1400" dirty="0">
              <a:latin typeface="Arial Black" panose="020B0A04020102020204" pitchFamily="34" charset="0"/>
              <a:ea typeface="微软雅黑" panose="020B0503020204020204" pitchFamily="34" charset="-122"/>
            </a:endParaRPr>
          </a:p>
        </p:txBody>
      </p:sp>
      <p:sp>
        <p:nvSpPr>
          <p:cNvPr id="46084"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35F82448-F3DB-48BE-9395-BC11290110E3}" type="slidenum">
              <a:rPr lang="en-US" altLang="zh-CN" sz="1200" smtClean="0"/>
              <a:pPr/>
              <a:t>15</a:t>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p:spPr>
        <p:txBody>
          <a:bodyPr/>
          <a:lstStyle/>
          <a:p>
            <a:r>
              <a:rPr lang="zh-CN" altLang="en-US"/>
              <a:t>当另一层原子堆积到正方球形阵列时，如果新的球形原子所堆积的位置不在下一层的顶点位置，而是位于正方形的中心位置，也就是第一层原子的凹陷的位置，</a:t>
            </a:r>
          </a:p>
        </p:txBody>
      </p:sp>
      <p:sp>
        <p:nvSpPr>
          <p:cNvPr id="48132" name="灯片编号占位符 3"/>
          <p:cNvSpPr>
            <a:spLocks noGrp="1"/>
          </p:cNvSpPr>
          <p:nvPr>
            <p:ph type="sldNum" sz="quarter" idx="5"/>
          </p:nvPr>
        </p:nvSpPr>
        <p:spPr>
          <a:noFill/>
        </p:spPr>
        <p:txBody>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fld id="{A9AC289B-AA22-40B9-8D35-1D7171D40F81}" type="slidenum">
              <a:rPr lang="en-US" altLang="zh-CN" sz="1200" smtClean="0"/>
              <a:pPr/>
              <a:t>16</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F8CC0DF1-C1F6-4A6D-BA7C-775E0B5F2303}" type="slidenum">
              <a:rPr lang="en-US" altLang="zh-CN">
                <a:solidFill>
                  <a:srgbClr val="1C1C1C"/>
                </a:solidFill>
              </a:rPr>
              <a:pPr algn="r" eaLnBrk="1" hangingPunct="1">
                <a:spcBef>
                  <a:spcPct val="0"/>
                </a:spcBef>
              </a:pPr>
              <a:t>17</a:t>
            </a:fld>
            <a:endParaRPr lang="en-US" altLang="zh-CN">
              <a:solidFill>
                <a:srgbClr val="1C1C1C"/>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lIns="91431" tIns="45716" rIns="91431" bIns="45716"/>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Tree>
    <p:extLst>
      <p:ext uri="{BB962C8B-B14F-4D97-AF65-F5344CB8AC3E}">
        <p14:creationId xmlns:p14="http://schemas.microsoft.com/office/powerpoint/2010/main" val="27794952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564C94DC-4BB5-48FC-BC1C-BE9F12024D28}" type="slidenum">
              <a:rPr lang="en-US" altLang="zh-CN"/>
              <a:pPr>
                <a:defRPr/>
              </a:pPr>
              <a:t>‹#›</a:t>
            </a:fld>
            <a:endParaRPr lang="en-US" altLang="zh-CN"/>
          </a:p>
        </p:txBody>
      </p:sp>
    </p:spTree>
    <p:extLst>
      <p:ext uri="{BB962C8B-B14F-4D97-AF65-F5344CB8AC3E}">
        <p14:creationId xmlns:p14="http://schemas.microsoft.com/office/powerpoint/2010/main" val="360455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dirty="0"/>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394844BA-F749-4F4B-BD5E-91518A684CDD}" type="slidenum">
              <a:rPr lang="en-US" altLang="zh-CN"/>
              <a:pPr>
                <a:defRPr/>
              </a:pPr>
              <a:t>‹#›</a:t>
            </a:fld>
            <a:endParaRPr lang="en-US" altLang="zh-CN"/>
          </a:p>
        </p:txBody>
      </p:sp>
    </p:spTree>
    <p:extLst>
      <p:ext uri="{BB962C8B-B14F-4D97-AF65-F5344CB8AC3E}">
        <p14:creationId xmlns:p14="http://schemas.microsoft.com/office/powerpoint/2010/main" val="2158028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70BD427A-E54E-4DC9-B017-7A5035A52093}" type="slidenum">
              <a:rPr lang="en-US" altLang="zh-CN"/>
              <a:pPr>
                <a:defRPr/>
              </a:pPr>
              <a:t>‹#›</a:t>
            </a:fld>
            <a:endParaRPr lang="en-US" altLang="zh-CN"/>
          </a:p>
        </p:txBody>
      </p:sp>
    </p:spTree>
    <p:extLst>
      <p:ext uri="{BB962C8B-B14F-4D97-AF65-F5344CB8AC3E}">
        <p14:creationId xmlns:p14="http://schemas.microsoft.com/office/powerpoint/2010/main" val="985393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8EA27FB7-FAE8-4BAC-89AE-7DEC2BE9BA9B}" type="slidenum">
              <a:rPr lang="en-US" altLang="zh-CN"/>
              <a:pPr>
                <a:defRPr/>
              </a:pPr>
              <a:t>‹#›</a:t>
            </a:fld>
            <a:endParaRPr lang="en-US" altLang="zh-CN"/>
          </a:p>
        </p:txBody>
      </p:sp>
    </p:spTree>
    <p:extLst>
      <p:ext uri="{BB962C8B-B14F-4D97-AF65-F5344CB8AC3E}">
        <p14:creationId xmlns:p14="http://schemas.microsoft.com/office/powerpoint/2010/main" val="174580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718E2948-90FA-4D6C-86FE-7EA2BB2FF2B6}" type="slidenum">
              <a:rPr lang="en-US" altLang="zh-CN"/>
              <a:pPr>
                <a:defRPr/>
              </a:pPr>
              <a:t>‹#›</a:t>
            </a:fld>
            <a:endParaRPr lang="en-US" altLang="zh-CN"/>
          </a:p>
        </p:txBody>
      </p:sp>
    </p:spTree>
    <p:extLst>
      <p:ext uri="{BB962C8B-B14F-4D97-AF65-F5344CB8AC3E}">
        <p14:creationId xmlns:p14="http://schemas.microsoft.com/office/powerpoint/2010/main" val="61411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03663"/>
            <a:ext cx="40386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CAC4ACEC-3BA3-4EA0-B165-F7918EA3FF3C}" type="slidenum">
              <a:rPr lang="en-US" altLang="zh-CN"/>
              <a:pPr>
                <a:defRPr/>
              </a:pPr>
              <a:t>‹#›</a:t>
            </a:fld>
            <a:endParaRPr lang="en-US" altLang="zh-CN"/>
          </a:p>
        </p:txBody>
      </p:sp>
    </p:spTree>
    <p:extLst>
      <p:ext uri="{BB962C8B-B14F-4D97-AF65-F5344CB8AC3E}">
        <p14:creationId xmlns:p14="http://schemas.microsoft.com/office/powerpoint/2010/main" val="3017519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3999" cy="1301006"/>
          </a:xfrm>
          <a:solidFill>
            <a:schemeClr val="bg1"/>
          </a:solidFill>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dirty="0"/>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569DBD4F-0261-400E-BDF8-9C6A116243C6}" type="slidenum">
              <a:rPr lang="en-US" altLang="zh-CN"/>
              <a:pPr>
                <a:defRPr/>
              </a:pPr>
              <a:t>‹#›</a:t>
            </a:fld>
            <a:endParaRPr lang="en-US" altLang="zh-CN"/>
          </a:p>
        </p:txBody>
      </p:sp>
    </p:spTree>
    <p:extLst>
      <p:ext uri="{BB962C8B-B14F-4D97-AF65-F5344CB8AC3E}">
        <p14:creationId xmlns:p14="http://schemas.microsoft.com/office/powerpoint/2010/main" val="3306037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42913" y="103188"/>
            <a:ext cx="8243887" cy="131445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510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03663"/>
            <a:ext cx="40386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03663"/>
            <a:ext cx="4038600" cy="2152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19D507DB-8988-4633-A788-4E0236112C4F}" type="slidenum">
              <a:rPr lang="en-US" altLang="zh-CN"/>
              <a:pPr>
                <a:defRPr/>
              </a:pPr>
              <a:t>‹#›</a:t>
            </a:fld>
            <a:endParaRPr lang="en-US" altLang="zh-CN"/>
          </a:p>
        </p:txBody>
      </p:sp>
    </p:spTree>
    <p:extLst>
      <p:ext uri="{BB962C8B-B14F-4D97-AF65-F5344CB8AC3E}">
        <p14:creationId xmlns:p14="http://schemas.microsoft.com/office/powerpoint/2010/main" val="1094124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Tree>
    <p:extLst>
      <p:ext uri="{BB962C8B-B14F-4D97-AF65-F5344CB8AC3E}">
        <p14:creationId xmlns:p14="http://schemas.microsoft.com/office/powerpoint/2010/main" val="48825961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57200" y="44624"/>
            <a:ext cx="8229600" cy="994122"/>
          </a:xfrm>
        </p:spPr>
        <p:txBody>
          <a:bodyPr/>
          <a:lstStyle>
            <a:lvl1pPr>
              <a:defRPr sz="4800" b="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extLst/>
          </a:lstStyle>
          <a:p>
            <a:r>
              <a:rPr lang="zh-CN" altLang="en-US" dirty="0"/>
              <a:t>单击此处编辑母版标题样式</a:t>
            </a:r>
            <a:endParaRPr lang="en-US" dirty="0"/>
          </a:p>
        </p:txBody>
      </p:sp>
    </p:spTree>
    <p:extLst>
      <p:ext uri="{BB962C8B-B14F-4D97-AF65-F5344CB8AC3E}">
        <p14:creationId xmlns:p14="http://schemas.microsoft.com/office/powerpoint/2010/main" val="819246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Tree>
    <p:extLst>
      <p:ext uri="{BB962C8B-B14F-4D97-AF65-F5344CB8AC3E}">
        <p14:creationId xmlns:p14="http://schemas.microsoft.com/office/powerpoint/2010/main" val="37578764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45"/>
          <p:cNvSpPr>
            <a:spLocks noGrp="1" noChangeArrowheads="1"/>
          </p:cNvSpPr>
          <p:nvPr>
            <p:ph type="title"/>
          </p:nvPr>
        </p:nvSpPr>
        <p:spPr bwMode="auto">
          <a:xfrm>
            <a:off x="457200" y="832792"/>
            <a:ext cx="8229600" cy="6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a:t>单击此处编辑母版标题样式</a:t>
            </a:r>
          </a:p>
        </p:txBody>
      </p:sp>
      <p:sp>
        <p:nvSpPr>
          <p:cNvPr id="8" name="Rectangle 46"/>
          <p:cNvSpPr>
            <a:spLocks noGrp="1" noChangeArrowheads="1"/>
          </p:cNvSpPr>
          <p:nvPr>
            <p:ph idx="1"/>
          </p:nvPr>
        </p:nvSpPr>
        <p:spPr bwMode="auto">
          <a:xfrm>
            <a:off x="456042" y="1600200"/>
            <a:ext cx="8230758"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Tree>
    <p:extLst>
      <p:ext uri="{BB962C8B-B14F-4D97-AF65-F5344CB8AC3E}">
        <p14:creationId xmlns:p14="http://schemas.microsoft.com/office/powerpoint/2010/main" val="65585525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14191471 w 596"/>
                  <a:gd name="T1" fmla="*/ 308069703 h 666"/>
                  <a:gd name="T2" fmla="*/ 5080528 w 596"/>
                  <a:gd name="T3" fmla="*/ 283731373 h 666"/>
                  <a:gd name="T4" fmla="*/ 0 w 596"/>
                  <a:gd name="T5" fmla="*/ 240418615 h 666"/>
                  <a:gd name="T6" fmla="*/ 3535850 w 596"/>
                  <a:gd name="T7" fmla="*/ 184859117 h 666"/>
                  <a:gd name="T8" fmla="*/ 21934971 w 596"/>
                  <a:gd name="T9" fmla="*/ 125767040 h 666"/>
                  <a:gd name="T10" fmla="*/ 60275272 w 596"/>
                  <a:gd name="T11" fmla="*/ 69829862 h 666"/>
                  <a:gd name="T12" fmla="*/ 124602891 w 596"/>
                  <a:gd name="T13" fmla="*/ 25765038 h 666"/>
                  <a:gd name="T14" fmla="*/ 216449022 w 596"/>
                  <a:gd name="T15" fmla="*/ 1509783 h 666"/>
                  <a:gd name="T16" fmla="*/ 333251427 w 596"/>
                  <a:gd name="T17" fmla="*/ 7506180 h 666"/>
                  <a:gd name="T18" fmla="*/ 424566512 w 596"/>
                  <a:gd name="T19" fmla="*/ 56772344 h 666"/>
                  <a:gd name="T20" fmla="*/ 485749042 w 596"/>
                  <a:gd name="T21" fmla="*/ 137482288 h 666"/>
                  <a:gd name="T22" fmla="*/ 518378313 w 596"/>
                  <a:gd name="T23" fmla="*/ 236216961 h 666"/>
                  <a:gd name="T24" fmla="*/ 521812295 w 596"/>
                  <a:gd name="T25" fmla="*/ 340499282 h 666"/>
                  <a:gd name="T26" fmla="*/ 496397679 w 596"/>
                  <a:gd name="T27" fmla="*/ 437102372 h 666"/>
                  <a:gd name="T28" fmla="*/ 444538864 w 596"/>
                  <a:gd name="T29" fmla="*/ 511752711 h 666"/>
                  <a:gd name="T30" fmla="*/ 365841600 w 596"/>
                  <a:gd name="T31" fmla="*/ 551753991 h 666"/>
                  <a:gd name="T32" fmla="*/ 341107583 w 596"/>
                  <a:gd name="T33" fmla="*/ 548224500 h 666"/>
                  <a:gd name="T34" fmla="*/ 386557867 w 596"/>
                  <a:gd name="T35" fmla="*/ 513642505 h 666"/>
                  <a:gd name="T36" fmla="*/ 422603983 w 596"/>
                  <a:gd name="T37" fmla="*/ 452821228 h 666"/>
                  <a:gd name="T38" fmla="*/ 446121314 w 596"/>
                  <a:gd name="T39" fmla="*/ 377676043 h 666"/>
                  <a:gd name="T40" fmla="*/ 455898916 w 596"/>
                  <a:gd name="T41" fmla="*/ 295676794 h 666"/>
                  <a:gd name="T42" fmla="*/ 450822215 w 596"/>
                  <a:gd name="T43" fmla="*/ 214675473 h 666"/>
                  <a:gd name="T44" fmla="*/ 425414658 w 596"/>
                  <a:gd name="T45" fmla="*/ 144823561 h 666"/>
                  <a:gd name="T46" fmla="*/ 379501338 w 596"/>
                  <a:gd name="T47" fmla="*/ 93233642 h 666"/>
                  <a:gd name="T48" fmla="*/ 299221353 w 596"/>
                  <a:gd name="T49" fmla="*/ 62236103 h 666"/>
                  <a:gd name="T50" fmla="*/ 215621119 w 596"/>
                  <a:gd name="T51" fmla="*/ 50742762 h 666"/>
                  <a:gd name="T52" fmla="*/ 152513218 w 596"/>
                  <a:gd name="T53" fmla="*/ 58926071 h 666"/>
                  <a:gd name="T54" fmla="*/ 106213894 w 596"/>
                  <a:gd name="T55" fmla="*/ 84012165 h 666"/>
                  <a:gd name="T56" fmla="*/ 73588815 w 596"/>
                  <a:gd name="T57" fmla="*/ 123877246 h 666"/>
                  <a:gd name="T58" fmla="*/ 49756795 w 596"/>
                  <a:gd name="T59" fmla="*/ 171253429 h 666"/>
                  <a:gd name="T60" fmla="*/ 34857706 w 596"/>
                  <a:gd name="T61" fmla="*/ 226148757 h 666"/>
                  <a:gd name="T62" fmla="*/ 24706238 w 596"/>
                  <a:gd name="T63" fmla="*/ 282254759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22481406 h 237"/>
                  <a:gd name="T4" fmla="*/ 2573892 w 257"/>
                  <a:gd name="T5" fmla="*/ 45136696 h 237"/>
                  <a:gd name="T6" fmla="*/ 4557678 w 257"/>
                  <a:gd name="T7" fmla="*/ 67654013 h 237"/>
                  <a:gd name="T8" fmla="*/ 8420817 w 257"/>
                  <a:gd name="T9" fmla="*/ 88757988 h 237"/>
                  <a:gd name="T10" fmla="*/ 14151484 w 257"/>
                  <a:gd name="T11" fmla="*/ 107625020 h 237"/>
                  <a:gd name="T12" fmla="*/ 21054176 w 257"/>
                  <a:gd name="T13" fmla="*/ 127389291 h 237"/>
                  <a:gd name="T14" fmla="*/ 29630261 w 257"/>
                  <a:gd name="T15" fmla="*/ 145628110 h 237"/>
                  <a:gd name="T16" fmla="*/ 39862805 w 257"/>
                  <a:gd name="T17" fmla="*/ 160889731 h 237"/>
                  <a:gd name="T18" fmla="*/ 52495187 w 257"/>
                  <a:gd name="T19" fmla="*/ 175425271 h 237"/>
                  <a:gd name="T20" fmla="*/ 67277962 w 257"/>
                  <a:gd name="T21" fmla="*/ 187885625 h 237"/>
                  <a:gd name="T22" fmla="*/ 83135389 w 257"/>
                  <a:gd name="T23" fmla="*/ 197999863 h 237"/>
                  <a:gd name="T24" fmla="*/ 102641567 w 257"/>
                  <a:gd name="T25" fmla="*/ 206031838 h 237"/>
                  <a:gd name="T26" fmla="*/ 123765265 w 257"/>
                  <a:gd name="T27" fmla="*/ 211260604 h 237"/>
                  <a:gd name="T28" fmla="*/ 147425064 w 257"/>
                  <a:gd name="T29" fmla="*/ 214148639 h 237"/>
                  <a:gd name="T30" fmla="*/ 172340429 w 257"/>
                  <a:gd name="T31" fmla="*/ 213280989 h 237"/>
                  <a:gd name="T32" fmla="*/ 201334551 w 257"/>
                  <a:gd name="T33" fmla="*/ 209647630 h 237"/>
                  <a:gd name="T34" fmla="*/ 175493348 w 257"/>
                  <a:gd name="T35" fmla="*/ 205134907 h 237"/>
                  <a:gd name="T36" fmla="*/ 152632977 w 257"/>
                  <a:gd name="T37" fmla="*/ 198862834 h 237"/>
                  <a:gd name="T38" fmla="*/ 133285204 w 257"/>
                  <a:gd name="T39" fmla="*/ 191484941 h 237"/>
                  <a:gd name="T40" fmla="*/ 115983024 w 257"/>
                  <a:gd name="T41" fmla="*/ 184274648 h 237"/>
                  <a:gd name="T42" fmla="*/ 100137656 w 257"/>
                  <a:gd name="T43" fmla="*/ 174240256 h 237"/>
                  <a:gd name="T44" fmla="*/ 87797078 w 257"/>
                  <a:gd name="T45" fmla="*/ 164527363 h 237"/>
                  <a:gd name="T46" fmla="*/ 76123507 w 257"/>
                  <a:gd name="T47" fmla="*/ 152761714 h 237"/>
                  <a:gd name="T48" fmla="*/ 65832214 w 257"/>
                  <a:gd name="T49" fmla="*/ 139852434 h 237"/>
                  <a:gd name="T50" fmla="*/ 56355474 w 257"/>
                  <a:gd name="T51" fmla="*/ 127389291 h 237"/>
                  <a:gd name="T52" fmla="*/ 47937510 w 257"/>
                  <a:gd name="T53" fmla="*/ 112853703 h 237"/>
                  <a:gd name="T54" fmla="*/ 40917827 w 257"/>
                  <a:gd name="T55" fmla="*/ 96793924 h 237"/>
                  <a:gd name="T56" fmla="*/ 33787096 w 257"/>
                  <a:gd name="T57" fmla="*/ 79367331 h 237"/>
                  <a:gd name="T58" fmla="*/ 25712254 w 257"/>
                  <a:gd name="T59" fmla="*/ 62420013 h 237"/>
                  <a:gd name="T60" fmla="*/ 17941753 w 257"/>
                  <a:gd name="T61" fmla="*/ 42336845 h 237"/>
                  <a:gd name="T62" fmla="*/ 9476223 w 257"/>
                  <a:gd name="T63" fmla="*/ 21761778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66118486 w 124"/>
                  <a:gd name="T1" fmla="*/ 0 h 110"/>
                  <a:gd name="T2" fmla="*/ 106550592 w 124"/>
                  <a:gd name="T3" fmla="*/ 115950239 h 110"/>
                  <a:gd name="T4" fmla="*/ 103107332 w 124"/>
                  <a:gd name="T5" fmla="*/ 115006502 h 110"/>
                  <a:gd name="T6" fmla="*/ 91922349 w 124"/>
                  <a:gd name="T7" fmla="*/ 113160372 h 110"/>
                  <a:gd name="T8" fmla="*/ 76578377 w 124"/>
                  <a:gd name="T9" fmla="*/ 108780155 h 110"/>
                  <a:gd name="T10" fmla="*/ 58571862 w 124"/>
                  <a:gd name="T11" fmla="*/ 106482915 h 110"/>
                  <a:gd name="T12" fmla="*/ 38909683 w 124"/>
                  <a:gd name="T13" fmla="*/ 104533605 h 110"/>
                  <a:gd name="T14" fmla="*/ 21497224 w 124"/>
                  <a:gd name="T15" fmla="*/ 105635751 h 110"/>
                  <a:gd name="T16" fmla="*/ 7797251 w 124"/>
                  <a:gd name="T17" fmla="*/ 109811325 h 110"/>
                  <a:gd name="T18" fmla="*/ 0 w 124"/>
                  <a:gd name="T19" fmla="*/ 118444440 h 110"/>
                  <a:gd name="T20" fmla="*/ 3490466 w 124"/>
                  <a:gd name="T21" fmla="*/ 105635751 h 110"/>
                  <a:gd name="T22" fmla="*/ 6869607 w 124"/>
                  <a:gd name="T23" fmla="*/ 95550196 h 110"/>
                  <a:gd name="T24" fmla="*/ 13804114 w 124"/>
                  <a:gd name="T25" fmla="*/ 88379567 h 110"/>
                  <a:gd name="T26" fmla="*/ 21497224 w 124"/>
                  <a:gd name="T27" fmla="*/ 81703612 h 110"/>
                  <a:gd name="T28" fmla="*/ 30836610 w 124"/>
                  <a:gd name="T29" fmla="*/ 77432992 h 110"/>
                  <a:gd name="T30" fmla="*/ 40459797 w 124"/>
                  <a:gd name="T31" fmla="*/ 76420194 h 110"/>
                  <a:gd name="T32" fmla="*/ 50772885 w 124"/>
                  <a:gd name="T33" fmla="*/ 76420194 h 110"/>
                  <a:gd name="T34" fmla="*/ 61950134 w 124"/>
                  <a:gd name="T35" fmla="*/ 79767080 h 110"/>
                  <a:gd name="T36" fmla="*/ 62649642 w 124"/>
                  <a:gd name="T37" fmla="*/ 76420194 h 110"/>
                  <a:gd name="T38" fmla="*/ 59883522 w 124"/>
                  <a:gd name="T39" fmla="*/ 60272453 h 110"/>
                  <a:gd name="T40" fmla="*/ 57643620 w 124"/>
                  <a:gd name="T41" fmla="*/ 40890726 h 110"/>
                  <a:gd name="T42" fmla="*/ 55777696 w 124"/>
                  <a:gd name="T43" fmla="*/ 32359669 h 110"/>
                  <a:gd name="T44" fmla="*/ 54263406 w 124"/>
                  <a:gd name="T45" fmla="*/ 32359669 h 110"/>
                  <a:gd name="T46" fmla="*/ 52335507 w 124"/>
                  <a:gd name="T47" fmla="*/ 31258183 h 110"/>
                  <a:gd name="T48" fmla="*/ 50772885 w 124"/>
                  <a:gd name="T49" fmla="*/ 28107611 h 110"/>
                  <a:gd name="T50" fmla="*/ 48846153 w 124"/>
                  <a:gd name="T51" fmla="*/ 24741493 h 110"/>
                  <a:gd name="T52" fmla="*/ 48846153 w 124"/>
                  <a:gd name="T53" fmla="*/ 20400584 h 110"/>
                  <a:gd name="T54" fmla="*/ 50772885 w 124"/>
                  <a:gd name="T55" fmla="*/ 15111679 h 110"/>
                  <a:gd name="T56" fmla="*/ 56467978 w 124"/>
                  <a:gd name="T57" fmla="*/ 8651788 h 110"/>
                  <a:gd name="T58" fmla="*/ 6611848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4706322 w 109"/>
                  <a:gd name="T3" fmla="*/ 646579 h 156"/>
                  <a:gd name="T4" fmla="*/ 16965063 w 109"/>
                  <a:gd name="T5" fmla="*/ 3845825 h 156"/>
                  <a:gd name="T6" fmla="*/ 35291821 w 109"/>
                  <a:gd name="T7" fmla="*/ 9655286 h 156"/>
                  <a:gd name="T8" fmla="*/ 55096301 w 109"/>
                  <a:gd name="T9" fmla="*/ 19028268 h 156"/>
                  <a:gd name="T10" fmla="*/ 74197893 w 109"/>
                  <a:gd name="T11" fmla="*/ 35208377 h 156"/>
                  <a:gd name="T12" fmla="*/ 91725283 w 109"/>
                  <a:gd name="T13" fmla="*/ 56687608 h 156"/>
                  <a:gd name="T14" fmla="*/ 102332985 w 109"/>
                  <a:gd name="T15" fmla="*/ 86250253 h 156"/>
                  <a:gd name="T16" fmla="*/ 104015863 w 109"/>
                  <a:gd name="T17" fmla="*/ 124629074 h 156"/>
                  <a:gd name="T18" fmla="*/ 100055885 w 109"/>
                  <a:gd name="T19" fmla="*/ 124629074 h 156"/>
                  <a:gd name="T20" fmla="*/ 94600874 w 109"/>
                  <a:gd name="T21" fmla="*/ 124629074 h 156"/>
                  <a:gd name="T22" fmla="*/ 88735997 w 109"/>
                  <a:gd name="T23" fmla="*/ 124629074 h 156"/>
                  <a:gd name="T24" fmla="*/ 83245965 w 109"/>
                  <a:gd name="T25" fmla="*/ 123193023 h 156"/>
                  <a:gd name="T26" fmla="*/ 77226025 w 109"/>
                  <a:gd name="T27" fmla="*/ 122078893 h 156"/>
                  <a:gd name="T28" fmla="*/ 70425466 w 109"/>
                  <a:gd name="T29" fmla="*/ 119994164 h 156"/>
                  <a:gd name="T30" fmla="*/ 62828463 w 109"/>
                  <a:gd name="T31" fmla="*/ 115917461 h 156"/>
                  <a:gd name="T32" fmla="*/ 55096301 w 109"/>
                  <a:gd name="T33" fmla="*/ 110923757 h 156"/>
                  <a:gd name="T34" fmla="*/ 50419258 w 109"/>
                  <a:gd name="T35" fmla="*/ 100616389 h 156"/>
                  <a:gd name="T36" fmla="*/ 50419258 w 109"/>
                  <a:gd name="T37" fmla="*/ 88625784 h 156"/>
                  <a:gd name="T38" fmla="*/ 53444176 w 109"/>
                  <a:gd name="T39" fmla="*/ 76892106 h 156"/>
                  <a:gd name="T40" fmla="*/ 56443511 w 109"/>
                  <a:gd name="T41" fmla="*/ 63964957 h 156"/>
                  <a:gd name="T42" fmla="*/ 53444176 w 109"/>
                  <a:gd name="T43" fmla="*/ 49571584 h 156"/>
                  <a:gd name="T44" fmla="*/ 45864551 w 109"/>
                  <a:gd name="T45" fmla="*/ 34568209 h 156"/>
                  <a:gd name="T46" fmla="*/ 29630419 w 109"/>
                  <a:gd name="T47" fmla="*/ 18202979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27637788 w 46"/>
                  <a:gd name="T1" fmla="*/ 0 h 94"/>
                  <a:gd name="T2" fmla="*/ 17998439 w 46"/>
                  <a:gd name="T3" fmla="*/ 30026772 h 94"/>
                  <a:gd name="T4" fmla="*/ 13550080 w 46"/>
                  <a:gd name="T5" fmla="*/ 49285322 h 94"/>
                  <a:gd name="T6" fmla="*/ 9960176 w 46"/>
                  <a:gd name="T7" fmla="*/ 62704511 h 94"/>
                  <a:gd name="T8" fmla="*/ 0 w 46"/>
                  <a:gd name="T9" fmla="*/ 74612457 h 94"/>
                  <a:gd name="T10" fmla="*/ 10676194 w 46"/>
                  <a:gd name="T11" fmla="*/ 69899572 h 94"/>
                  <a:gd name="T12" fmla="*/ 20699012 w 46"/>
                  <a:gd name="T13" fmla="*/ 63504443 h 94"/>
                  <a:gd name="T14" fmla="*/ 28737139 w 46"/>
                  <a:gd name="T15" fmla="*/ 54558267 h 94"/>
                  <a:gd name="T16" fmla="*/ 35992477 w 46"/>
                  <a:gd name="T17" fmla="*/ 45228180 h 94"/>
                  <a:gd name="T18" fmla="*/ 40300853 w 46"/>
                  <a:gd name="T19" fmla="*/ 34990469 h 94"/>
                  <a:gd name="T20" fmla="*/ 41185331 w 46"/>
                  <a:gd name="T21" fmla="*/ 23876831 h 94"/>
                  <a:gd name="T22" fmla="*/ 37417412 w 46"/>
                  <a:gd name="T23" fmla="*/ 11677697 h 94"/>
                  <a:gd name="T24" fmla="*/ 27637788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639858 w 54"/>
                  <a:gd name="T3" fmla="*/ 944683 h 40"/>
                  <a:gd name="T4" fmla="*/ 4581520 w 54"/>
                  <a:gd name="T5" fmla="*/ 3069398 h 40"/>
                  <a:gd name="T6" fmla="*/ 10181156 w 54"/>
                  <a:gd name="T7" fmla="*/ 7847984 h 40"/>
                  <a:gd name="T8" fmla="*/ 16531402 w 54"/>
                  <a:gd name="T9" fmla="*/ 11665004 h 40"/>
                  <a:gd name="T10" fmla="*/ 22624791 w 54"/>
                  <a:gd name="T11" fmla="*/ 14731704 h 40"/>
                  <a:gd name="T12" fmla="*/ 29773127 w 54"/>
                  <a:gd name="T13" fmla="*/ 16549814 h 40"/>
                  <a:gd name="T14" fmla="*/ 36096009 w 54"/>
                  <a:gd name="T15" fmla="*/ 17657964 h 40"/>
                  <a:gd name="T16" fmla="*/ 42477960 w 54"/>
                  <a:gd name="T17" fmla="*/ 15538829 h 40"/>
                  <a:gd name="T18" fmla="*/ 41664969 w 54"/>
                  <a:gd name="T19" fmla="*/ 24211195 h 40"/>
                  <a:gd name="T20" fmla="*/ 39315204 w 54"/>
                  <a:gd name="T21" fmla="*/ 32052663 h 40"/>
                  <a:gd name="T22" fmla="*/ 34675369 w 54"/>
                  <a:gd name="T23" fmla="*/ 37237082 h 40"/>
                  <a:gd name="T24" fmla="*/ 28951200 w 54"/>
                  <a:gd name="T25" fmla="*/ 38934923 h 40"/>
                  <a:gd name="T26" fmla="*/ 21987862 w 54"/>
                  <a:gd name="T27" fmla="*/ 38030508 h 40"/>
                  <a:gd name="T28" fmla="*/ 14822453 w 54"/>
                  <a:gd name="T29" fmla="*/ 31094892 h 40"/>
                  <a:gd name="T30" fmla="*/ 7806562 w 54"/>
                  <a:gd name="T31" fmla="*/ 19363743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4370726 w 149"/>
                  <a:gd name="T3" fmla="*/ 519022954 h 704"/>
                  <a:gd name="T4" fmla="*/ 11809918 w 149"/>
                  <a:gd name="T5" fmla="*/ 1176838905 h 704"/>
                  <a:gd name="T6" fmla="*/ 20698118 w 149"/>
                  <a:gd name="T7" fmla="*/ 2010895270 h 704"/>
                  <a:gd name="T8" fmla="*/ 30546908 w 149"/>
                  <a:gd name="T9" fmla="*/ 2147483646 h 704"/>
                  <a:gd name="T10" fmla="*/ 42849127 w 149"/>
                  <a:gd name="T11" fmla="*/ 2147483646 h 704"/>
                  <a:gd name="T12" fmla="*/ 54327318 w 149"/>
                  <a:gd name="T13" fmla="*/ 2147483646 h 704"/>
                  <a:gd name="T14" fmla="*/ 65396341 w 149"/>
                  <a:gd name="T15" fmla="*/ 2147483646 h 704"/>
                  <a:gd name="T16" fmla="*/ 74006072 w 149"/>
                  <a:gd name="T17" fmla="*/ 2147483646 h 704"/>
                  <a:gd name="T18" fmla="*/ 83076167 w 149"/>
                  <a:gd name="T19" fmla="*/ 2147483646 h 704"/>
                  <a:gd name="T20" fmla="*/ 89093444 w 149"/>
                  <a:gd name="T21" fmla="*/ 2147483646 h 704"/>
                  <a:gd name="T22" fmla="*/ 92183848 w 149"/>
                  <a:gd name="T23" fmla="*/ 2147483646 h 704"/>
                  <a:gd name="T24" fmla="*/ 93535001 w 149"/>
                  <a:gd name="T25" fmla="*/ 2147483646 h 704"/>
                  <a:gd name="T26" fmla="*/ 89093444 w 149"/>
                  <a:gd name="T27" fmla="*/ 2147483646 h 704"/>
                  <a:gd name="T28" fmla="*/ 80829970 w 149"/>
                  <a:gd name="T29" fmla="*/ 2147483646 h 704"/>
                  <a:gd name="T30" fmla="*/ 68388666 w 149"/>
                  <a:gd name="T31" fmla="*/ 2147483646 h 704"/>
                  <a:gd name="T32" fmla="*/ 49605011 w 149"/>
                  <a:gd name="T33" fmla="*/ 2147483646 h 704"/>
                  <a:gd name="T34" fmla="*/ 28748825 w 149"/>
                  <a:gd name="T35" fmla="*/ 2147483646 h 704"/>
                  <a:gd name="T36" fmla="*/ 15697356 w 149"/>
                  <a:gd name="T37" fmla="*/ 2147483646 h 704"/>
                  <a:gd name="T38" fmla="*/ 7440282 w 149"/>
                  <a:gd name="T39" fmla="*/ 2147483646 h 704"/>
                  <a:gd name="T40" fmla="*/ 4370726 w 149"/>
                  <a:gd name="T41" fmla="*/ 2147483646 h 704"/>
                  <a:gd name="T42" fmla="*/ 4370726 w 149"/>
                  <a:gd name="T43" fmla="*/ 2147483646 h 704"/>
                  <a:gd name="T44" fmla="*/ 6073457 w 149"/>
                  <a:gd name="T45" fmla="*/ 2147483646 h 704"/>
                  <a:gd name="T46" fmla="*/ 9095905 w 149"/>
                  <a:gd name="T47" fmla="*/ 2147483646 h 704"/>
                  <a:gd name="T48" fmla="*/ 10458838 w 149"/>
                  <a:gd name="T49" fmla="*/ 2147483646 h 704"/>
                  <a:gd name="T50" fmla="*/ 30546908 w 149"/>
                  <a:gd name="T51" fmla="*/ 2147483646 h 704"/>
                  <a:gd name="T52" fmla="*/ 28748825 w 149"/>
                  <a:gd name="T53" fmla="*/ 2147483646 h 704"/>
                  <a:gd name="T54" fmla="*/ 26773458 w 149"/>
                  <a:gd name="T55" fmla="*/ 2147483646 h 704"/>
                  <a:gd name="T56" fmla="*/ 24529607 w 149"/>
                  <a:gd name="T57" fmla="*/ 2147483646 h 704"/>
                  <a:gd name="T58" fmla="*/ 26156194 w 149"/>
                  <a:gd name="T59" fmla="*/ 2147483646 h 704"/>
                  <a:gd name="T60" fmla="*/ 30546908 w 149"/>
                  <a:gd name="T61" fmla="*/ 2147483646 h 704"/>
                  <a:gd name="T62" fmla="*/ 42849127 w 149"/>
                  <a:gd name="T63" fmla="*/ 2147483646 h 704"/>
                  <a:gd name="T64" fmla="*/ 63671894 w 149"/>
                  <a:gd name="T65" fmla="*/ 2147483646 h 704"/>
                  <a:gd name="T66" fmla="*/ 95792843 w 149"/>
                  <a:gd name="T67" fmla="*/ 2147483646 h 704"/>
                  <a:gd name="T68" fmla="*/ 106251464 w 149"/>
                  <a:gd name="T69" fmla="*/ 2147483646 h 704"/>
                  <a:gd name="T70" fmla="*/ 110630609 w 149"/>
                  <a:gd name="T71" fmla="*/ 2147483646 h 704"/>
                  <a:gd name="T72" fmla="*/ 106995399 w 149"/>
                  <a:gd name="T73" fmla="*/ 2147483646 h 704"/>
                  <a:gd name="T74" fmla="*/ 97144587 w 149"/>
                  <a:gd name="T75" fmla="*/ 2147483646 h 704"/>
                  <a:gd name="T76" fmla="*/ 80829970 w 149"/>
                  <a:gd name="T77" fmla="*/ 2147483646 h 704"/>
                  <a:gd name="T78" fmla="*/ 59912291 w 149"/>
                  <a:gd name="T79" fmla="*/ 2147483646 h 704"/>
                  <a:gd name="T80" fmla="*/ 32509385 w 149"/>
                  <a:gd name="T81" fmla="*/ 1176838905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640606831 w 128"/>
                <a:gd name="T1" fmla="*/ 0 h 217"/>
                <a:gd name="T2" fmla="*/ 716668733 w 128"/>
                <a:gd name="T3" fmla="*/ 1108844195 h 217"/>
                <a:gd name="T4" fmla="*/ 784142666 w 128"/>
                <a:gd name="T5" fmla="*/ 2147483646 h 217"/>
                <a:gd name="T6" fmla="*/ 837591833 w 128"/>
                <a:gd name="T7" fmla="*/ 2147483646 h 217"/>
                <a:gd name="T8" fmla="*/ 873281960 w 128"/>
                <a:gd name="T9" fmla="*/ 2147483646 h 217"/>
                <a:gd name="T10" fmla="*/ 865543968 w 128"/>
                <a:gd name="T11" fmla="*/ 2147483646 h 217"/>
                <a:gd name="T12" fmla="*/ 791672523 w 128"/>
                <a:gd name="T13" fmla="*/ 2147483646 h 217"/>
                <a:gd name="T14" fmla="*/ 640606831 w 128"/>
                <a:gd name="T15" fmla="*/ 2147483646 h 217"/>
                <a:gd name="T16" fmla="*/ 407932388 w 128"/>
                <a:gd name="T17" fmla="*/ 2147483646 h 217"/>
                <a:gd name="T18" fmla="*/ 335476788 w 128"/>
                <a:gd name="T19" fmla="*/ 2147483646 h 217"/>
                <a:gd name="T20" fmla="*/ 259413549 w 128"/>
                <a:gd name="T21" fmla="*/ 2147483646 h 217"/>
                <a:gd name="T22" fmla="*/ 178672729 w 128"/>
                <a:gd name="T23" fmla="*/ 2147483646 h 217"/>
                <a:gd name="T24" fmla="*/ 108211415 w 128"/>
                <a:gd name="T25" fmla="*/ 2147483646 h 217"/>
                <a:gd name="T26" fmla="*/ 53467384 w 128"/>
                <a:gd name="T27" fmla="*/ 2147483646 h 217"/>
                <a:gd name="T28" fmla="*/ 13924172 w 128"/>
                <a:gd name="T29" fmla="*/ 2147483646 h 217"/>
                <a:gd name="T30" fmla="*/ 0 w 128"/>
                <a:gd name="T31" fmla="*/ 2147483646 h 217"/>
                <a:gd name="T32" fmla="*/ 8396607 w 128"/>
                <a:gd name="T33" fmla="*/ 2147483646 h 217"/>
                <a:gd name="T34" fmla="*/ 88665463 w 128"/>
                <a:gd name="T35" fmla="*/ 2147483646 h 217"/>
                <a:gd name="T36" fmla="*/ 197006696 w 128"/>
                <a:gd name="T37" fmla="*/ 2147483646 h 217"/>
                <a:gd name="T38" fmla="*/ 313727811 w 128"/>
                <a:gd name="T39" fmla="*/ 2147483646 h 217"/>
                <a:gd name="T40" fmla="*/ 429676445 w 128"/>
                <a:gd name="T41" fmla="*/ 2147483646 h 217"/>
                <a:gd name="T42" fmla="*/ 537818077 w 128"/>
                <a:gd name="T43" fmla="*/ 2147483646 h 217"/>
                <a:gd name="T44" fmla="*/ 621458970 w 128"/>
                <a:gd name="T45" fmla="*/ 2147483646 h 217"/>
                <a:gd name="T46" fmla="*/ 661800378 w 128"/>
                <a:gd name="T47" fmla="*/ 2147483646 h 217"/>
                <a:gd name="T48" fmla="*/ 640606831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2147483646 w 117"/>
                <a:gd name="T1" fmla="*/ 0 h 132"/>
                <a:gd name="T2" fmla="*/ 0 w 117"/>
                <a:gd name="T3" fmla="*/ 2147483646 h 132"/>
                <a:gd name="T4" fmla="*/ 441383587 w 117"/>
                <a:gd name="T5" fmla="*/ 2147483646 h 132"/>
                <a:gd name="T6" fmla="*/ 2069439980 w 117"/>
                <a:gd name="T7" fmla="*/ 2147483646 h 132"/>
                <a:gd name="T8" fmla="*/ 2147483646 w 117"/>
                <a:gd name="T9" fmla="*/ 2147483646 h 132"/>
                <a:gd name="T10" fmla="*/ 2147483646 w 117"/>
                <a:gd name="T11" fmla="*/ 2147483646 h 132"/>
                <a:gd name="T12" fmla="*/ 2147483646 w 117"/>
                <a:gd name="T13" fmla="*/ 2147483646 h 132"/>
                <a:gd name="T14" fmla="*/ 2147483646 w 117"/>
                <a:gd name="T15" fmla="*/ 2147483646 h 132"/>
                <a:gd name="T16" fmla="*/ 2147483646 w 117"/>
                <a:gd name="T17" fmla="*/ 2147483646 h 132"/>
                <a:gd name="T18" fmla="*/ 2147483646 w 117"/>
                <a:gd name="T19" fmla="*/ 2147483646 h 132"/>
                <a:gd name="T20" fmla="*/ 2147483646 w 117"/>
                <a:gd name="T21" fmla="*/ 2147483646 h 132"/>
                <a:gd name="T22" fmla="*/ 2147483646 w 117"/>
                <a:gd name="T23" fmla="*/ 2147483646 h 132"/>
                <a:gd name="T24" fmla="*/ 2147483646 w 117"/>
                <a:gd name="T25" fmla="*/ 2147483646 h 132"/>
                <a:gd name="T26" fmla="*/ 2147483646 w 117"/>
                <a:gd name="T27" fmla="*/ 2147483646 h 132"/>
                <a:gd name="T28" fmla="*/ 2147483646 w 117"/>
                <a:gd name="T29" fmla="*/ 2147483646 h 132"/>
                <a:gd name="T30" fmla="*/ 2147483646 w 117"/>
                <a:gd name="T31" fmla="*/ 2147483646 h 132"/>
                <a:gd name="T32" fmla="*/ 2147483646 w 117"/>
                <a:gd name="T33" fmla="*/ 2147483646 h 132"/>
                <a:gd name="T34" fmla="*/ 2147483646 w 117"/>
                <a:gd name="T35" fmla="*/ 2147483646 h 132"/>
                <a:gd name="T36" fmla="*/ 2147483646 w 117"/>
                <a:gd name="T37" fmla="*/ 2147483646 h 132"/>
                <a:gd name="T38" fmla="*/ 2147483646 w 117"/>
                <a:gd name="T39" fmla="*/ 2147483646 h 132"/>
                <a:gd name="T40" fmla="*/ 2147483646 w 117"/>
                <a:gd name="T41" fmla="*/ 2147483646 h 132"/>
                <a:gd name="T42" fmla="*/ 2147483646 w 117"/>
                <a:gd name="T43" fmla="*/ 2147483646 h 132"/>
                <a:gd name="T44" fmla="*/ 2147483646 w 117"/>
                <a:gd name="T45" fmla="*/ 2147483646 h 132"/>
                <a:gd name="T46" fmla="*/ 2147483646 w 117"/>
                <a:gd name="T47" fmla="*/ 2147483646 h 132"/>
                <a:gd name="T48" fmla="*/ 2147483646 w 117"/>
                <a:gd name="T49" fmla="*/ 2147483646 h 132"/>
                <a:gd name="T50" fmla="*/ 2147483646 w 117"/>
                <a:gd name="T51" fmla="*/ 2147483646 h 132"/>
                <a:gd name="T52" fmla="*/ 214748364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2147483646 w 29"/>
                <a:gd name="T1" fmla="*/ 0 h 77"/>
                <a:gd name="T2" fmla="*/ 2147483646 w 29"/>
                <a:gd name="T3" fmla="*/ 0 h 77"/>
                <a:gd name="T4" fmla="*/ 2066242608 w 29"/>
                <a:gd name="T5" fmla="*/ 2147483646 h 77"/>
                <a:gd name="T6" fmla="*/ 1162261467 w 29"/>
                <a:gd name="T7" fmla="*/ 2147483646 h 77"/>
                <a:gd name="T8" fmla="*/ 516560652 w 29"/>
                <a:gd name="T9" fmla="*/ 2147483646 h 77"/>
                <a:gd name="T10" fmla="*/ 129140163 w 29"/>
                <a:gd name="T11" fmla="*/ 2147483646 h 77"/>
                <a:gd name="T12" fmla="*/ 0 w 29"/>
                <a:gd name="T13" fmla="*/ 2147483646 h 77"/>
                <a:gd name="T14" fmla="*/ 387420489 w 29"/>
                <a:gd name="T15" fmla="*/ 2147483646 h 77"/>
                <a:gd name="T16" fmla="*/ 1420541793 w 29"/>
                <a:gd name="T17" fmla="*/ 2147483646 h 77"/>
                <a:gd name="T18" fmla="*/ 1937102445 w 29"/>
                <a:gd name="T19" fmla="*/ 2147483646 h 77"/>
                <a:gd name="T20" fmla="*/ 2147483646 w 29"/>
                <a:gd name="T21" fmla="*/ 2147483646 h 77"/>
                <a:gd name="T22" fmla="*/ 2147483646 w 29"/>
                <a:gd name="T23" fmla="*/ 2147483646 h 77"/>
                <a:gd name="T24" fmla="*/ 2147483646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148841949 h 237"/>
                <a:gd name="T4" fmla="*/ 46983626 w 257"/>
                <a:gd name="T5" fmla="*/ 295142876 h 237"/>
                <a:gd name="T6" fmla="*/ 93337004 w 257"/>
                <a:gd name="T7" fmla="*/ 443213637 h 237"/>
                <a:gd name="T8" fmla="*/ 171840755 w 257"/>
                <a:gd name="T9" fmla="*/ 578214223 h 237"/>
                <a:gd name="T10" fmla="*/ 283509304 w 257"/>
                <a:gd name="T11" fmla="*/ 703685572 h 237"/>
                <a:gd name="T12" fmla="*/ 425769131 w 257"/>
                <a:gd name="T13" fmla="*/ 832667783 h 237"/>
                <a:gd name="T14" fmla="*/ 597254762 w 257"/>
                <a:gd name="T15" fmla="*/ 950605632 h 237"/>
                <a:gd name="T16" fmla="*/ 798529611 w 257"/>
                <a:gd name="T17" fmla="*/ 1049771076 h 237"/>
                <a:gd name="T18" fmla="*/ 1052599330 w 257"/>
                <a:gd name="T19" fmla="*/ 1145159127 h 237"/>
                <a:gd name="T20" fmla="*/ 1346309747 w 257"/>
                <a:gd name="T21" fmla="*/ 1226906999 h 237"/>
                <a:gd name="T22" fmla="*/ 1660978730 w 257"/>
                <a:gd name="T23" fmla="*/ 1292913324 h 237"/>
                <a:gd name="T24" fmla="*/ 2048760134 w 257"/>
                <a:gd name="T25" fmla="*/ 1345061619 h 237"/>
                <a:gd name="T26" fmla="*/ 2147483646 w 257"/>
                <a:gd name="T27" fmla="*/ 1380751073 h 237"/>
                <a:gd name="T28" fmla="*/ 2147483646 w 257"/>
                <a:gd name="T29" fmla="*/ 1399620061 h 237"/>
                <a:gd name="T30" fmla="*/ 2147483646 w 257"/>
                <a:gd name="T31" fmla="*/ 1392013019 h 237"/>
                <a:gd name="T32" fmla="*/ 2147483646 w 257"/>
                <a:gd name="T33" fmla="*/ 1368719086 h 237"/>
                <a:gd name="T34" fmla="*/ 2147483646 w 257"/>
                <a:gd name="T35" fmla="*/ 1340056563 h 237"/>
                <a:gd name="T36" fmla="*/ 2147483646 w 257"/>
                <a:gd name="T37" fmla="*/ 1297893768 h 237"/>
                <a:gd name="T38" fmla="*/ 2147483646 w 257"/>
                <a:gd name="T39" fmla="*/ 1250758340 h 237"/>
                <a:gd name="T40" fmla="*/ 2147483646 w 257"/>
                <a:gd name="T41" fmla="*/ 1203568921 h 237"/>
                <a:gd name="T42" fmla="*/ 2002632159 w 257"/>
                <a:gd name="T43" fmla="*/ 1140272164 h 237"/>
                <a:gd name="T44" fmla="*/ 1754315769 w 257"/>
                <a:gd name="T45" fmla="*/ 1073256305 h 237"/>
                <a:gd name="T46" fmla="*/ 1518750381 w 257"/>
                <a:gd name="T47" fmla="*/ 997742812 h 237"/>
                <a:gd name="T48" fmla="*/ 1317776030 w 257"/>
                <a:gd name="T49" fmla="*/ 916000832 h 237"/>
                <a:gd name="T50" fmla="*/ 1128205363 w 257"/>
                <a:gd name="T51" fmla="*/ 832667783 h 237"/>
                <a:gd name="T52" fmla="*/ 956716979 w 257"/>
                <a:gd name="T53" fmla="*/ 738479854 h 237"/>
                <a:gd name="T54" fmla="*/ 816041521 w 257"/>
                <a:gd name="T55" fmla="*/ 632880514 h 237"/>
                <a:gd name="T56" fmla="*/ 673234933 w 257"/>
                <a:gd name="T57" fmla="*/ 518719769 h 237"/>
                <a:gd name="T58" fmla="*/ 515042489 w 257"/>
                <a:gd name="T59" fmla="*/ 408292410 h 237"/>
                <a:gd name="T60" fmla="*/ 361051782 w 257"/>
                <a:gd name="T61" fmla="*/ 278228126 h 237"/>
                <a:gd name="T62" fmla="*/ 189212066 w 257"/>
                <a:gd name="T63" fmla="*/ 141300763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1298853174 w 124"/>
                <a:gd name="T1" fmla="*/ 0 h 110"/>
                <a:gd name="T2" fmla="*/ 2088967762 w 124"/>
                <a:gd name="T3" fmla="*/ 756335312 h 110"/>
                <a:gd name="T4" fmla="*/ 2019428682 w 124"/>
                <a:gd name="T5" fmla="*/ 747578269 h 110"/>
                <a:gd name="T6" fmla="*/ 1803087479 w 124"/>
                <a:gd name="T7" fmla="*/ 734194775 h 110"/>
                <a:gd name="T8" fmla="*/ 1500798119 w 124"/>
                <a:gd name="T9" fmla="*/ 705888985 h 110"/>
                <a:gd name="T10" fmla="*/ 1146757058 w 124"/>
                <a:gd name="T11" fmla="*/ 692504667 h 110"/>
                <a:gd name="T12" fmla="*/ 758815626 w 124"/>
                <a:gd name="T13" fmla="*/ 678237543 h 110"/>
                <a:gd name="T14" fmla="*/ 423562896 w 124"/>
                <a:gd name="T15" fmla="*/ 687347393 h 110"/>
                <a:gd name="T16" fmla="*/ 151850179 w 124"/>
                <a:gd name="T17" fmla="*/ 714644675 h 110"/>
                <a:gd name="T18" fmla="*/ 0 w 124"/>
                <a:gd name="T19" fmla="*/ 770601094 h 110"/>
                <a:gd name="T20" fmla="*/ 68910166 w 124"/>
                <a:gd name="T21" fmla="*/ 687347393 h 110"/>
                <a:gd name="T22" fmla="*/ 133401345 w 124"/>
                <a:gd name="T23" fmla="*/ 623518810 h 110"/>
                <a:gd name="T24" fmla="*/ 270716165 w 124"/>
                <a:gd name="T25" fmla="*/ 573282295 h 110"/>
                <a:gd name="T26" fmla="*/ 423562896 w 124"/>
                <a:gd name="T27" fmla="*/ 531537764 h 110"/>
                <a:gd name="T28" fmla="*/ 606952910 w 124"/>
                <a:gd name="T29" fmla="*/ 504315408 h 110"/>
                <a:gd name="T30" fmla="*/ 792016646 w 124"/>
                <a:gd name="T31" fmla="*/ 495218666 h 110"/>
                <a:gd name="T32" fmla="*/ 993940519 w 124"/>
                <a:gd name="T33" fmla="*/ 495218666 h 110"/>
                <a:gd name="T34" fmla="*/ 1215578507 w 124"/>
                <a:gd name="T35" fmla="*/ 518154187 h 110"/>
                <a:gd name="T36" fmla="*/ 1227284557 w 124"/>
                <a:gd name="T37" fmla="*/ 495218666 h 110"/>
                <a:gd name="T38" fmla="*/ 1177350514 w 124"/>
                <a:gd name="T39" fmla="*/ 393290586 h 110"/>
                <a:gd name="T40" fmla="*/ 1127223836 w 124"/>
                <a:gd name="T41" fmla="*/ 266273922 h 110"/>
                <a:gd name="T42" fmla="*/ 1094022863 w 124"/>
                <a:gd name="T43" fmla="*/ 210320698 h 110"/>
                <a:gd name="T44" fmla="*/ 1063708406 w 124"/>
                <a:gd name="T45" fmla="*/ 210320698 h 110"/>
                <a:gd name="T46" fmla="*/ 1025488197 w 124"/>
                <a:gd name="T47" fmla="*/ 201644667 h 110"/>
                <a:gd name="T48" fmla="*/ 993940519 w 124"/>
                <a:gd name="T49" fmla="*/ 183108253 h 110"/>
                <a:gd name="T50" fmla="*/ 963648763 w 124"/>
                <a:gd name="T51" fmla="*/ 161316834 h 110"/>
                <a:gd name="T52" fmla="*/ 963648763 w 124"/>
                <a:gd name="T53" fmla="*/ 132657066 h 110"/>
                <a:gd name="T54" fmla="*/ 993940519 w 124"/>
                <a:gd name="T55" fmla="*/ 96283225 h 110"/>
                <a:gd name="T56" fmla="*/ 1112846295 w 124"/>
                <a:gd name="T57" fmla="*/ 55935612 h 110"/>
                <a:gd name="T58" fmla="*/ 1298853174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567194847 w 46"/>
                <a:gd name="T1" fmla="*/ 0 h 94"/>
                <a:gd name="T2" fmla="*/ 362954176 w 46"/>
                <a:gd name="T3" fmla="*/ 191071107 h 94"/>
                <a:gd name="T4" fmla="*/ 273331418 w 46"/>
                <a:gd name="T5" fmla="*/ 312972816 h 94"/>
                <a:gd name="T6" fmla="*/ 199732365 w 46"/>
                <a:gd name="T7" fmla="*/ 398286549 h 94"/>
                <a:gd name="T8" fmla="*/ 0 w 46"/>
                <a:gd name="T9" fmla="*/ 473612425 h 94"/>
                <a:gd name="T10" fmla="*/ 219632225 w 46"/>
                <a:gd name="T11" fmla="*/ 442556365 h 94"/>
                <a:gd name="T12" fmla="*/ 424018475 w 46"/>
                <a:gd name="T13" fmla="*/ 402278154 h 94"/>
                <a:gd name="T14" fmla="*/ 587277471 w 46"/>
                <a:gd name="T15" fmla="*/ 347348758 h 94"/>
                <a:gd name="T16" fmla="*/ 730864444 w 46"/>
                <a:gd name="T17" fmla="*/ 286954395 h 94"/>
                <a:gd name="T18" fmla="*/ 819444418 w 46"/>
                <a:gd name="T19" fmla="*/ 221102378 h 94"/>
                <a:gd name="T20" fmla="*/ 840525808 w 46"/>
                <a:gd name="T21" fmla="*/ 150026281 h 94"/>
                <a:gd name="T22" fmla="*/ 764146535 w 46"/>
                <a:gd name="T23" fmla="*/ 75307370 h 94"/>
                <a:gd name="T24" fmla="*/ 567194847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87636948 w 149"/>
                <a:gd name="T3" fmla="*/ 2147483646 h 704"/>
                <a:gd name="T4" fmla="*/ 231149802 w 149"/>
                <a:gd name="T5" fmla="*/ 2147483646 h 704"/>
                <a:gd name="T6" fmla="*/ 405525227 w 149"/>
                <a:gd name="T7" fmla="*/ 2147483646 h 704"/>
                <a:gd name="T8" fmla="*/ 592903156 w 149"/>
                <a:gd name="T9" fmla="*/ 2147483646 h 704"/>
                <a:gd name="T10" fmla="*/ 840823751 w 149"/>
                <a:gd name="T11" fmla="*/ 2147483646 h 704"/>
                <a:gd name="T12" fmla="*/ 1059035888 w 149"/>
                <a:gd name="T13" fmla="*/ 2147483646 h 704"/>
                <a:gd name="T14" fmla="*/ 1272858560 w 149"/>
                <a:gd name="T15" fmla="*/ 2147483646 h 704"/>
                <a:gd name="T16" fmla="*/ 1448085175 w 149"/>
                <a:gd name="T17" fmla="*/ 2147483646 h 704"/>
                <a:gd name="T18" fmla="*/ 1618284161 w 149"/>
                <a:gd name="T19" fmla="*/ 2147483646 h 704"/>
                <a:gd name="T20" fmla="*/ 1739017330 w 149"/>
                <a:gd name="T21" fmla="*/ 2147483646 h 704"/>
                <a:gd name="T22" fmla="*/ 1793427950 w 149"/>
                <a:gd name="T23" fmla="*/ 2147483646 h 704"/>
                <a:gd name="T24" fmla="*/ 1822454609 w 149"/>
                <a:gd name="T25" fmla="*/ 2147483646 h 704"/>
                <a:gd name="T26" fmla="*/ 1739017330 w 149"/>
                <a:gd name="T27" fmla="*/ 2147483646 h 704"/>
                <a:gd name="T28" fmla="*/ 1574848150 w 149"/>
                <a:gd name="T29" fmla="*/ 2147483646 h 704"/>
                <a:gd name="T30" fmla="*/ 1333640177 w 149"/>
                <a:gd name="T31" fmla="*/ 2147483646 h 704"/>
                <a:gd name="T32" fmla="*/ 971739407 w 149"/>
                <a:gd name="T33" fmla="*/ 2147483646 h 704"/>
                <a:gd name="T34" fmla="*/ 565445852 w 149"/>
                <a:gd name="T35" fmla="*/ 2147483646 h 704"/>
                <a:gd name="T36" fmla="*/ 301412487 w 149"/>
                <a:gd name="T37" fmla="*/ 2147483646 h 704"/>
                <a:gd name="T38" fmla="*/ 143510212 w 149"/>
                <a:gd name="T39" fmla="*/ 2147483646 h 704"/>
                <a:gd name="T40" fmla="*/ 87636948 w 149"/>
                <a:gd name="T41" fmla="*/ 2147483646 h 704"/>
                <a:gd name="T42" fmla="*/ 87636948 w 149"/>
                <a:gd name="T43" fmla="*/ 2147483646 h 704"/>
                <a:gd name="T44" fmla="*/ 114275981 w 149"/>
                <a:gd name="T45" fmla="*/ 2147483646 h 704"/>
                <a:gd name="T46" fmla="*/ 175272727 w 149"/>
                <a:gd name="T47" fmla="*/ 2147483646 h 704"/>
                <a:gd name="T48" fmla="*/ 203383448 w 149"/>
                <a:gd name="T49" fmla="*/ 2147483646 h 704"/>
                <a:gd name="T50" fmla="*/ 592903156 w 149"/>
                <a:gd name="T51" fmla="*/ 2147483646 h 704"/>
                <a:gd name="T52" fmla="*/ 565445852 w 149"/>
                <a:gd name="T53" fmla="*/ 2147483646 h 704"/>
                <a:gd name="T54" fmla="*/ 522040105 w 149"/>
                <a:gd name="T55" fmla="*/ 2147483646 h 704"/>
                <a:gd name="T56" fmla="*/ 476345755 w 149"/>
                <a:gd name="T57" fmla="*/ 2147483646 h 704"/>
                <a:gd name="T58" fmla="*/ 505629482 w 149"/>
                <a:gd name="T59" fmla="*/ 2147483646 h 704"/>
                <a:gd name="T60" fmla="*/ 592903156 w 149"/>
                <a:gd name="T61" fmla="*/ 2147483646 h 704"/>
                <a:gd name="T62" fmla="*/ 840823751 w 149"/>
                <a:gd name="T63" fmla="*/ 2147483646 h 704"/>
                <a:gd name="T64" fmla="*/ 1246003781 w 149"/>
                <a:gd name="T65" fmla="*/ 2147483646 h 704"/>
                <a:gd name="T66" fmla="*/ 1866077857 w 149"/>
                <a:gd name="T67" fmla="*/ 2147483646 h 704"/>
                <a:gd name="T68" fmla="*/ 2067990646 w 149"/>
                <a:gd name="T69" fmla="*/ 2147483646 h 704"/>
                <a:gd name="T70" fmla="*/ 2147483646 w 149"/>
                <a:gd name="T71" fmla="*/ 2147483646 h 704"/>
                <a:gd name="T72" fmla="*/ 2084419739 w 149"/>
                <a:gd name="T73" fmla="*/ 2147483646 h 704"/>
                <a:gd name="T74" fmla="*/ 1898957495 w 149"/>
                <a:gd name="T75" fmla="*/ 2147483646 h 704"/>
                <a:gd name="T76" fmla="*/ 1574848150 w 149"/>
                <a:gd name="T77" fmla="*/ 2147483646 h 704"/>
                <a:gd name="T78" fmla="*/ 1173670050 w 149"/>
                <a:gd name="T79" fmla="*/ 2147483646 h 704"/>
                <a:gd name="T80" fmla="*/ 63654528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295" name="Rectangle 47"/>
          <p:cNvSpPr>
            <a:spLocks noGrp="1" noChangeArrowheads="1"/>
          </p:cNvSpPr>
          <p:nvPr>
            <p:ph type="ctrTitle"/>
          </p:nvPr>
        </p:nvSpPr>
        <p:spPr>
          <a:xfrm>
            <a:off x="2455863" y="596900"/>
            <a:ext cx="6192837"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zh-CN" altLang="en-US" noProof="0"/>
              <a:t>单击此处编辑母版标题样式</a:t>
            </a:r>
          </a:p>
        </p:txBody>
      </p:sp>
      <p:sp>
        <p:nvSpPr>
          <p:cNvPr id="53296"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pPr lvl="0"/>
            <a:r>
              <a:rPr lang="zh-CN" altLang="en-US" noProof="0"/>
              <a:t>单击此处编辑母版副标题样式</a:t>
            </a:r>
          </a:p>
        </p:txBody>
      </p:sp>
      <p:sp>
        <p:nvSpPr>
          <p:cNvPr id="46" name="Rectangle 44"/>
          <p:cNvSpPr>
            <a:spLocks noGrp="1" noChangeArrowheads="1"/>
          </p:cNvSpPr>
          <p:nvPr>
            <p:ph type="dt" sz="half" idx="10"/>
          </p:nvPr>
        </p:nvSpPr>
        <p:spPr>
          <a:xfrm>
            <a:off x="457200" y="6248400"/>
            <a:ext cx="2133600" cy="457200"/>
          </a:xfrm>
          <a:prstGeom prst="rect">
            <a:avLst/>
          </a:prstGeom>
        </p:spPr>
        <p:txBody>
          <a:bodyPr/>
          <a:lstStyle>
            <a:lvl1pPr>
              <a:defRPr/>
            </a:lvl1pPr>
          </a:lstStyle>
          <a:p>
            <a:pPr>
              <a:defRPr/>
            </a:pPr>
            <a:endParaRPr lang="en-US" altLang="zh-CN"/>
          </a:p>
        </p:txBody>
      </p:sp>
      <p:sp>
        <p:nvSpPr>
          <p:cNvPr id="47" name="Rectangle 4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8" name="Rectangle 46"/>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92DF90EE-5EDC-45ED-99D8-158592AC4EC5}" type="slidenum">
              <a:rPr lang="en-US" altLang="zh-CN"/>
              <a:pPr>
                <a:defRPr/>
              </a:pPr>
              <a:t>‹#›</a:t>
            </a:fld>
            <a:endParaRPr lang="en-US" altLang="zh-CN"/>
          </a:p>
        </p:txBody>
      </p:sp>
    </p:spTree>
    <p:extLst>
      <p:ext uri="{BB962C8B-B14F-4D97-AF65-F5344CB8AC3E}">
        <p14:creationId xmlns:p14="http://schemas.microsoft.com/office/powerpoint/2010/main" val="19347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4DB01D95-F3A2-4594-AD46-212B5593EF68}" type="slidenum">
              <a:rPr lang="en-US" altLang="zh-CN"/>
              <a:pPr>
                <a:defRPr/>
              </a:pPr>
              <a:t>‹#›</a:t>
            </a:fld>
            <a:endParaRPr lang="en-US" altLang="zh-CN"/>
          </a:p>
        </p:txBody>
      </p:sp>
    </p:spTree>
    <p:extLst>
      <p:ext uri="{BB962C8B-B14F-4D97-AF65-F5344CB8AC3E}">
        <p14:creationId xmlns:p14="http://schemas.microsoft.com/office/powerpoint/2010/main" val="4249038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456113"/>
          </a:xfrm>
        </p:spPr>
        <p:txBody>
          <a:bodyPr/>
          <a:lstStyle>
            <a:lvl1pPr>
              <a:lnSpc>
                <a:spcPct val="125000"/>
              </a:lnSpc>
              <a:spcBef>
                <a:spcPts val="0"/>
              </a:spcBef>
              <a:defRPr sz="2800"/>
            </a:lvl1pPr>
            <a:lvl2pPr>
              <a:lnSpc>
                <a:spcPct val="125000"/>
              </a:lnSpc>
              <a:spcBef>
                <a:spcPts val="0"/>
              </a:spcBef>
              <a:defRPr sz="2400"/>
            </a:lvl2pPr>
            <a:lvl3pPr>
              <a:lnSpc>
                <a:spcPct val="125000"/>
              </a:lnSpc>
              <a:spcBef>
                <a:spcPts val="0"/>
              </a:spcBef>
              <a:defRPr sz="2000"/>
            </a:lvl3pPr>
            <a:lvl4pPr>
              <a:lnSpc>
                <a:spcPct val="125000"/>
              </a:lnSpc>
              <a:spcBef>
                <a:spcPts val="0"/>
              </a:spcBef>
              <a:defRPr sz="1800"/>
            </a:lvl4pPr>
            <a:lvl5pPr>
              <a:lnSpc>
                <a:spcPct val="125000"/>
              </a:lnSpc>
              <a:spcBef>
                <a:spcPts val="0"/>
              </a:spcBef>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4561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2800" smtClean="0"/>
            </a:lvl1pPr>
            <a:lvl2pPr>
              <a:defRPr lang="zh-CN" altLang="en-US" sz="2400" smtClean="0"/>
            </a:lvl2pPr>
            <a:lvl3pPr>
              <a:defRPr lang="zh-CN" altLang="en-US" sz="2000" smtClean="0"/>
            </a:lvl3pPr>
            <a:lvl4pPr>
              <a:defRPr lang="zh-CN" altLang="en-US" sz="1800" smtClean="0"/>
            </a:lvl4pPr>
            <a:lvl5pPr>
              <a:defRPr lang="zh-CN" altLang="en-US"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122FA7B3-32BF-498F-A3DB-CDCBF2A4503F}" type="slidenum">
              <a:rPr lang="en-US" altLang="zh-CN"/>
              <a:pPr>
                <a:defRPr/>
              </a:pPr>
              <a:t>‹#›</a:t>
            </a:fld>
            <a:endParaRPr lang="en-US" altLang="zh-CN"/>
          </a:p>
        </p:txBody>
      </p:sp>
    </p:spTree>
    <p:extLst>
      <p:ext uri="{BB962C8B-B14F-4D97-AF65-F5344CB8AC3E}">
        <p14:creationId xmlns:p14="http://schemas.microsoft.com/office/powerpoint/2010/main" val="1988286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CCD840B0-7916-4AD6-92E6-71DC4B2E94AD}" type="slidenum">
              <a:rPr lang="en-US" altLang="zh-CN"/>
              <a:pPr>
                <a:defRPr/>
              </a:pPr>
              <a:t>‹#›</a:t>
            </a:fld>
            <a:endParaRPr lang="en-US" altLang="zh-CN"/>
          </a:p>
        </p:txBody>
      </p:sp>
    </p:spTree>
    <p:extLst>
      <p:ext uri="{BB962C8B-B14F-4D97-AF65-F5344CB8AC3E}">
        <p14:creationId xmlns:p14="http://schemas.microsoft.com/office/powerpoint/2010/main" val="263333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CE14BCC6-FC0D-42E9-AB57-70D91914C3A1}" type="slidenum">
              <a:rPr lang="en-US" altLang="zh-CN"/>
              <a:pPr>
                <a:defRPr/>
              </a:pPr>
              <a:t>‹#›</a:t>
            </a:fld>
            <a:endParaRPr lang="en-US" altLang="zh-CN"/>
          </a:p>
        </p:txBody>
      </p:sp>
    </p:spTree>
    <p:extLst>
      <p:ext uri="{BB962C8B-B14F-4D97-AF65-F5344CB8AC3E}">
        <p14:creationId xmlns:p14="http://schemas.microsoft.com/office/powerpoint/2010/main" val="2809851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3"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 name="Rectangle 49"/>
          <p:cNvSpPr>
            <a:spLocks noGrp="1" noChangeArrowheads="1"/>
          </p:cNvSpPr>
          <p:nvPr>
            <p:ph type="sldNum" sz="quarter" idx="12"/>
          </p:nvPr>
        </p:nvSpPr>
        <p:spPr>
          <a:xfrm>
            <a:off x="6553200" y="6243638"/>
            <a:ext cx="2133600" cy="457200"/>
          </a:xfrm>
          <a:prstGeom prst="rect">
            <a:avLst/>
          </a:prstGeom>
        </p:spPr>
        <p:txBody>
          <a:bodyPr/>
          <a:lstStyle>
            <a:lvl1pPr>
              <a:defRPr/>
            </a:lvl1pPr>
          </a:lstStyle>
          <a:p>
            <a:pPr>
              <a:defRPr/>
            </a:pPr>
            <a:fld id="{2B367811-EA46-48F3-AF2E-C0F2B4E0E88F}" type="slidenum">
              <a:rPr lang="en-US" altLang="zh-CN"/>
              <a:pPr>
                <a:defRPr/>
              </a:pPr>
              <a:t>‹#›</a:t>
            </a:fld>
            <a:endParaRPr lang="en-US" altLang="zh-CN"/>
          </a:p>
        </p:txBody>
      </p:sp>
    </p:spTree>
    <p:extLst>
      <p:ext uri="{BB962C8B-B14F-4D97-AF65-F5344CB8AC3E}">
        <p14:creationId xmlns:p14="http://schemas.microsoft.com/office/powerpoint/2010/main" val="231444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52269" name="Rectangle 45"/>
          <p:cNvSpPr>
            <a:spLocks noGrp="1" noChangeArrowheads="1"/>
          </p:cNvSpPr>
          <p:nvPr>
            <p:ph type="title"/>
          </p:nvPr>
        </p:nvSpPr>
        <p:spPr bwMode="auto">
          <a:xfrm>
            <a:off x="457200" y="833438"/>
            <a:ext cx="82296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8" name="Rectangle 46"/>
          <p:cNvSpPr>
            <a:spLocks noGrp="1" noChangeArrowheads="1"/>
          </p:cNvSpPr>
          <p:nvPr>
            <p:ph type="body" idx="1"/>
          </p:nvPr>
        </p:nvSpPr>
        <p:spPr bwMode="auto">
          <a:xfrm>
            <a:off x="455613" y="1600200"/>
            <a:ext cx="8231187"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34" name="Text Box 55"/>
          <p:cNvSpPr txBox="1">
            <a:spLocks noChangeArrowheads="1"/>
          </p:cNvSpPr>
          <p:nvPr userDrawn="1"/>
        </p:nvSpPr>
        <p:spPr bwMode="auto">
          <a:xfrm>
            <a:off x="6804025" y="260350"/>
            <a:ext cx="2339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eaLnBrk="1" hangingPunct="1">
              <a:spcBef>
                <a:spcPct val="50000"/>
              </a:spcBef>
              <a:defRPr/>
            </a:pPr>
            <a:r>
              <a:rPr lang="zh-CN" altLang="en-US" sz="2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第一章晶体结构</a:t>
            </a:r>
          </a:p>
        </p:txBody>
      </p:sp>
      <p:sp>
        <p:nvSpPr>
          <p:cNvPr id="1035" name="Rectangle 56"/>
          <p:cNvSpPr>
            <a:spLocks noChangeArrowheads="1"/>
          </p:cNvSpPr>
          <p:nvPr userDrawn="1"/>
        </p:nvSpPr>
        <p:spPr bwMode="auto">
          <a:xfrm>
            <a:off x="0" y="88900"/>
            <a:ext cx="74676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a:lnSpc>
                <a:spcPct val="125000"/>
              </a:lnSpc>
              <a:spcBef>
                <a:spcPts val="0"/>
              </a:spcBef>
              <a:defRPr/>
            </a:pPr>
            <a:r>
              <a:rPr kumimoji="1" lang="zh-CN" altLang="en-US" dirty="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a:t>
            </a:r>
            <a:r>
              <a:rPr kumimoji="1" lang="en-US" altLang="zh-CN" dirty="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1.1 </a:t>
            </a:r>
            <a:r>
              <a:rPr kumimoji="1" lang="zh-CN" altLang="en-US" dirty="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一些晶格的实例 </a:t>
            </a:r>
            <a:r>
              <a:rPr lang="en-US" altLang="zh-CN" sz="2000" dirty="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(samples of lattice)</a:t>
            </a:r>
            <a:endParaRPr lang="zh-CN" altLang="en-US" sz="2000" dirty="0">
              <a:solidFill>
                <a:srgbClr val="000066"/>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2282" name="Text Box 58"/>
          <p:cNvSpPr txBox="1">
            <a:spLocks noChangeArrowheads="1"/>
          </p:cNvSpPr>
          <p:nvPr userDrawn="1"/>
        </p:nvSpPr>
        <p:spPr bwMode="auto">
          <a:xfrm>
            <a:off x="6300788" y="6524625"/>
            <a:ext cx="2843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1600" dirty="0">
                <a:solidFill>
                  <a:srgbClr val="000066"/>
                </a:solidFill>
                <a:effectLst>
                  <a:outerShdw blurRad="38100" dist="38100" dir="2700000" algn="tl">
                    <a:srgbClr val="C0C0C0"/>
                  </a:outerShdw>
                </a:effectLst>
                <a:latin typeface="楷体_GB2312"/>
                <a:ea typeface="华文新魏" pitchFamily="2" charset="-122"/>
              </a:rPr>
              <a:t>东北师范大学物理学院</a:t>
            </a:r>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13" r:id="rId19"/>
  </p:sldLayoutIdLst>
  <p:txStyles>
    <p:title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26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n-cs"/>
        </a:defRPr>
      </a:lvl1pPr>
      <a:lvl2pPr marL="742950" indent="-285750" algn="l" rtl="0" eaLnBrk="0" fontAlgn="base" hangingPunct="0">
        <a:spcBef>
          <a:spcPct val="20000"/>
        </a:spcBef>
        <a:spcAft>
          <a:spcPct val="0"/>
        </a:spcAft>
        <a:buChar char="–"/>
        <a:defRPr sz="25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3pPr>
      <a:lvl4pPr marL="1600200" indent="-228600" algn="l" rtl="0" eaLnBrk="0" fontAlgn="base" hangingPunct="0">
        <a:spcBef>
          <a:spcPct val="20000"/>
        </a:spcBef>
        <a:spcAft>
          <a:spcPct val="0"/>
        </a:spcAft>
        <a:buChar char="–"/>
        <a:defRPr sz="23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4pPr>
      <a:lvl5pPr marL="2057400" indent="-228600" algn="l" rtl="0" eaLnBrk="0" fontAlgn="base" hangingPunct="0">
        <a:spcBef>
          <a:spcPct val="20000"/>
        </a:spcBef>
        <a:spcAft>
          <a:spcPct val="0"/>
        </a:spcAft>
        <a:buChar char="»"/>
        <a:defRPr sz="22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image" Target="../media/image7.wmf"/></Relationships>
</file>

<file path=ppt/slides/_rels/slide1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9.xml"/><Relationship Id="rId4" Type="http://schemas.openxmlformats.org/officeDocument/2006/relationships/image" Target="../media/image193.png"/></Relationships>
</file>

<file path=ppt/slides/_rels/slide10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9.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3.png"/></Relationships>
</file>

<file path=ppt/slides/_rels/slide103.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33.bin"/><Relationship Id="rId7" Type="http://schemas.openxmlformats.org/officeDocument/2006/relationships/image" Target="../media/image204.jpeg"/><Relationship Id="rId2" Type="http://schemas.openxmlformats.org/officeDocument/2006/relationships/slideLayout" Target="../slideLayouts/slideLayout9.xml"/><Relationship Id="rId1" Type="http://schemas.openxmlformats.org/officeDocument/2006/relationships/vmlDrawing" Target="../drawings/vmlDrawing38.vml"/><Relationship Id="rId6" Type="http://schemas.openxmlformats.org/officeDocument/2006/relationships/image" Target="../media/image203.jpeg"/><Relationship Id="rId5" Type="http://schemas.openxmlformats.org/officeDocument/2006/relationships/image" Target="../media/image202.jpeg"/><Relationship Id="rId4" Type="http://schemas.openxmlformats.org/officeDocument/2006/relationships/image" Target="../media/image201.wmf"/></Relationships>
</file>

<file path=ppt/slides/_rels/slide105.xml.rels><?xml version="1.0" encoding="UTF-8" standalone="yes"?>
<Relationships xmlns="http://schemas.openxmlformats.org/package/2006/relationships"><Relationship Id="rId3" Type="http://schemas.openxmlformats.org/officeDocument/2006/relationships/image" Target="../media/image206.jpeg"/><Relationship Id="rId7" Type="http://schemas.openxmlformats.org/officeDocument/2006/relationships/image" Target="../media/image210.jpeg"/><Relationship Id="rId2" Type="http://schemas.openxmlformats.org/officeDocument/2006/relationships/image" Target="../media/image205.jpeg"/><Relationship Id="rId1" Type="http://schemas.openxmlformats.org/officeDocument/2006/relationships/slideLayout" Target="../slideLayouts/slideLayout8.xml"/><Relationship Id="rId6" Type="http://schemas.openxmlformats.org/officeDocument/2006/relationships/image" Target="../media/image209.jpeg"/><Relationship Id="rId5" Type="http://schemas.openxmlformats.org/officeDocument/2006/relationships/image" Target="../media/image208.jpeg"/><Relationship Id="rId4" Type="http://schemas.openxmlformats.org/officeDocument/2006/relationships/image" Target="../media/image207.jpeg"/></Relationships>
</file>

<file path=ppt/slides/_rels/slide106.x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oleObject" Target="../embeddings/oleObject234.bin"/><Relationship Id="rId7" Type="http://schemas.openxmlformats.org/officeDocument/2006/relationships/oleObject" Target="../embeddings/oleObject236.bin"/><Relationship Id="rId2" Type="http://schemas.openxmlformats.org/officeDocument/2006/relationships/slideLayout" Target="../slideLayouts/slideLayout9.xml"/><Relationship Id="rId1" Type="http://schemas.openxmlformats.org/officeDocument/2006/relationships/vmlDrawing" Target="../drawings/vmlDrawing39.vml"/><Relationship Id="rId6" Type="http://schemas.openxmlformats.org/officeDocument/2006/relationships/image" Target="../media/image212.wmf"/><Relationship Id="rId5" Type="http://schemas.openxmlformats.org/officeDocument/2006/relationships/oleObject" Target="../embeddings/oleObject235.bin"/><Relationship Id="rId10" Type="http://schemas.openxmlformats.org/officeDocument/2006/relationships/image" Target="../media/image214.wmf"/><Relationship Id="rId4" Type="http://schemas.openxmlformats.org/officeDocument/2006/relationships/image" Target="../media/image211.wmf"/><Relationship Id="rId9" Type="http://schemas.openxmlformats.org/officeDocument/2006/relationships/oleObject" Target="../embeddings/oleObject237.bin"/></Relationships>
</file>

<file path=ppt/slides/_rels/slide107.xml.rels><?xml version="1.0" encoding="UTF-8" standalone="yes"?>
<Relationships xmlns="http://schemas.openxmlformats.org/package/2006/relationships"><Relationship Id="rId8" Type="http://schemas.openxmlformats.org/officeDocument/2006/relationships/image" Target="../media/image217.wmf"/><Relationship Id="rId13" Type="http://schemas.openxmlformats.org/officeDocument/2006/relationships/oleObject" Target="../embeddings/oleObject243.bin"/><Relationship Id="rId3" Type="http://schemas.openxmlformats.org/officeDocument/2006/relationships/oleObject" Target="../embeddings/oleObject238.bin"/><Relationship Id="rId7" Type="http://schemas.openxmlformats.org/officeDocument/2006/relationships/oleObject" Target="../embeddings/oleObject240.bin"/><Relationship Id="rId12" Type="http://schemas.openxmlformats.org/officeDocument/2006/relationships/image" Target="../media/image219.wmf"/><Relationship Id="rId2" Type="http://schemas.openxmlformats.org/officeDocument/2006/relationships/slideLayout" Target="../slideLayouts/slideLayout9.xml"/><Relationship Id="rId1" Type="http://schemas.openxmlformats.org/officeDocument/2006/relationships/vmlDrawing" Target="../drawings/vmlDrawing40.vml"/><Relationship Id="rId6" Type="http://schemas.openxmlformats.org/officeDocument/2006/relationships/image" Target="../media/image216.wmf"/><Relationship Id="rId11" Type="http://schemas.openxmlformats.org/officeDocument/2006/relationships/oleObject" Target="../embeddings/oleObject242.bin"/><Relationship Id="rId5" Type="http://schemas.openxmlformats.org/officeDocument/2006/relationships/oleObject" Target="../embeddings/oleObject239.bin"/><Relationship Id="rId10" Type="http://schemas.openxmlformats.org/officeDocument/2006/relationships/image" Target="../media/image218.wmf"/><Relationship Id="rId4" Type="http://schemas.openxmlformats.org/officeDocument/2006/relationships/image" Target="../media/image215.wmf"/><Relationship Id="rId9" Type="http://schemas.openxmlformats.org/officeDocument/2006/relationships/oleObject" Target="../embeddings/oleObject241.bin"/><Relationship Id="rId14" Type="http://schemas.openxmlformats.org/officeDocument/2006/relationships/image" Target="../media/image220.wmf"/></Relationships>
</file>

<file path=ppt/slides/_rels/slide10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8" Type="http://schemas.openxmlformats.org/officeDocument/2006/relationships/image" Target="../media/image224.wmf"/><Relationship Id="rId13" Type="http://schemas.openxmlformats.org/officeDocument/2006/relationships/oleObject" Target="../embeddings/oleObject249.bin"/><Relationship Id="rId3" Type="http://schemas.openxmlformats.org/officeDocument/2006/relationships/oleObject" Target="../embeddings/oleObject244.bin"/><Relationship Id="rId7" Type="http://schemas.openxmlformats.org/officeDocument/2006/relationships/oleObject" Target="../embeddings/oleObject246.bin"/><Relationship Id="rId12" Type="http://schemas.openxmlformats.org/officeDocument/2006/relationships/image" Target="../media/image226.wmf"/><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image" Target="../media/image223.wmf"/><Relationship Id="rId11" Type="http://schemas.openxmlformats.org/officeDocument/2006/relationships/oleObject" Target="../embeddings/oleObject248.bin"/><Relationship Id="rId5" Type="http://schemas.openxmlformats.org/officeDocument/2006/relationships/oleObject" Target="../embeddings/oleObject245.bin"/><Relationship Id="rId10" Type="http://schemas.openxmlformats.org/officeDocument/2006/relationships/image" Target="../media/image225.wmf"/><Relationship Id="rId4" Type="http://schemas.openxmlformats.org/officeDocument/2006/relationships/image" Target="../media/image222.wmf"/><Relationship Id="rId9" Type="http://schemas.openxmlformats.org/officeDocument/2006/relationships/oleObject" Target="../embeddings/oleObject247.bin"/><Relationship Id="rId14" Type="http://schemas.openxmlformats.org/officeDocument/2006/relationships/image" Target="../media/image227.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9.png"/><Relationship Id="rId5" Type="http://schemas.openxmlformats.org/officeDocument/2006/relationships/oleObject" Target="../embeddings/oleObject5.bin"/><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notesSlide" Target="../notesSlides/notesSlide9.xml"/><Relationship Id="rId7" Type="http://schemas.openxmlformats.org/officeDocument/2006/relationships/image" Target="../media/image23.w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22.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oleObject" Target="../embeddings/oleObject17.bin"/><Relationship Id="rId18" Type="http://schemas.openxmlformats.org/officeDocument/2006/relationships/oleObject" Target="../embeddings/oleObject22.bin"/><Relationship Id="rId26" Type="http://schemas.openxmlformats.org/officeDocument/2006/relationships/oleObject" Target="../embeddings/oleObject29.bin"/><Relationship Id="rId39" Type="http://schemas.openxmlformats.org/officeDocument/2006/relationships/oleObject" Target="../embeddings/oleObject41.bin"/><Relationship Id="rId3" Type="http://schemas.openxmlformats.org/officeDocument/2006/relationships/oleObject" Target="../embeddings/oleObject8.bin"/><Relationship Id="rId21" Type="http://schemas.openxmlformats.org/officeDocument/2006/relationships/oleObject" Target="../embeddings/oleObject24.bin"/><Relationship Id="rId34" Type="http://schemas.openxmlformats.org/officeDocument/2006/relationships/oleObject" Target="../embeddings/oleObject36.bin"/><Relationship Id="rId42" Type="http://schemas.openxmlformats.org/officeDocument/2006/relationships/oleObject" Target="../embeddings/oleObject44.bin"/><Relationship Id="rId7" Type="http://schemas.openxmlformats.org/officeDocument/2006/relationships/oleObject" Target="../embeddings/oleObject11.bin"/><Relationship Id="rId12" Type="http://schemas.openxmlformats.org/officeDocument/2006/relationships/oleObject" Target="../embeddings/oleObject16.bin"/><Relationship Id="rId17" Type="http://schemas.openxmlformats.org/officeDocument/2006/relationships/oleObject" Target="../embeddings/oleObject21.bin"/><Relationship Id="rId25" Type="http://schemas.openxmlformats.org/officeDocument/2006/relationships/oleObject" Target="../embeddings/oleObject28.bin"/><Relationship Id="rId33" Type="http://schemas.openxmlformats.org/officeDocument/2006/relationships/image" Target="../media/image27.wmf"/><Relationship Id="rId38" Type="http://schemas.openxmlformats.org/officeDocument/2006/relationships/oleObject" Target="../embeddings/oleObject40.bin"/><Relationship Id="rId2" Type="http://schemas.openxmlformats.org/officeDocument/2006/relationships/slideLayout" Target="../slideLayouts/slideLayout8.xml"/><Relationship Id="rId16" Type="http://schemas.openxmlformats.org/officeDocument/2006/relationships/oleObject" Target="../embeddings/oleObject20.bin"/><Relationship Id="rId20" Type="http://schemas.openxmlformats.org/officeDocument/2006/relationships/image" Target="../media/image26.wmf"/><Relationship Id="rId29" Type="http://schemas.openxmlformats.org/officeDocument/2006/relationships/oleObject" Target="../embeddings/oleObject32.bin"/><Relationship Id="rId41" Type="http://schemas.openxmlformats.org/officeDocument/2006/relationships/oleObject" Target="../embeddings/oleObject43.bin"/><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oleObject" Target="../embeddings/oleObject15.bin"/><Relationship Id="rId24" Type="http://schemas.openxmlformats.org/officeDocument/2006/relationships/oleObject" Target="../embeddings/oleObject27.bin"/><Relationship Id="rId32" Type="http://schemas.openxmlformats.org/officeDocument/2006/relationships/oleObject" Target="../embeddings/oleObject35.bin"/><Relationship Id="rId37" Type="http://schemas.openxmlformats.org/officeDocument/2006/relationships/oleObject" Target="../embeddings/oleObject39.bin"/><Relationship Id="rId40" Type="http://schemas.openxmlformats.org/officeDocument/2006/relationships/oleObject" Target="../embeddings/oleObject42.bin"/><Relationship Id="rId5" Type="http://schemas.openxmlformats.org/officeDocument/2006/relationships/oleObject" Target="../embeddings/oleObject9.bin"/><Relationship Id="rId15" Type="http://schemas.openxmlformats.org/officeDocument/2006/relationships/oleObject" Target="../embeddings/oleObject19.bin"/><Relationship Id="rId23" Type="http://schemas.openxmlformats.org/officeDocument/2006/relationships/oleObject" Target="../embeddings/oleObject26.bin"/><Relationship Id="rId28" Type="http://schemas.openxmlformats.org/officeDocument/2006/relationships/oleObject" Target="../embeddings/oleObject31.bin"/><Relationship Id="rId36" Type="http://schemas.openxmlformats.org/officeDocument/2006/relationships/oleObject" Target="../embeddings/oleObject38.bin"/><Relationship Id="rId10" Type="http://schemas.openxmlformats.org/officeDocument/2006/relationships/oleObject" Target="../embeddings/oleObject14.bin"/><Relationship Id="rId19" Type="http://schemas.openxmlformats.org/officeDocument/2006/relationships/oleObject" Target="../embeddings/oleObject23.bin"/><Relationship Id="rId31" Type="http://schemas.openxmlformats.org/officeDocument/2006/relationships/oleObject" Target="../embeddings/oleObject34.bin"/><Relationship Id="rId44" Type="http://schemas.openxmlformats.org/officeDocument/2006/relationships/oleObject" Target="../embeddings/oleObject46.bin"/><Relationship Id="rId4" Type="http://schemas.openxmlformats.org/officeDocument/2006/relationships/image" Target="../media/image25.wmf"/><Relationship Id="rId9" Type="http://schemas.openxmlformats.org/officeDocument/2006/relationships/oleObject" Target="../embeddings/oleObject13.bin"/><Relationship Id="rId14" Type="http://schemas.openxmlformats.org/officeDocument/2006/relationships/oleObject" Target="../embeddings/oleObject18.bin"/><Relationship Id="rId22" Type="http://schemas.openxmlformats.org/officeDocument/2006/relationships/oleObject" Target="../embeddings/oleObject25.bin"/><Relationship Id="rId27" Type="http://schemas.openxmlformats.org/officeDocument/2006/relationships/oleObject" Target="../embeddings/oleObject30.bin"/><Relationship Id="rId30" Type="http://schemas.openxmlformats.org/officeDocument/2006/relationships/oleObject" Target="../embeddings/oleObject33.bin"/><Relationship Id="rId35" Type="http://schemas.openxmlformats.org/officeDocument/2006/relationships/oleObject" Target="../embeddings/oleObject37.bin"/><Relationship Id="rId43" Type="http://schemas.openxmlformats.org/officeDocument/2006/relationships/oleObject" Target="../embeddings/oleObject45.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oleObject" Target="../embeddings/oleObject55.bin"/><Relationship Id="rId18" Type="http://schemas.openxmlformats.org/officeDocument/2006/relationships/oleObject" Target="../embeddings/oleObject58.bin"/><Relationship Id="rId3" Type="http://schemas.openxmlformats.org/officeDocument/2006/relationships/oleObject" Target="../embeddings/oleObject47.bin"/><Relationship Id="rId21" Type="http://schemas.openxmlformats.org/officeDocument/2006/relationships/oleObject" Target="../embeddings/oleObject61.bin"/><Relationship Id="rId7" Type="http://schemas.openxmlformats.org/officeDocument/2006/relationships/oleObject" Target="../embeddings/oleObject50.bin"/><Relationship Id="rId12" Type="http://schemas.openxmlformats.org/officeDocument/2006/relationships/image" Target="../media/image26.wmf"/><Relationship Id="rId17" Type="http://schemas.openxmlformats.org/officeDocument/2006/relationships/oleObject" Target="../embeddings/oleObject57.bin"/><Relationship Id="rId2" Type="http://schemas.openxmlformats.org/officeDocument/2006/relationships/slideLayout" Target="../slideLayouts/slideLayout3.xml"/><Relationship Id="rId16" Type="http://schemas.openxmlformats.org/officeDocument/2006/relationships/image" Target="../media/image29.jpeg"/><Relationship Id="rId20" Type="http://schemas.openxmlformats.org/officeDocument/2006/relationships/oleObject" Target="../embeddings/oleObject60.bin"/><Relationship Id="rId1" Type="http://schemas.openxmlformats.org/officeDocument/2006/relationships/vmlDrawing" Target="../drawings/vmlDrawing8.vml"/><Relationship Id="rId6" Type="http://schemas.openxmlformats.org/officeDocument/2006/relationships/oleObject" Target="../embeddings/oleObject49.bin"/><Relationship Id="rId11" Type="http://schemas.openxmlformats.org/officeDocument/2006/relationships/oleObject" Target="../embeddings/oleObject54.bin"/><Relationship Id="rId5" Type="http://schemas.openxmlformats.org/officeDocument/2006/relationships/oleObject" Target="../embeddings/oleObject48.bin"/><Relationship Id="rId15" Type="http://schemas.openxmlformats.org/officeDocument/2006/relationships/image" Target="../media/image28.jpeg"/><Relationship Id="rId23" Type="http://schemas.openxmlformats.org/officeDocument/2006/relationships/oleObject" Target="../embeddings/oleObject63.bin"/><Relationship Id="rId10" Type="http://schemas.openxmlformats.org/officeDocument/2006/relationships/oleObject" Target="../embeddings/oleObject53.bin"/><Relationship Id="rId19" Type="http://schemas.openxmlformats.org/officeDocument/2006/relationships/oleObject" Target="../embeddings/oleObject59.bin"/><Relationship Id="rId4" Type="http://schemas.openxmlformats.org/officeDocument/2006/relationships/image" Target="../media/image25.wmf"/><Relationship Id="rId9" Type="http://schemas.openxmlformats.org/officeDocument/2006/relationships/oleObject" Target="../embeddings/oleObject52.bin"/><Relationship Id="rId14" Type="http://schemas.openxmlformats.org/officeDocument/2006/relationships/oleObject" Target="../embeddings/oleObject56.bin"/><Relationship Id="rId22" Type="http://schemas.openxmlformats.org/officeDocument/2006/relationships/oleObject" Target="../embeddings/oleObject62.bin"/></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8.xml"/><Relationship Id="rId1" Type="http://schemas.openxmlformats.org/officeDocument/2006/relationships/vmlDrawing" Target="../drawings/vmlDrawing9.vml"/><Relationship Id="rId5" Type="http://schemas.openxmlformats.org/officeDocument/2006/relationships/image" Target="../media/image33.gif"/><Relationship Id="rId4" Type="http://schemas.openxmlformats.org/officeDocument/2006/relationships/image" Target="../media/image32.wmf"/></Relationships>
</file>

<file path=ppt/slides/_rels/slide25.xml.rels><?xml version="1.0" encoding="UTF-8" standalone="yes"?>
<Relationships xmlns="http://schemas.openxmlformats.org/package/2006/relationships"><Relationship Id="rId13" Type="http://schemas.openxmlformats.org/officeDocument/2006/relationships/oleObject" Target="../embeddings/oleObject74.bin"/><Relationship Id="rId18" Type="http://schemas.openxmlformats.org/officeDocument/2006/relationships/oleObject" Target="../embeddings/oleObject79.bin"/><Relationship Id="rId26" Type="http://schemas.openxmlformats.org/officeDocument/2006/relationships/oleObject" Target="../embeddings/oleObject86.bin"/><Relationship Id="rId39" Type="http://schemas.openxmlformats.org/officeDocument/2006/relationships/oleObject" Target="../embeddings/oleObject98.bin"/><Relationship Id="rId3" Type="http://schemas.openxmlformats.org/officeDocument/2006/relationships/oleObject" Target="../embeddings/oleObject65.bin"/><Relationship Id="rId21" Type="http://schemas.openxmlformats.org/officeDocument/2006/relationships/oleObject" Target="../embeddings/oleObject81.bin"/><Relationship Id="rId34" Type="http://schemas.openxmlformats.org/officeDocument/2006/relationships/oleObject" Target="../embeddings/oleObject93.bin"/><Relationship Id="rId42" Type="http://schemas.openxmlformats.org/officeDocument/2006/relationships/oleObject" Target="../embeddings/oleObject101.bin"/><Relationship Id="rId47" Type="http://schemas.openxmlformats.org/officeDocument/2006/relationships/oleObject" Target="../embeddings/oleObject106.bin"/><Relationship Id="rId7" Type="http://schemas.openxmlformats.org/officeDocument/2006/relationships/oleObject" Target="../embeddings/oleObject68.bin"/><Relationship Id="rId12" Type="http://schemas.openxmlformats.org/officeDocument/2006/relationships/oleObject" Target="../embeddings/oleObject73.bin"/><Relationship Id="rId17" Type="http://schemas.openxmlformats.org/officeDocument/2006/relationships/oleObject" Target="../embeddings/oleObject78.bin"/><Relationship Id="rId25" Type="http://schemas.openxmlformats.org/officeDocument/2006/relationships/oleObject" Target="../embeddings/oleObject85.bin"/><Relationship Id="rId33" Type="http://schemas.openxmlformats.org/officeDocument/2006/relationships/image" Target="../media/image27.wmf"/><Relationship Id="rId38" Type="http://schemas.openxmlformats.org/officeDocument/2006/relationships/oleObject" Target="../embeddings/oleObject97.bin"/><Relationship Id="rId46" Type="http://schemas.openxmlformats.org/officeDocument/2006/relationships/oleObject" Target="../embeddings/oleObject105.bin"/><Relationship Id="rId2" Type="http://schemas.openxmlformats.org/officeDocument/2006/relationships/slideLayout" Target="../slideLayouts/slideLayout3.xml"/><Relationship Id="rId16" Type="http://schemas.openxmlformats.org/officeDocument/2006/relationships/oleObject" Target="../embeddings/oleObject77.bin"/><Relationship Id="rId20" Type="http://schemas.openxmlformats.org/officeDocument/2006/relationships/image" Target="../media/image26.wmf"/><Relationship Id="rId29" Type="http://schemas.openxmlformats.org/officeDocument/2006/relationships/oleObject" Target="../embeddings/oleObject89.bin"/><Relationship Id="rId41" Type="http://schemas.openxmlformats.org/officeDocument/2006/relationships/oleObject" Target="../embeddings/oleObject100.bin"/><Relationship Id="rId1" Type="http://schemas.openxmlformats.org/officeDocument/2006/relationships/vmlDrawing" Target="../drawings/vmlDrawing10.vml"/><Relationship Id="rId6" Type="http://schemas.openxmlformats.org/officeDocument/2006/relationships/oleObject" Target="../embeddings/oleObject67.bin"/><Relationship Id="rId11" Type="http://schemas.openxmlformats.org/officeDocument/2006/relationships/oleObject" Target="../embeddings/oleObject72.bin"/><Relationship Id="rId24" Type="http://schemas.openxmlformats.org/officeDocument/2006/relationships/oleObject" Target="../embeddings/oleObject84.bin"/><Relationship Id="rId32" Type="http://schemas.openxmlformats.org/officeDocument/2006/relationships/oleObject" Target="../embeddings/oleObject92.bin"/><Relationship Id="rId37" Type="http://schemas.openxmlformats.org/officeDocument/2006/relationships/oleObject" Target="../embeddings/oleObject96.bin"/><Relationship Id="rId40" Type="http://schemas.openxmlformats.org/officeDocument/2006/relationships/oleObject" Target="../embeddings/oleObject99.bin"/><Relationship Id="rId45" Type="http://schemas.openxmlformats.org/officeDocument/2006/relationships/oleObject" Target="../embeddings/oleObject104.bin"/><Relationship Id="rId5" Type="http://schemas.openxmlformats.org/officeDocument/2006/relationships/oleObject" Target="../embeddings/oleObject66.bin"/><Relationship Id="rId15" Type="http://schemas.openxmlformats.org/officeDocument/2006/relationships/oleObject" Target="../embeddings/oleObject76.bin"/><Relationship Id="rId23" Type="http://schemas.openxmlformats.org/officeDocument/2006/relationships/oleObject" Target="../embeddings/oleObject83.bin"/><Relationship Id="rId28" Type="http://schemas.openxmlformats.org/officeDocument/2006/relationships/oleObject" Target="../embeddings/oleObject88.bin"/><Relationship Id="rId36" Type="http://schemas.openxmlformats.org/officeDocument/2006/relationships/oleObject" Target="../embeddings/oleObject95.bin"/><Relationship Id="rId49" Type="http://schemas.openxmlformats.org/officeDocument/2006/relationships/oleObject" Target="../embeddings/oleObject108.bin"/><Relationship Id="rId10" Type="http://schemas.openxmlformats.org/officeDocument/2006/relationships/oleObject" Target="../embeddings/oleObject71.bin"/><Relationship Id="rId19" Type="http://schemas.openxmlformats.org/officeDocument/2006/relationships/oleObject" Target="../embeddings/oleObject80.bin"/><Relationship Id="rId31" Type="http://schemas.openxmlformats.org/officeDocument/2006/relationships/oleObject" Target="../embeddings/oleObject91.bin"/><Relationship Id="rId44" Type="http://schemas.openxmlformats.org/officeDocument/2006/relationships/oleObject" Target="../embeddings/oleObject103.bin"/><Relationship Id="rId4" Type="http://schemas.openxmlformats.org/officeDocument/2006/relationships/image" Target="../media/image25.wmf"/><Relationship Id="rId9" Type="http://schemas.openxmlformats.org/officeDocument/2006/relationships/oleObject" Target="../embeddings/oleObject70.bin"/><Relationship Id="rId14" Type="http://schemas.openxmlformats.org/officeDocument/2006/relationships/oleObject" Target="../embeddings/oleObject75.bin"/><Relationship Id="rId22" Type="http://schemas.openxmlformats.org/officeDocument/2006/relationships/oleObject" Target="../embeddings/oleObject82.bin"/><Relationship Id="rId27" Type="http://schemas.openxmlformats.org/officeDocument/2006/relationships/oleObject" Target="../embeddings/oleObject87.bin"/><Relationship Id="rId30" Type="http://schemas.openxmlformats.org/officeDocument/2006/relationships/oleObject" Target="../embeddings/oleObject90.bin"/><Relationship Id="rId35" Type="http://schemas.openxmlformats.org/officeDocument/2006/relationships/oleObject" Target="../embeddings/oleObject94.bin"/><Relationship Id="rId43" Type="http://schemas.openxmlformats.org/officeDocument/2006/relationships/oleObject" Target="../embeddings/oleObject102.bin"/><Relationship Id="rId48" Type="http://schemas.openxmlformats.org/officeDocument/2006/relationships/oleObject" Target="../embeddings/oleObject107.bin"/><Relationship Id="rId8" Type="http://schemas.openxmlformats.org/officeDocument/2006/relationships/oleObject" Target="../embeddings/oleObject69.bin"/></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12.bin"/><Relationship Id="rId13" Type="http://schemas.openxmlformats.org/officeDocument/2006/relationships/oleObject" Target="../embeddings/oleObject116.bin"/><Relationship Id="rId3" Type="http://schemas.openxmlformats.org/officeDocument/2006/relationships/image" Target="../media/image37.png"/><Relationship Id="rId7" Type="http://schemas.openxmlformats.org/officeDocument/2006/relationships/oleObject" Target="../embeddings/oleObject111.bin"/><Relationship Id="rId12" Type="http://schemas.openxmlformats.org/officeDocument/2006/relationships/image" Target="../media/image26.wmf"/><Relationship Id="rId2" Type="http://schemas.openxmlformats.org/officeDocument/2006/relationships/slideLayout" Target="../slideLayouts/slideLayout3.xml"/><Relationship Id="rId16" Type="http://schemas.openxmlformats.org/officeDocument/2006/relationships/image" Target="../media/image27.wmf"/><Relationship Id="rId1" Type="http://schemas.openxmlformats.org/officeDocument/2006/relationships/vmlDrawing" Target="../drawings/vmlDrawing11.vml"/><Relationship Id="rId6" Type="http://schemas.openxmlformats.org/officeDocument/2006/relationships/oleObject" Target="../embeddings/oleObject110.bin"/><Relationship Id="rId11" Type="http://schemas.openxmlformats.org/officeDocument/2006/relationships/oleObject" Target="../embeddings/oleObject115.bin"/><Relationship Id="rId5" Type="http://schemas.openxmlformats.org/officeDocument/2006/relationships/image" Target="../media/image25.wmf"/><Relationship Id="rId15" Type="http://schemas.openxmlformats.org/officeDocument/2006/relationships/oleObject" Target="../embeddings/oleObject118.bin"/><Relationship Id="rId10" Type="http://schemas.openxmlformats.org/officeDocument/2006/relationships/oleObject" Target="../embeddings/oleObject114.bin"/><Relationship Id="rId4" Type="http://schemas.openxmlformats.org/officeDocument/2006/relationships/oleObject" Target="../embeddings/oleObject109.bin"/><Relationship Id="rId9" Type="http://schemas.openxmlformats.org/officeDocument/2006/relationships/oleObject" Target="../embeddings/oleObject113.bin"/><Relationship Id="rId14" Type="http://schemas.openxmlformats.org/officeDocument/2006/relationships/oleObject" Target="../embeddings/oleObject117.bin"/></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124.bin"/><Relationship Id="rId18" Type="http://schemas.openxmlformats.org/officeDocument/2006/relationships/image" Target="../media/image55.wmf"/><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52.png"/><Relationship Id="rId17" Type="http://schemas.openxmlformats.org/officeDocument/2006/relationships/oleObject" Target="../embeddings/oleObject126.bin"/><Relationship Id="rId2" Type="http://schemas.openxmlformats.org/officeDocument/2006/relationships/slideLayout" Target="../slideLayouts/slideLayout8.xml"/><Relationship Id="rId16" Type="http://schemas.openxmlformats.org/officeDocument/2006/relationships/image" Target="../media/image54.png"/><Relationship Id="rId1" Type="http://schemas.openxmlformats.org/officeDocument/2006/relationships/vmlDrawing" Target="../drawings/vmlDrawing12.vml"/><Relationship Id="rId6" Type="http://schemas.openxmlformats.org/officeDocument/2006/relationships/image" Target="../media/image49.wmf"/><Relationship Id="rId11" Type="http://schemas.openxmlformats.org/officeDocument/2006/relationships/oleObject" Target="../embeddings/oleObject123.bin"/><Relationship Id="rId5" Type="http://schemas.openxmlformats.org/officeDocument/2006/relationships/oleObject" Target="../embeddings/oleObject120.bin"/><Relationship Id="rId15" Type="http://schemas.openxmlformats.org/officeDocument/2006/relationships/oleObject" Target="../embeddings/oleObject125.bin"/><Relationship Id="rId10" Type="http://schemas.openxmlformats.org/officeDocument/2006/relationships/image" Target="../media/image51.png"/><Relationship Id="rId19" Type="http://schemas.openxmlformats.org/officeDocument/2006/relationships/image" Target="../media/image56.png"/><Relationship Id="rId4" Type="http://schemas.openxmlformats.org/officeDocument/2006/relationships/image" Target="../media/image48.wmf"/><Relationship Id="rId9" Type="http://schemas.openxmlformats.org/officeDocument/2006/relationships/oleObject" Target="../embeddings/oleObject122.bin"/><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8.wmf"/><Relationship Id="rId2" Type="http://schemas.openxmlformats.org/officeDocument/2006/relationships/slideLayout" Target="../slideLayouts/slideLayout8.xml"/><Relationship Id="rId1" Type="http://schemas.openxmlformats.org/officeDocument/2006/relationships/vmlDrawing" Target="../drawings/vmlDrawing13.vml"/><Relationship Id="rId6" Type="http://schemas.openxmlformats.org/officeDocument/2006/relationships/oleObject" Target="../embeddings/oleObject128.bin"/><Relationship Id="rId5" Type="http://schemas.openxmlformats.org/officeDocument/2006/relationships/image" Target="../media/image57.wmf"/><Relationship Id="rId4" Type="http://schemas.openxmlformats.org/officeDocument/2006/relationships/oleObject" Target="../embeddings/oleObject127.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29.bin"/><Relationship Id="rId7" Type="http://schemas.openxmlformats.org/officeDocument/2006/relationships/image" Target="../media/image62.png"/><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image" Target="../media/image61.wmf"/><Relationship Id="rId5" Type="http://schemas.openxmlformats.org/officeDocument/2006/relationships/oleObject" Target="../embeddings/oleObject130.bin"/><Relationship Id="rId4" Type="http://schemas.openxmlformats.org/officeDocument/2006/relationships/image" Target="../media/image60.wmf"/></Relationships>
</file>

<file path=ppt/slides/_rels/slide42.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image" Target="../media/image64.wmf"/><Relationship Id="rId5" Type="http://schemas.openxmlformats.org/officeDocument/2006/relationships/oleObject" Target="../embeddings/oleObject132.bin"/><Relationship Id="rId4" Type="http://schemas.openxmlformats.org/officeDocument/2006/relationships/image" Target="../media/image63.wmf"/></Relationships>
</file>

<file path=ppt/slides/_rels/slide43.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17.xml"/><Relationship Id="rId1" Type="http://schemas.openxmlformats.org/officeDocument/2006/relationships/vmlDrawing" Target="../drawings/vmlDrawing16.vml"/><Relationship Id="rId6" Type="http://schemas.openxmlformats.org/officeDocument/2006/relationships/image" Target="../media/image67.wmf"/><Relationship Id="rId5" Type="http://schemas.openxmlformats.org/officeDocument/2006/relationships/oleObject" Target="../embeddings/oleObject135.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137.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8.xml"/><Relationship Id="rId1" Type="http://schemas.openxmlformats.org/officeDocument/2006/relationships/vmlDrawing" Target="../drawings/vmlDrawing17.vml"/><Relationship Id="rId5" Type="http://schemas.openxmlformats.org/officeDocument/2006/relationships/image" Target="../media/image71.jpe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145.bin"/><Relationship Id="rId18" Type="http://schemas.openxmlformats.org/officeDocument/2006/relationships/image" Target="../media/image83.wmf"/><Relationship Id="rId3" Type="http://schemas.openxmlformats.org/officeDocument/2006/relationships/oleObject" Target="../embeddings/oleObject139.bin"/><Relationship Id="rId7" Type="http://schemas.openxmlformats.org/officeDocument/2006/relationships/oleObject" Target="../embeddings/oleObject141.bin"/><Relationship Id="rId12" Type="http://schemas.openxmlformats.org/officeDocument/2006/relationships/oleObject" Target="../embeddings/oleObject144.bin"/><Relationship Id="rId17" Type="http://schemas.openxmlformats.org/officeDocument/2006/relationships/oleObject" Target="../embeddings/oleObject149.bin"/><Relationship Id="rId2" Type="http://schemas.openxmlformats.org/officeDocument/2006/relationships/slideLayout" Target="../slideLayouts/slideLayout8.xml"/><Relationship Id="rId16" Type="http://schemas.openxmlformats.org/officeDocument/2006/relationships/oleObject" Target="../embeddings/oleObject148.bin"/><Relationship Id="rId1" Type="http://schemas.openxmlformats.org/officeDocument/2006/relationships/vmlDrawing" Target="../drawings/vmlDrawing18.vml"/><Relationship Id="rId6" Type="http://schemas.openxmlformats.org/officeDocument/2006/relationships/image" Target="../media/image80.wmf"/><Relationship Id="rId11" Type="http://schemas.openxmlformats.org/officeDocument/2006/relationships/oleObject" Target="../embeddings/oleObject143.bin"/><Relationship Id="rId5" Type="http://schemas.openxmlformats.org/officeDocument/2006/relationships/oleObject" Target="../embeddings/oleObject140.bin"/><Relationship Id="rId15" Type="http://schemas.openxmlformats.org/officeDocument/2006/relationships/oleObject" Target="../embeddings/oleObject147.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142.bin"/><Relationship Id="rId14" Type="http://schemas.openxmlformats.org/officeDocument/2006/relationships/oleObject" Target="../embeddings/oleObject146.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oleObject" Target="../embeddings/oleObject150.bin"/><Relationship Id="rId7" Type="http://schemas.openxmlformats.org/officeDocument/2006/relationships/image" Target="../media/image85.wmf"/><Relationship Id="rId2" Type="http://schemas.openxmlformats.org/officeDocument/2006/relationships/slideLayout" Target="../slideLayouts/slideLayout8.xml"/><Relationship Id="rId1" Type="http://schemas.openxmlformats.org/officeDocument/2006/relationships/vmlDrawing" Target="../drawings/vmlDrawing19.vml"/><Relationship Id="rId6" Type="http://schemas.openxmlformats.org/officeDocument/2006/relationships/oleObject" Target="../embeddings/oleObject152.bin"/><Relationship Id="rId5" Type="http://schemas.openxmlformats.org/officeDocument/2006/relationships/oleObject" Target="../embeddings/oleObject151.bin"/><Relationship Id="rId4" Type="http://schemas.openxmlformats.org/officeDocument/2006/relationships/image" Target="../media/image84.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54.bin"/><Relationship Id="rId7" Type="http://schemas.openxmlformats.org/officeDocument/2006/relationships/image" Target="../media/image87.png"/><Relationship Id="rId2" Type="http://schemas.openxmlformats.org/officeDocument/2006/relationships/slideLayout" Target="../slideLayouts/slideLayout8.xml"/><Relationship Id="rId1" Type="http://schemas.openxmlformats.org/officeDocument/2006/relationships/vmlDrawing" Target="../drawings/vmlDrawing20.vml"/><Relationship Id="rId6" Type="http://schemas.openxmlformats.org/officeDocument/2006/relationships/image" Target="../media/image86.jpeg"/><Relationship Id="rId5" Type="http://schemas.openxmlformats.org/officeDocument/2006/relationships/oleObject" Target="../embeddings/oleObject155.bin"/><Relationship Id="rId4" Type="http://schemas.openxmlformats.org/officeDocument/2006/relationships/image" Target="../media/image84.w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8.xml"/><Relationship Id="rId1" Type="http://schemas.openxmlformats.org/officeDocument/2006/relationships/vmlDrawing" Target="../drawings/vmlDrawing21.vml"/><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8.xml"/><Relationship Id="rId4" Type="http://schemas.openxmlformats.org/officeDocument/2006/relationships/image" Target="../media/image92.jpe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8.xml"/><Relationship Id="rId1" Type="http://schemas.openxmlformats.org/officeDocument/2006/relationships/vmlDrawing" Target="../drawings/vmlDrawing22.vml"/><Relationship Id="rId4" Type="http://schemas.openxmlformats.org/officeDocument/2006/relationships/image" Target="../media/image93.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8.xml"/><Relationship Id="rId1" Type="http://schemas.openxmlformats.org/officeDocument/2006/relationships/vmlDrawing" Target="../drawings/vmlDrawing23.vml"/><Relationship Id="rId6" Type="http://schemas.openxmlformats.org/officeDocument/2006/relationships/image" Target="../media/image95.wmf"/><Relationship Id="rId5" Type="http://schemas.openxmlformats.org/officeDocument/2006/relationships/oleObject" Target="../embeddings/oleObject159.bin"/><Relationship Id="rId4" Type="http://schemas.openxmlformats.org/officeDocument/2006/relationships/image" Target="../media/image94.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60.bin"/><Relationship Id="rId7" Type="http://schemas.openxmlformats.org/officeDocument/2006/relationships/image" Target="../media/image98.jpeg"/><Relationship Id="rId2" Type="http://schemas.openxmlformats.org/officeDocument/2006/relationships/slideLayout" Target="../slideLayouts/slideLayout8.xml"/><Relationship Id="rId1" Type="http://schemas.openxmlformats.org/officeDocument/2006/relationships/vmlDrawing" Target="../drawings/vmlDrawing24.vml"/><Relationship Id="rId6" Type="http://schemas.openxmlformats.org/officeDocument/2006/relationships/image" Target="../media/image97.emf"/><Relationship Id="rId5" Type="http://schemas.openxmlformats.org/officeDocument/2006/relationships/oleObject" Target="../embeddings/oleObject161.bin"/><Relationship Id="rId4" Type="http://schemas.openxmlformats.org/officeDocument/2006/relationships/image" Target="../media/image96.emf"/></Relationships>
</file>

<file path=ppt/slides/_rels/slide66.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62.bin"/><Relationship Id="rId7" Type="http://schemas.openxmlformats.org/officeDocument/2006/relationships/oleObject" Target="../embeddings/oleObject164.bin"/><Relationship Id="rId2" Type="http://schemas.openxmlformats.org/officeDocument/2006/relationships/slideLayout" Target="../slideLayouts/slideLayout8.xml"/><Relationship Id="rId1" Type="http://schemas.openxmlformats.org/officeDocument/2006/relationships/vmlDrawing" Target="../drawings/vmlDrawing25.vml"/><Relationship Id="rId6" Type="http://schemas.openxmlformats.org/officeDocument/2006/relationships/image" Target="../media/image100.emf"/><Relationship Id="rId5" Type="http://schemas.openxmlformats.org/officeDocument/2006/relationships/oleObject" Target="../embeddings/oleObject163.bin"/><Relationship Id="rId4" Type="http://schemas.openxmlformats.org/officeDocument/2006/relationships/image" Target="../media/image99.emf"/><Relationship Id="rId9" Type="http://schemas.openxmlformats.org/officeDocument/2006/relationships/image" Target="../media/image102.jpe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65.bin"/><Relationship Id="rId7" Type="http://schemas.openxmlformats.org/officeDocument/2006/relationships/image" Target="../media/image105.jpeg"/><Relationship Id="rId2" Type="http://schemas.openxmlformats.org/officeDocument/2006/relationships/slideLayout" Target="../slideLayouts/slideLayout8.xml"/><Relationship Id="rId1" Type="http://schemas.openxmlformats.org/officeDocument/2006/relationships/vmlDrawing" Target="../drawings/vmlDrawing26.vml"/><Relationship Id="rId6" Type="http://schemas.openxmlformats.org/officeDocument/2006/relationships/image" Target="../media/image104.emf"/><Relationship Id="rId5" Type="http://schemas.openxmlformats.org/officeDocument/2006/relationships/oleObject" Target="../embeddings/oleObject166.bin"/><Relationship Id="rId4" Type="http://schemas.openxmlformats.org/officeDocument/2006/relationships/image" Target="../media/image103.wmf"/></Relationships>
</file>

<file path=ppt/slides/_rels/slide68.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image" Target="../media/image80.wmf"/><Relationship Id="rId18" Type="http://schemas.openxmlformats.org/officeDocument/2006/relationships/oleObject" Target="../embeddings/oleObject173.bin"/><Relationship Id="rId26" Type="http://schemas.openxmlformats.org/officeDocument/2006/relationships/image" Target="../media/image111.wmf"/><Relationship Id="rId39" Type="http://schemas.openxmlformats.org/officeDocument/2006/relationships/image" Target="../media/image116.wmf"/><Relationship Id="rId3" Type="http://schemas.openxmlformats.org/officeDocument/2006/relationships/notesSlide" Target="../notesSlides/notesSlide10.xml"/><Relationship Id="rId21" Type="http://schemas.openxmlformats.org/officeDocument/2006/relationships/image" Target="../media/image110.wmf"/><Relationship Id="rId34" Type="http://schemas.openxmlformats.org/officeDocument/2006/relationships/oleObject" Target="../embeddings/oleObject182.bin"/><Relationship Id="rId42" Type="http://schemas.openxmlformats.org/officeDocument/2006/relationships/oleObject" Target="../embeddings/oleObject187.bin"/><Relationship Id="rId47" Type="http://schemas.openxmlformats.org/officeDocument/2006/relationships/image" Target="../media/image120.wmf"/><Relationship Id="rId7" Type="http://schemas.openxmlformats.org/officeDocument/2006/relationships/oleObject" Target="../embeddings/oleObject167.bin"/><Relationship Id="rId12" Type="http://schemas.openxmlformats.org/officeDocument/2006/relationships/oleObject" Target="../embeddings/oleObject170.bin"/><Relationship Id="rId17" Type="http://schemas.openxmlformats.org/officeDocument/2006/relationships/image" Target="../media/image108.wmf"/><Relationship Id="rId25" Type="http://schemas.openxmlformats.org/officeDocument/2006/relationships/oleObject" Target="../embeddings/oleObject177.bin"/><Relationship Id="rId33" Type="http://schemas.openxmlformats.org/officeDocument/2006/relationships/oleObject" Target="../embeddings/oleObject181.bin"/><Relationship Id="rId38" Type="http://schemas.openxmlformats.org/officeDocument/2006/relationships/oleObject" Target="../embeddings/oleObject185.bin"/><Relationship Id="rId46" Type="http://schemas.openxmlformats.org/officeDocument/2006/relationships/oleObject" Target="../embeddings/oleObject189.bin"/><Relationship Id="rId2" Type="http://schemas.openxmlformats.org/officeDocument/2006/relationships/slideLayout" Target="../slideLayouts/slideLayout8.xml"/><Relationship Id="rId16" Type="http://schemas.openxmlformats.org/officeDocument/2006/relationships/oleObject" Target="../embeddings/oleObject172.bin"/><Relationship Id="rId20" Type="http://schemas.openxmlformats.org/officeDocument/2006/relationships/oleObject" Target="../embeddings/oleObject174.bin"/><Relationship Id="rId29" Type="http://schemas.openxmlformats.org/officeDocument/2006/relationships/oleObject" Target="../embeddings/oleObject179.bin"/><Relationship Id="rId41" Type="http://schemas.openxmlformats.org/officeDocument/2006/relationships/image" Target="../media/image117.wmf"/><Relationship Id="rId1" Type="http://schemas.openxmlformats.org/officeDocument/2006/relationships/vmlDrawing" Target="../drawings/vmlDrawing27.vml"/><Relationship Id="rId6" Type="http://schemas.openxmlformats.org/officeDocument/2006/relationships/image" Target="../media/image92.jpeg"/><Relationship Id="rId11" Type="http://schemas.openxmlformats.org/officeDocument/2006/relationships/image" Target="../media/image106.wmf"/><Relationship Id="rId24" Type="http://schemas.openxmlformats.org/officeDocument/2006/relationships/image" Target="../media/image82.wmf"/><Relationship Id="rId32" Type="http://schemas.openxmlformats.org/officeDocument/2006/relationships/image" Target="../media/image114.wmf"/><Relationship Id="rId37" Type="http://schemas.openxmlformats.org/officeDocument/2006/relationships/image" Target="../media/image115.wmf"/><Relationship Id="rId40" Type="http://schemas.openxmlformats.org/officeDocument/2006/relationships/oleObject" Target="../embeddings/oleObject186.bin"/><Relationship Id="rId45" Type="http://schemas.openxmlformats.org/officeDocument/2006/relationships/image" Target="../media/image119.wmf"/><Relationship Id="rId5" Type="http://schemas.openxmlformats.org/officeDocument/2006/relationships/image" Target="../media/image91.jpeg"/><Relationship Id="rId15" Type="http://schemas.openxmlformats.org/officeDocument/2006/relationships/image" Target="../media/image107.wmf"/><Relationship Id="rId23" Type="http://schemas.openxmlformats.org/officeDocument/2006/relationships/oleObject" Target="../embeddings/oleObject176.bin"/><Relationship Id="rId28" Type="http://schemas.openxmlformats.org/officeDocument/2006/relationships/image" Target="../media/image112.wmf"/><Relationship Id="rId36" Type="http://schemas.openxmlformats.org/officeDocument/2006/relationships/oleObject" Target="../embeddings/oleObject184.bin"/><Relationship Id="rId10" Type="http://schemas.openxmlformats.org/officeDocument/2006/relationships/oleObject" Target="../embeddings/oleObject169.bin"/><Relationship Id="rId19" Type="http://schemas.openxmlformats.org/officeDocument/2006/relationships/image" Target="../media/image109.wmf"/><Relationship Id="rId31" Type="http://schemas.openxmlformats.org/officeDocument/2006/relationships/oleObject" Target="../embeddings/oleObject180.bin"/><Relationship Id="rId44" Type="http://schemas.openxmlformats.org/officeDocument/2006/relationships/oleObject" Target="../embeddings/oleObject188.bin"/><Relationship Id="rId4" Type="http://schemas.openxmlformats.org/officeDocument/2006/relationships/image" Target="../media/image90.jpeg"/><Relationship Id="rId9" Type="http://schemas.openxmlformats.org/officeDocument/2006/relationships/oleObject" Target="../embeddings/oleObject168.bin"/><Relationship Id="rId14" Type="http://schemas.openxmlformats.org/officeDocument/2006/relationships/oleObject" Target="../embeddings/oleObject171.bin"/><Relationship Id="rId22" Type="http://schemas.openxmlformats.org/officeDocument/2006/relationships/oleObject" Target="../embeddings/oleObject175.bin"/><Relationship Id="rId27" Type="http://schemas.openxmlformats.org/officeDocument/2006/relationships/oleObject" Target="../embeddings/oleObject178.bin"/><Relationship Id="rId30" Type="http://schemas.openxmlformats.org/officeDocument/2006/relationships/image" Target="../media/image113.wmf"/><Relationship Id="rId35" Type="http://schemas.openxmlformats.org/officeDocument/2006/relationships/oleObject" Target="../embeddings/oleObject183.bin"/><Relationship Id="rId43" Type="http://schemas.openxmlformats.org/officeDocument/2006/relationships/image" Target="../media/image118.wmf"/></Relationships>
</file>

<file path=ppt/slides/_rels/slide6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7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8.xml"/><Relationship Id="rId1" Type="http://schemas.openxmlformats.org/officeDocument/2006/relationships/vmlDrawing" Target="../drawings/vmlDrawing28.v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wmf"/></Relationships>
</file>

<file path=ppt/slides/_rels/slide7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196.bin"/><Relationship Id="rId3" Type="http://schemas.openxmlformats.org/officeDocument/2006/relationships/oleObject" Target="../embeddings/oleObject191.bin"/><Relationship Id="rId7" Type="http://schemas.openxmlformats.org/officeDocument/2006/relationships/oleObject" Target="../embeddings/oleObject193.bin"/><Relationship Id="rId12" Type="http://schemas.openxmlformats.org/officeDocument/2006/relationships/image" Target="../media/image109.wmf"/><Relationship Id="rId17" Type="http://schemas.openxmlformats.org/officeDocument/2006/relationships/image" Target="../media/image135.jpeg"/><Relationship Id="rId2" Type="http://schemas.openxmlformats.org/officeDocument/2006/relationships/slideLayout" Target="../slideLayouts/slideLayout3.xml"/><Relationship Id="rId16" Type="http://schemas.openxmlformats.org/officeDocument/2006/relationships/image" Target="../media/image134.wmf"/><Relationship Id="rId1" Type="http://schemas.openxmlformats.org/officeDocument/2006/relationships/vmlDrawing" Target="../drawings/vmlDrawing29.vml"/><Relationship Id="rId6" Type="http://schemas.openxmlformats.org/officeDocument/2006/relationships/image" Target="../media/image82.wmf"/><Relationship Id="rId11" Type="http://schemas.openxmlformats.org/officeDocument/2006/relationships/oleObject" Target="../embeddings/oleObject195.bin"/><Relationship Id="rId5" Type="http://schemas.openxmlformats.org/officeDocument/2006/relationships/oleObject" Target="../embeddings/oleObject192.bin"/><Relationship Id="rId15" Type="http://schemas.openxmlformats.org/officeDocument/2006/relationships/oleObject" Target="../embeddings/oleObject197.bin"/><Relationship Id="rId10" Type="http://schemas.openxmlformats.org/officeDocument/2006/relationships/image" Target="../media/image108.wmf"/><Relationship Id="rId4" Type="http://schemas.openxmlformats.org/officeDocument/2006/relationships/image" Target="../media/image132.wmf"/><Relationship Id="rId9" Type="http://schemas.openxmlformats.org/officeDocument/2006/relationships/oleObject" Target="../embeddings/oleObject194.bin"/><Relationship Id="rId14" Type="http://schemas.openxmlformats.org/officeDocument/2006/relationships/image" Target="../media/image110.wmf"/></Relationships>
</file>

<file path=ppt/slides/_rels/slide76.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oleObject" Target="../embeddings/oleObject198.bin"/><Relationship Id="rId7" Type="http://schemas.openxmlformats.org/officeDocument/2006/relationships/image" Target="../media/image139.jpeg"/><Relationship Id="rId2" Type="http://schemas.openxmlformats.org/officeDocument/2006/relationships/slideLayout" Target="../slideLayouts/slideLayout8.xml"/><Relationship Id="rId1" Type="http://schemas.openxmlformats.org/officeDocument/2006/relationships/vmlDrawing" Target="../drawings/vmlDrawing30.vml"/><Relationship Id="rId6" Type="http://schemas.openxmlformats.org/officeDocument/2006/relationships/image" Target="../media/image137.wmf"/><Relationship Id="rId5" Type="http://schemas.openxmlformats.org/officeDocument/2006/relationships/oleObject" Target="../embeddings/oleObject199.bin"/><Relationship Id="rId10" Type="http://schemas.openxmlformats.org/officeDocument/2006/relationships/image" Target="../media/image138.emf"/><Relationship Id="rId4" Type="http://schemas.openxmlformats.org/officeDocument/2006/relationships/image" Target="../media/image136.wmf"/><Relationship Id="rId9" Type="http://schemas.openxmlformats.org/officeDocument/2006/relationships/oleObject" Target="../embeddings/oleObject200.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03.bin"/><Relationship Id="rId13" Type="http://schemas.openxmlformats.org/officeDocument/2006/relationships/image" Target="../media/image145.wmf"/><Relationship Id="rId3" Type="http://schemas.openxmlformats.org/officeDocument/2006/relationships/oleObject" Target="../embeddings/oleObject201.bin"/><Relationship Id="rId7" Type="http://schemas.openxmlformats.org/officeDocument/2006/relationships/image" Target="../media/image142.wmf"/><Relationship Id="rId12" Type="http://schemas.openxmlformats.org/officeDocument/2006/relationships/oleObject" Target="../embeddings/oleObject205.bin"/><Relationship Id="rId2" Type="http://schemas.openxmlformats.org/officeDocument/2006/relationships/slideLayout" Target="../slideLayouts/slideLayout9.xml"/><Relationship Id="rId1" Type="http://schemas.openxmlformats.org/officeDocument/2006/relationships/vmlDrawing" Target="../drawings/vmlDrawing31.vml"/><Relationship Id="rId6" Type="http://schemas.openxmlformats.org/officeDocument/2006/relationships/oleObject" Target="../embeddings/oleObject202.bin"/><Relationship Id="rId11" Type="http://schemas.openxmlformats.org/officeDocument/2006/relationships/image" Target="../media/image144.wmf"/><Relationship Id="rId5" Type="http://schemas.openxmlformats.org/officeDocument/2006/relationships/image" Target="../media/image147.jpeg"/><Relationship Id="rId15" Type="http://schemas.openxmlformats.org/officeDocument/2006/relationships/image" Target="../media/image146.wmf"/><Relationship Id="rId10" Type="http://schemas.openxmlformats.org/officeDocument/2006/relationships/oleObject" Target="../embeddings/oleObject204.bin"/><Relationship Id="rId4" Type="http://schemas.openxmlformats.org/officeDocument/2006/relationships/image" Target="../media/image141.emf"/><Relationship Id="rId9" Type="http://schemas.openxmlformats.org/officeDocument/2006/relationships/image" Target="../media/image143.wmf"/><Relationship Id="rId14" Type="http://schemas.openxmlformats.org/officeDocument/2006/relationships/oleObject" Target="../embeddings/oleObject206.bin"/></Relationships>
</file>

<file path=ppt/slides/_rels/slide78.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http://www.hbcnc.edu.cn/yuanb/jpkcwlxgt/lesson/ch01/0103.files/image018.jpg" TargetMode="External"/><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212.bin"/><Relationship Id="rId3" Type="http://schemas.openxmlformats.org/officeDocument/2006/relationships/oleObject" Target="../embeddings/oleObject207.bin"/><Relationship Id="rId7" Type="http://schemas.openxmlformats.org/officeDocument/2006/relationships/oleObject" Target="../embeddings/oleObject209.bin"/><Relationship Id="rId12" Type="http://schemas.openxmlformats.org/officeDocument/2006/relationships/image" Target="../media/image82.wmf"/><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152.wmf"/><Relationship Id="rId11" Type="http://schemas.openxmlformats.org/officeDocument/2006/relationships/oleObject" Target="../embeddings/oleObject211.bin"/><Relationship Id="rId5" Type="http://schemas.openxmlformats.org/officeDocument/2006/relationships/oleObject" Target="../embeddings/oleObject208.bin"/><Relationship Id="rId10" Type="http://schemas.openxmlformats.org/officeDocument/2006/relationships/image" Target="../media/image111.wmf"/><Relationship Id="rId4" Type="http://schemas.openxmlformats.org/officeDocument/2006/relationships/image" Target="../media/image151.wmf"/><Relationship Id="rId9" Type="http://schemas.openxmlformats.org/officeDocument/2006/relationships/oleObject" Target="../embeddings/oleObject210.bin"/><Relationship Id="rId14" Type="http://schemas.openxmlformats.org/officeDocument/2006/relationships/image" Target="../media/image153.wmf"/></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15.bin"/><Relationship Id="rId13" Type="http://schemas.openxmlformats.org/officeDocument/2006/relationships/image" Target="../media/image158.wmf"/><Relationship Id="rId18" Type="http://schemas.openxmlformats.org/officeDocument/2006/relationships/oleObject" Target="../embeddings/oleObject220.bin"/><Relationship Id="rId3" Type="http://schemas.openxmlformats.org/officeDocument/2006/relationships/notesSlide" Target="../notesSlides/notesSlide12.xml"/><Relationship Id="rId21" Type="http://schemas.openxmlformats.org/officeDocument/2006/relationships/image" Target="../media/image162.wmf"/><Relationship Id="rId7" Type="http://schemas.openxmlformats.org/officeDocument/2006/relationships/image" Target="../media/image155.wmf"/><Relationship Id="rId12" Type="http://schemas.openxmlformats.org/officeDocument/2006/relationships/oleObject" Target="../embeddings/oleObject217.bin"/><Relationship Id="rId17" Type="http://schemas.openxmlformats.org/officeDocument/2006/relationships/image" Target="../media/image160.wmf"/><Relationship Id="rId25" Type="http://schemas.openxmlformats.org/officeDocument/2006/relationships/image" Target="../media/image164.wmf"/><Relationship Id="rId2" Type="http://schemas.openxmlformats.org/officeDocument/2006/relationships/slideLayout" Target="../slideLayouts/slideLayout9.xml"/><Relationship Id="rId16" Type="http://schemas.openxmlformats.org/officeDocument/2006/relationships/oleObject" Target="../embeddings/oleObject219.bin"/><Relationship Id="rId20" Type="http://schemas.openxmlformats.org/officeDocument/2006/relationships/oleObject" Target="../embeddings/oleObject221.bin"/><Relationship Id="rId1" Type="http://schemas.openxmlformats.org/officeDocument/2006/relationships/vmlDrawing" Target="../drawings/vmlDrawing33.vml"/><Relationship Id="rId6" Type="http://schemas.openxmlformats.org/officeDocument/2006/relationships/oleObject" Target="../embeddings/oleObject214.bin"/><Relationship Id="rId11" Type="http://schemas.openxmlformats.org/officeDocument/2006/relationships/image" Target="../media/image157.wmf"/><Relationship Id="rId24" Type="http://schemas.openxmlformats.org/officeDocument/2006/relationships/oleObject" Target="../embeddings/oleObject223.bin"/><Relationship Id="rId5" Type="http://schemas.openxmlformats.org/officeDocument/2006/relationships/image" Target="../media/image154.wmf"/><Relationship Id="rId15" Type="http://schemas.openxmlformats.org/officeDocument/2006/relationships/image" Target="../media/image159.wmf"/><Relationship Id="rId23" Type="http://schemas.openxmlformats.org/officeDocument/2006/relationships/image" Target="../media/image163.wmf"/><Relationship Id="rId10" Type="http://schemas.openxmlformats.org/officeDocument/2006/relationships/oleObject" Target="../embeddings/oleObject216.bin"/><Relationship Id="rId19" Type="http://schemas.openxmlformats.org/officeDocument/2006/relationships/image" Target="../media/image161.wmf"/><Relationship Id="rId4" Type="http://schemas.openxmlformats.org/officeDocument/2006/relationships/oleObject" Target="../embeddings/oleObject213.bin"/><Relationship Id="rId9" Type="http://schemas.openxmlformats.org/officeDocument/2006/relationships/image" Target="../media/image156.wmf"/><Relationship Id="rId14" Type="http://schemas.openxmlformats.org/officeDocument/2006/relationships/oleObject" Target="../embeddings/oleObject218.bin"/><Relationship Id="rId22" Type="http://schemas.openxmlformats.org/officeDocument/2006/relationships/oleObject" Target="../embeddings/oleObject222.bin"/></Relationships>
</file>

<file path=ppt/slides/_rels/slide8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9.xml"/><Relationship Id="rId5" Type="http://schemas.openxmlformats.org/officeDocument/2006/relationships/image" Target="../media/image171.png"/><Relationship Id="rId4" Type="http://schemas.openxmlformats.org/officeDocument/2006/relationships/image" Target="../media/image170.png"/></Relationships>
</file>

<file path=ppt/slides/_rels/slide8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25.bin"/><Relationship Id="rId3" Type="http://schemas.openxmlformats.org/officeDocument/2006/relationships/image" Target="../media/image177.jpeg"/><Relationship Id="rId7" Type="http://schemas.openxmlformats.org/officeDocument/2006/relationships/image" Target="../media/image174.wmf"/><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oleObject" Target="../embeddings/oleObject224.bin"/><Relationship Id="rId11" Type="http://schemas.openxmlformats.org/officeDocument/2006/relationships/image" Target="../media/image176.wmf"/><Relationship Id="rId5" Type="http://schemas.openxmlformats.org/officeDocument/2006/relationships/image" Target="../media/image179.jpeg"/><Relationship Id="rId10" Type="http://schemas.openxmlformats.org/officeDocument/2006/relationships/oleObject" Target="../embeddings/oleObject226.bin"/><Relationship Id="rId4" Type="http://schemas.openxmlformats.org/officeDocument/2006/relationships/image" Target="../media/image178.jpeg"/><Relationship Id="rId9" Type="http://schemas.openxmlformats.org/officeDocument/2006/relationships/image" Target="../media/image175.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9.xml"/><Relationship Id="rId1" Type="http://schemas.openxmlformats.org/officeDocument/2006/relationships/vmlDrawing" Target="../drawings/vmlDrawing35.vml"/><Relationship Id="rId6" Type="http://schemas.openxmlformats.org/officeDocument/2006/relationships/image" Target="../media/image182.jpeg"/><Relationship Id="rId5" Type="http://schemas.openxmlformats.org/officeDocument/2006/relationships/image" Target="../media/image181.jpeg"/><Relationship Id="rId4" Type="http://schemas.openxmlformats.org/officeDocument/2006/relationships/image" Target="../media/image180.w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8.xml"/><Relationship Id="rId1" Type="http://schemas.openxmlformats.org/officeDocument/2006/relationships/vmlDrawing" Target="../drawings/vmlDrawing36.vml"/><Relationship Id="rId6" Type="http://schemas.openxmlformats.org/officeDocument/2006/relationships/image" Target="../media/image187.wmf"/><Relationship Id="rId5" Type="http://schemas.openxmlformats.org/officeDocument/2006/relationships/oleObject" Target="../embeddings/oleObject229.bin"/><Relationship Id="rId4" Type="http://schemas.openxmlformats.org/officeDocument/2006/relationships/image" Target="../media/image186.wmf"/></Relationships>
</file>

<file path=ppt/slides/_rels/slide98.x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oleObject" Target="../embeddings/oleObject230.bin"/><Relationship Id="rId7" Type="http://schemas.openxmlformats.org/officeDocument/2006/relationships/oleObject" Target="../embeddings/oleObject232.bin"/><Relationship Id="rId2" Type="http://schemas.openxmlformats.org/officeDocument/2006/relationships/slideLayout" Target="../slideLayouts/slideLayout8.xml"/><Relationship Id="rId1" Type="http://schemas.openxmlformats.org/officeDocument/2006/relationships/vmlDrawing" Target="../drawings/vmlDrawing37.vml"/><Relationship Id="rId6" Type="http://schemas.openxmlformats.org/officeDocument/2006/relationships/image" Target="../media/image189.wmf"/><Relationship Id="rId5" Type="http://schemas.openxmlformats.org/officeDocument/2006/relationships/oleObject" Target="../embeddings/oleObject231.bin"/><Relationship Id="rId4" Type="http://schemas.openxmlformats.org/officeDocument/2006/relationships/image" Target="../media/image188.wmf"/></Relationships>
</file>

<file path=ppt/slides/_rels/slide9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type="title"/>
          </p:nvPr>
        </p:nvSpPr>
        <p:spPr>
          <a:xfrm>
            <a:off x="0" y="115888"/>
            <a:ext cx="9144000" cy="130175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4000" dirty="0">
                <a:solidFill>
                  <a:srgbClr val="000066"/>
                </a:solidFill>
              </a:rPr>
              <a:t>第一章 </a:t>
            </a:r>
            <a:r>
              <a:rPr lang="zh-CN" altLang="en-US" sz="4000" dirty="0"/>
              <a:t>晶体结构</a:t>
            </a:r>
            <a:r>
              <a:rPr lang="en-US" altLang="zh-CN" sz="4000" dirty="0"/>
              <a:t>(</a:t>
            </a:r>
            <a:r>
              <a:rPr lang="en-US" altLang="zh-CN" sz="4000" dirty="0" err="1"/>
              <a:t>crystalstructure</a:t>
            </a:r>
            <a:r>
              <a:rPr lang="en-US" altLang="zh-CN" sz="4000" dirty="0"/>
              <a:t>)</a:t>
            </a:r>
          </a:p>
        </p:txBody>
      </p:sp>
      <p:sp>
        <p:nvSpPr>
          <p:cNvPr id="4098" name="Rectangle 2"/>
          <p:cNvSpPr>
            <a:spLocks noGrp="1" noChangeArrowheads="1"/>
          </p:cNvSpPr>
          <p:nvPr>
            <p:ph type="subTitle" idx="4294967295"/>
          </p:nvPr>
        </p:nvSpPr>
        <p:spPr>
          <a:xfrm>
            <a:off x="1403350" y="1700213"/>
            <a:ext cx="6146800" cy="1485900"/>
          </a:xfrm>
        </p:spPr>
        <p:txBody>
          <a:bodyPr/>
          <a:lstStyle/>
          <a:p>
            <a:pPr marL="457200" indent="-457200" eaLnBrk="1" hangingPunct="1">
              <a:buFontTx/>
              <a:buNone/>
              <a:defRPr/>
            </a:pPr>
            <a:r>
              <a:rPr lang="en-US" altLang="zh-CN" sz="2800" dirty="0">
                <a:solidFill>
                  <a:srgbClr val="000066"/>
                </a:solidFill>
              </a:rPr>
              <a:t>§ 1-1 </a:t>
            </a:r>
            <a:r>
              <a:rPr lang="zh-CN" altLang="en-US" sz="2800" dirty="0"/>
              <a:t>一些晶格的实例</a:t>
            </a:r>
            <a:r>
              <a:rPr lang="en-US" altLang="zh-CN" sz="2800" dirty="0"/>
              <a:t>(</a:t>
            </a:r>
            <a:r>
              <a:rPr lang="zh-CN" altLang="en-US" sz="2800" dirty="0">
                <a:solidFill>
                  <a:srgbClr val="C00000"/>
                </a:solidFill>
              </a:rPr>
              <a:t>掌握</a:t>
            </a:r>
            <a:r>
              <a:rPr lang="en-US" altLang="zh-CN" sz="2800" dirty="0"/>
              <a:t>)</a:t>
            </a:r>
          </a:p>
          <a:p>
            <a:pPr marL="457200" indent="-457200" eaLnBrk="1" hangingPunct="1">
              <a:buFontTx/>
              <a:buNone/>
              <a:defRPr/>
            </a:pPr>
            <a:r>
              <a:rPr lang="en-US" altLang="zh-CN" sz="2800" dirty="0">
                <a:solidFill>
                  <a:srgbClr val="000066"/>
                </a:solidFill>
              </a:rPr>
              <a:t>§ 1-2 </a:t>
            </a:r>
            <a:r>
              <a:rPr lang="zh-CN" altLang="en-US" sz="2800" dirty="0"/>
              <a:t>晶格的周期性</a:t>
            </a:r>
            <a:r>
              <a:rPr lang="en-US" altLang="zh-CN" sz="2800" dirty="0"/>
              <a:t>(</a:t>
            </a:r>
            <a:r>
              <a:rPr lang="zh-CN" altLang="en-US" sz="2800" dirty="0">
                <a:solidFill>
                  <a:srgbClr val="C00000"/>
                </a:solidFill>
              </a:rPr>
              <a:t>掌握</a:t>
            </a:r>
            <a:r>
              <a:rPr lang="en-US" altLang="zh-CN" sz="2800" dirty="0"/>
              <a:t>)</a:t>
            </a:r>
          </a:p>
          <a:p>
            <a:pPr marL="457200" indent="-457200" eaLnBrk="1" hangingPunct="1">
              <a:buFontTx/>
              <a:buNone/>
              <a:defRPr/>
            </a:pPr>
            <a:r>
              <a:rPr lang="en-US" altLang="zh-CN" sz="2800" dirty="0">
                <a:solidFill>
                  <a:srgbClr val="000066"/>
                </a:solidFill>
              </a:rPr>
              <a:t>§ 1-3 </a:t>
            </a:r>
            <a:r>
              <a:rPr lang="zh-CN" altLang="en-US" sz="2800" dirty="0"/>
              <a:t>晶向、晶面和它们的标志</a:t>
            </a:r>
            <a:r>
              <a:rPr lang="en-US" altLang="zh-CN" sz="2800" dirty="0"/>
              <a:t>(</a:t>
            </a:r>
            <a:r>
              <a:rPr lang="zh-CN" altLang="en-US" sz="2800" dirty="0">
                <a:solidFill>
                  <a:srgbClr val="C00000"/>
                </a:solidFill>
              </a:rPr>
              <a:t>掌握</a:t>
            </a:r>
            <a:r>
              <a:rPr lang="en-US" altLang="zh-CN" sz="2800" dirty="0"/>
              <a:t>)</a:t>
            </a:r>
          </a:p>
          <a:p>
            <a:pPr marL="457200" indent="-457200" eaLnBrk="1" hangingPunct="1">
              <a:buFontTx/>
              <a:buNone/>
              <a:defRPr/>
            </a:pPr>
            <a:r>
              <a:rPr lang="en-US" altLang="zh-CN" sz="2800" dirty="0">
                <a:solidFill>
                  <a:srgbClr val="000066"/>
                </a:solidFill>
              </a:rPr>
              <a:t>§ 1-4 </a:t>
            </a:r>
            <a:r>
              <a:rPr lang="zh-CN" altLang="en-US" sz="2800" dirty="0"/>
              <a:t>倒格子</a:t>
            </a:r>
            <a:r>
              <a:rPr lang="en-US" altLang="zh-CN" sz="2800" dirty="0"/>
              <a:t>(</a:t>
            </a:r>
            <a:r>
              <a:rPr lang="zh-CN" altLang="en-US" sz="2800" dirty="0">
                <a:solidFill>
                  <a:srgbClr val="C00000"/>
                </a:solidFill>
              </a:rPr>
              <a:t>掌握</a:t>
            </a:r>
            <a:r>
              <a:rPr lang="en-US" altLang="zh-CN" sz="2800" dirty="0"/>
              <a:t>)</a:t>
            </a:r>
          </a:p>
          <a:p>
            <a:pPr marL="457200" indent="-457200" eaLnBrk="1" hangingPunct="1">
              <a:buFontTx/>
              <a:buNone/>
              <a:defRPr/>
            </a:pPr>
            <a:r>
              <a:rPr lang="en-US" altLang="zh-CN" sz="2800" dirty="0">
                <a:solidFill>
                  <a:srgbClr val="000066"/>
                </a:solidFill>
              </a:rPr>
              <a:t>§ 1-5 </a:t>
            </a:r>
            <a:r>
              <a:rPr lang="zh-CN" altLang="en-US" sz="2800" dirty="0"/>
              <a:t>晶体的宏观对称性</a:t>
            </a:r>
            <a:r>
              <a:rPr lang="en-US" altLang="zh-CN" sz="2800" dirty="0"/>
              <a:t>(</a:t>
            </a:r>
            <a:r>
              <a:rPr lang="zh-CN" altLang="en-US" sz="2800" dirty="0">
                <a:solidFill>
                  <a:srgbClr val="C00000"/>
                </a:solidFill>
              </a:rPr>
              <a:t>理解</a:t>
            </a:r>
            <a:r>
              <a:rPr lang="en-US" altLang="zh-CN" sz="2800" dirty="0"/>
              <a:t>)</a:t>
            </a:r>
          </a:p>
          <a:p>
            <a:pPr marL="457200" indent="-457200" eaLnBrk="1" hangingPunct="1">
              <a:buFontTx/>
              <a:buNone/>
              <a:defRPr/>
            </a:pPr>
            <a:r>
              <a:rPr lang="en-US" altLang="zh-CN" sz="2800" dirty="0">
                <a:solidFill>
                  <a:srgbClr val="000066"/>
                </a:solidFill>
              </a:rPr>
              <a:t>§ 1-6 </a:t>
            </a:r>
            <a:r>
              <a:rPr lang="zh-CN" altLang="en-US" sz="2800" dirty="0"/>
              <a:t>点群</a:t>
            </a:r>
            <a:r>
              <a:rPr lang="en-US" altLang="zh-CN" sz="2800" dirty="0"/>
              <a:t>(</a:t>
            </a:r>
            <a:r>
              <a:rPr lang="zh-CN" altLang="en-US" sz="2800" dirty="0">
                <a:solidFill>
                  <a:srgbClr val="C00000"/>
                </a:solidFill>
              </a:rPr>
              <a:t>理解</a:t>
            </a:r>
            <a:r>
              <a:rPr lang="en-US" altLang="zh-CN" sz="2800" dirty="0"/>
              <a:t>)</a:t>
            </a:r>
          </a:p>
          <a:p>
            <a:pPr marL="457200" indent="-457200" eaLnBrk="1" hangingPunct="1">
              <a:buFontTx/>
              <a:buNone/>
              <a:defRPr/>
            </a:pPr>
            <a:r>
              <a:rPr lang="en-US" altLang="zh-CN" sz="2800" dirty="0">
                <a:solidFill>
                  <a:srgbClr val="000066"/>
                </a:solidFill>
              </a:rPr>
              <a:t>§ 1-7 </a:t>
            </a:r>
            <a:r>
              <a:rPr lang="zh-CN" altLang="en-US" sz="2800" dirty="0"/>
              <a:t>晶格的对称性</a:t>
            </a:r>
            <a:r>
              <a:rPr lang="en-US" altLang="zh-CN" sz="2800" dirty="0"/>
              <a:t>(</a:t>
            </a:r>
            <a:r>
              <a:rPr lang="zh-CN" altLang="en-US" sz="2800" dirty="0">
                <a:solidFill>
                  <a:srgbClr val="C00000"/>
                </a:solidFill>
              </a:rPr>
              <a:t>理解</a:t>
            </a:r>
            <a:r>
              <a:rPr lang="en-US" altLang="zh-CN" sz="2800" dirty="0"/>
              <a:t>)</a:t>
            </a:r>
          </a:p>
          <a:p>
            <a:pPr marL="457200" indent="-457200" eaLnBrk="1" hangingPunct="1">
              <a:buFontTx/>
              <a:buNone/>
              <a:defRPr/>
            </a:pPr>
            <a:r>
              <a:rPr lang="en-US" altLang="zh-CN" sz="2800" dirty="0">
                <a:solidFill>
                  <a:srgbClr val="000066"/>
                </a:solidFill>
              </a:rPr>
              <a:t>§ 1-8 </a:t>
            </a:r>
            <a:r>
              <a:rPr lang="zh-CN" altLang="en-US" sz="2800" dirty="0"/>
              <a:t>晶体表面的几何结构</a:t>
            </a:r>
            <a:r>
              <a:rPr lang="en-US" altLang="zh-CN" sz="2800" dirty="0"/>
              <a:t>(</a:t>
            </a:r>
            <a:r>
              <a:rPr lang="zh-CN" altLang="en-US" sz="2800" dirty="0">
                <a:solidFill>
                  <a:srgbClr val="C00000"/>
                </a:solidFill>
              </a:rPr>
              <a:t>介绍</a:t>
            </a:r>
            <a:r>
              <a:rPr lang="en-US" altLang="zh-CN" sz="2800" dirty="0"/>
              <a:t>)</a:t>
            </a:r>
          </a:p>
          <a:p>
            <a:pPr marL="457200" indent="-457200" eaLnBrk="1" hangingPunct="1">
              <a:buFontTx/>
              <a:buNone/>
              <a:defRPr/>
            </a:pPr>
            <a:r>
              <a:rPr lang="zh-CN" altLang="en-US" sz="2800" dirty="0">
                <a:solidFill>
                  <a:srgbClr val="C00000"/>
                </a:solidFill>
                <a:latin typeface="Yu Gothic" panose="020B0400000000000000" pitchFamily="34" charset="-128"/>
                <a:ea typeface="Yu Gothic" panose="020B0400000000000000" pitchFamily="34" charset="-128"/>
              </a:rPr>
              <a:t>★ 掌握  ◆ 理解  ▲ 介绍  △ 补充  </a:t>
            </a:r>
            <a:endParaRPr lang="en-US" altLang="zh-C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457200" y="3222625"/>
            <a:ext cx="1109663"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讨论：</a:t>
            </a:r>
          </a:p>
        </p:txBody>
      </p:sp>
      <p:sp>
        <p:nvSpPr>
          <p:cNvPr id="104451" name="Rectangle 3"/>
          <p:cNvSpPr>
            <a:spLocks noChangeArrowheads="1"/>
          </p:cNvSpPr>
          <p:nvPr/>
        </p:nvSpPr>
        <p:spPr bwMode="auto">
          <a:xfrm>
            <a:off x="457200" y="3860800"/>
            <a:ext cx="7931150" cy="216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defRPr/>
            </a:pP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1. 如果晶格常数已知，可以用来测定</a:t>
            </a:r>
            <a:r>
              <a:rPr lang="zh-CN" altLang="zh-CN" sz="2400"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射线的波长，进行伦琴射线的光谱分析。</a:t>
            </a:r>
          </a:p>
          <a:p>
            <a:pPr>
              <a:lnSpc>
                <a:spcPct val="140000"/>
              </a:lnSpc>
              <a:defRPr/>
            </a:pP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如果</a:t>
            </a:r>
            <a:r>
              <a:rPr lang="zh-CN" altLang="zh-CN" sz="2400"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射线的波长已知，可以用来测定晶体的晶格常数，进行晶体的结构分析。</a:t>
            </a:r>
          </a:p>
        </p:txBody>
      </p:sp>
      <p:sp>
        <p:nvSpPr>
          <p:cNvPr id="104452" name="Rectangle 4"/>
          <p:cNvSpPr>
            <a:spLocks noChangeArrowheads="1"/>
          </p:cNvSpPr>
          <p:nvPr/>
        </p:nvSpPr>
        <p:spPr bwMode="auto">
          <a:xfrm>
            <a:off x="457200" y="2613025"/>
            <a:ext cx="8229600" cy="53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defRPr/>
            </a:pP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符合上述条件时，各层晶面的反射线干涉后将相互加强。</a:t>
            </a:r>
          </a:p>
        </p:txBody>
      </p:sp>
      <p:graphicFrame>
        <p:nvGraphicFramePr>
          <p:cNvPr id="34821" name="Object 5"/>
          <p:cNvGraphicFramePr>
            <a:graphicFrameLocks/>
          </p:cNvGraphicFramePr>
          <p:nvPr/>
        </p:nvGraphicFramePr>
        <p:xfrm>
          <a:off x="1838325" y="1700213"/>
          <a:ext cx="5468938" cy="577850"/>
        </p:xfrm>
        <a:graphic>
          <a:graphicData uri="http://schemas.openxmlformats.org/presentationml/2006/ole">
            <mc:AlternateContent xmlns:mc="http://schemas.openxmlformats.org/markup-compatibility/2006">
              <mc:Choice xmlns:v="urn:schemas-microsoft-com:vml" Requires="v">
                <p:oleObj spid="_x0000_s34832" name="公式" r:id="rId3" imgW="2005729" imgH="203112" progId="Equation.3">
                  <p:embed/>
                </p:oleObj>
              </mc:Choice>
              <mc:Fallback>
                <p:oleObj name="公式" r:id="rId3" imgW="2005729" imgH="203112" progId="Equation.3">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5" y="1700213"/>
                        <a:ext cx="54689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lstStyle/>
          <a:p>
            <a:pPr>
              <a:defRPr/>
            </a:pPr>
            <a:r>
              <a:rPr lang="en-US" altLang="zh-CN" dirty="0"/>
              <a:t>X</a:t>
            </a:r>
            <a:r>
              <a:rPr lang="zh-CN" altLang="en-US" dirty="0"/>
              <a:t>射线衍射初探</a:t>
            </a:r>
            <a:r>
              <a:rPr lang="en-US" altLang="zh-CN" dirty="0">
                <a:solidFill>
                  <a:srgbClr val="C00000"/>
                </a:solidFill>
              </a:rPr>
              <a:t>——</a:t>
            </a:r>
            <a:r>
              <a:rPr lang="zh-CN" dirty="0">
                <a:solidFill>
                  <a:srgbClr val="C00000"/>
                </a:solidFill>
              </a:rPr>
              <a:t>布喇格公式</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773238"/>
            <a:ext cx="42481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463" y="1773238"/>
            <a:ext cx="4176712" cy="404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6"/>
          <p:cNvPicPr>
            <a:picLocks noChangeAspect="1" noChangeArrowheads="1"/>
          </p:cNvPicPr>
          <p:nvPr/>
        </p:nvPicPr>
        <p:blipFill>
          <a:blip r:embed="rId3">
            <a:extLst>
              <a:ext uri="{28A0092B-C50C-407E-A947-70E740481C1C}">
                <a14:useLocalDpi xmlns:a14="http://schemas.microsoft.com/office/drawing/2010/main" val="0"/>
              </a:ext>
            </a:extLst>
          </a:blip>
          <a:srcRect l="55530" r="15280" b="91479"/>
          <a:stretch>
            <a:fillRect/>
          </a:stretch>
        </p:blipFill>
        <p:spPr bwMode="auto">
          <a:xfrm>
            <a:off x="5715000" y="5422900"/>
            <a:ext cx="1219200"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7"/>
          <p:cNvPicPr>
            <a:picLocks noChangeAspect="1" noChangeArrowheads="1"/>
          </p:cNvPicPr>
          <p:nvPr/>
        </p:nvPicPr>
        <p:blipFill>
          <a:blip r:embed="rId3">
            <a:extLst>
              <a:ext uri="{28A0092B-C50C-407E-A947-70E740481C1C}">
                <a14:useLocalDpi xmlns:a14="http://schemas.microsoft.com/office/drawing/2010/main" val="0"/>
              </a:ext>
            </a:extLst>
          </a:blip>
          <a:srcRect l="55530" r="15280" b="91479"/>
          <a:stretch>
            <a:fillRect/>
          </a:stretch>
        </p:blipFill>
        <p:spPr bwMode="auto">
          <a:xfrm>
            <a:off x="990600" y="5499100"/>
            <a:ext cx="1219200"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8" name="文本框 1"/>
          <p:cNvSpPr txBox="1">
            <a:spLocks noChangeArrowheads="1"/>
          </p:cNvSpPr>
          <p:nvPr/>
        </p:nvSpPr>
        <p:spPr bwMode="auto">
          <a:xfrm>
            <a:off x="1258888" y="6005513"/>
            <a:ext cx="144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zh-CN" altLang="en-US" sz="2800">
                <a:solidFill>
                  <a:srgbClr val="1C1C1C"/>
                </a:solidFill>
                <a:latin typeface="Times New Roman" panose="02020603050405020304" pitchFamily="18" charset="0"/>
                <a:ea typeface="宋体" panose="02010600030101010101" pitchFamily="2" charset="-122"/>
              </a:rPr>
              <a:t>（</a:t>
            </a:r>
            <a:r>
              <a:rPr lang="en-US" altLang="zh-CN" sz="2800">
                <a:solidFill>
                  <a:srgbClr val="1C1C1C"/>
                </a:solidFill>
                <a:latin typeface="Times New Roman" panose="02020603050405020304" pitchFamily="18" charset="0"/>
                <a:ea typeface="宋体" panose="02010600030101010101" pitchFamily="2" charset="-122"/>
              </a:rPr>
              <a:t>100</a:t>
            </a:r>
            <a:r>
              <a:rPr lang="zh-CN" altLang="en-US" sz="2800">
                <a:solidFill>
                  <a:srgbClr val="1C1C1C"/>
                </a:solidFill>
                <a:latin typeface="Times New Roman" panose="02020603050405020304" pitchFamily="18" charset="0"/>
                <a:ea typeface="宋体" panose="02010600030101010101" pitchFamily="2" charset="-122"/>
              </a:rPr>
              <a:t>）</a:t>
            </a:r>
          </a:p>
        </p:txBody>
      </p:sp>
      <p:sp>
        <p:nvSpPr>
          <p:cNvPr id="23559" name="文本框 8"/>
          <p:cNvSpPr txBox="1">
            <a:spLocks noChangeArrowheads="1"/>
          </p:cNvSpPr>
          <p:nvPr/>
        </p:nvSpPr>
        <p:spPr bwMode="auto">
          <a:xfrm>
            <a:off x="6084888" y="6005513"/>
            <a:ext cx="144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zh-CN" altLang="en-US" sz="2800">
                <a:solidFill>
                  <a:srgbClr val="1C1C1C"/>
                </a:solidFill>
                <a:latin typeface="Times New Roman" panose="02020603050405020304" pitchFamily="18" charset="0"/>
                <a:ea typeface="宋体" panose="02010600030101010101" pitchFamily="2" charset="-122"/>
              </a:rPr>
              <a:t>（</a:t>
            </a:r>
            <a:r>
              <a:rPr lang="en-US" altLang="zh-CN" sz="2800">
                <a:solidFill>
                  <a:srgbClr val="1C1C1C"/>
                </a:solidFill>
                <a:latin typeface="Times New Roman" panose="02020603050405020304" pitchFamily="18" charset="0"/>
                <a:ea typeface="宋体" panose="02010600030101010101" pitchFamily="2" charset="-122"/>
              </a:rPr>
              <a:t>110</a:t>
            </a:r>
            <a:r>
              <a:rPr lang="zh-CN" altLang="en-US" sz="2800">
                <a:solidFill>
                  <a:srgbClr val="1C1C1C"/>
                </a:solidFill>
                <a:latin typeface="Times New Roman" panose="02020603050405020304" pitchFamily="18" charset="0"/>
                <a:ea typeface="宋体" panose="02010600030101010101" pitchFamily="2" charset="-122"/>
              </a:rPr>
              <a:t>）</a:t>
            </a:r>
          </a:p>
        </p:txBody>
      </p:sp>
      <p:sp>
        <p:nvSpPr>
          <p:cNvPr id="8" name="标题 1"/>
          <p:cNvSpPr txBox="1">
            <a:spLocks/>
          </p:cNvSpPr>
          <p:nvPr/>
        </p:nvSpPr>
        <p:spPr>
          <a:xfrm>
            <a:off x="442913" y="765175"/>
            <a:ext cx="8243887" cy="792163"/>
          </a:xfrm>
          <a:prstGeom prst="rect">
            <a:avLst/>
          </a:prstGeom>
        </p:spPr>
        <p:txBody>
          <a:bodyPr anchor="b"/>
          <a:lst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defRPr/>
            </a:pPr>
            <a:r>
              <a:rPr lang="zh-CN" altLang="en-US" kern="0"/>
              <a:t>例：立方晶系的几个晶面</a:t>
            </a:r>
            <a:endParaRPr lang="zh-CN" alt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559"/>
                                        </p:tgtEl>
                                        <p:attrNameLst>
                                          <p:attrName>style.visibility</p:attrName>
                                        </p:attrNameLst>
                                      </p:cBhvr>
                                      <p:to>
                                        <p:strVal val="visible"/>
                                      </p:to>
                                    </p:set>
                                    <p:animEffect transition="in" filter="fade">
                                      <p:cBhvr>
                                        <p:cTn id="11"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p:bldP spid="2355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1700213"/>
            <a:ext cx="4230688" cy="413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113" y="1731963"/>
            <a:ext cx="4244975" cy="411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5"/>
          <p:cNvPicPr>
            <a:picLocks noChangeAspect="1" noChangeArrowheads="1"/>
          </p:cNvPicPr>
          <p:nvPr/>
        </p:nvPicPr>
        <p:blipFill>
          <a:blip r:embed="rId4">
            <a:extLst>
              <a:ext uri="{28A0092B-C50C-407E-A947-70E740481C1C}">
                <a14:useLocalDpi xmlns:a14="http://schemas.microsoft.com/office/drawing/2010/main" val="0"/>
              </a:ext>
            </a:extLst>
          </a:blip>
          <a:srcRect l="55530" r="15280" b="91479"/>
          <a:stretch>
            <a:fillRect/>
          </a:stretch>
        </p:blipFill>
        <p:spPr bwMode="auto">
          <a:xfrm>
            <a:off x="1143000" y="5468938"/>
            <a:ext cx="12192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7"/>
          <p:cNvPicPr>
            <a:picLocks noChangeAspect="1" noChangeArrowheads="1"/>
          </p:cNvPicPr>
          <p:nvPr/>
        </p:nvPicPr>
        <p:blipFill>
          <a:blip r:embed="rId4">
            <a:extLst>
              <a:ext uri="{28A0092B-C50C-407E-A947-70E740481C1C}">
                <a14:useLocalDpi xmlns:a14="http://schemas.microsoft.com/office/drawing/2010/main" val="0"/>
              </a:ext>
            </a:extLst>
          </a:blip>
          <a:srcRect l="55530" r="15280" b="91479"/>
          <a:stretch>
            <a:fillRect/>
          </a:stretch>
        </p:blipFill>
        <p:spPr bwMode="auto">
          <a:xfrm>
            <a:off x="5486400" y="5468938"/>
            <a:ext cx="12192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2" name="文本框 7"/>
          <p:cNvSpPr txBox="1">
            <a:spLocks noChangeArrowheads="1"/>
          </p:cNvSpPr>
          <p:nvPr/>
        </p:nvSpPr>
        <p:spPr bwMode="auto">
          <a:xfrm>
            <a:off x="1144588" y="6113463"/>
            <a:ext cx="144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zh-CN" altLang="en-US" sz="2800">
                <a:solidFill>
                  <a:srgbClr val="1C1C1C"/>
                </a:solidFill>
                <a:latin typeface="Times New Roman" panose="02020603050405020304" pitchFamily="18" charset="0"/>
                <a:ea typeface="宋体" panose="02010600030101010101" pitchFamily="2" charset="-122"/>
              </a:rPr>
              <a:t>（</a:t>
            </a:r>
            <a:r>
              <a:rPr lang="en-US" altLang="zh-CN" sz="2800">
                <a:solidFill>
                  <a:srgbClr val="1C1C1C"/>
                </a:solidFill>
                <a:latin typeface="Times New Roman" panose="02020603050405020304" pitchFamily="18" charset="0"/>
                <a:ea typeface="宋体" panose="02010600030101010101" pitchFamily="2" charset="-122"/>
              </a:rPr>
              <a:t>111</a:t>
            </a:r>
            <a:r>
              <a:rPr lang="zh-CN" altLang="en-US" sz="2800">
                <a:solidFill>
                  <a:srgbClr val="1C1C1C"/>
                </a:solidFill>
                <a:latin typeface="Times New Roman" panose="02020603050405020304" pitchFamily="18" charset="0"/>
                <a:ea typeface="宋体" panose="02010600030101010101" pitchFamily="2" charset="-122"/>
              </a:rPr>
              <a:t>）</a:t>
            </a:r>
          </a:p>
        </p:txBody>
      </p:sp>
      <p:sp>
        <p:nvSpPr>
          <p:cNvPr id="24583" name="文本框 8"/>
          <p:cNvSpPr txBox="1">
            <a:spLocks noChangeArrowheads="1"/>
          </p:cNvSpPr>
          <p:nvPr/>
        </p:nvSpPr>
        <p:spPr bwMode="auto">
          <a:xfrm>
            <a:off x="6122988" y="6113463"/>
            <a:ext cx="144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zh-CN" altLang="en-US" sz="2800">
                <a:solidFill>
                  <a:srgbClr val="1C1C1C"/>
                </a:solidFill>
                <a:latin typeface="Times New Roman" panose="02020603050405020304" pitchFamily="18" charset="0"/>
                <a:ea typeface="宋体" panose="02010600030101010101" pitchFamily="2" charset="-122"/>
              </a:rPr>
              <a:t>（</a:t>
            </a:r>
            <a:r>
              <a:rPr lang="en-US" altLang="zh-CN" sz="2800">
                <a:solidFill>
                  <a:srgbClr val="1C1C1C"/>
                </a:solidFill>
                <a:latin typeface="Times New Roman" panose="02020603050405020304" pitchFamily="18" charset="0"/>
                <a:ea typeface="宋体" panose="02010600030101010101" pitchFamily="2" charset="-122"/>
              </a:rPr>
              <a:t>201</a:t>
            </a:r>
            <a:r>
              <a:rPr lang="zh-CN" altLang="en-US" sz="2800">
                <a:solidFill>
                  <a:srgbClr val="1C1C1C"/>
                </a:solidFill>
                <a:latin typeface="Times New Roman" panose="02020603050405020304" pitchFamily="18" charset="0"/>
                <a:ea typeface="宋体" panose="02010600030101010101" pitchFamily="2" charset="-122"/>
              </a:rPr>
              <a:t>）</a:t>
            </a:r>
          </a:p>
        </p:txBody>
      </p:sp>
      <p:sp>
        <p:nvSpPr>
          <p:cNvPr id="8" name="标题 1"/>
          <p:cNvSpPr txBox="1">
            <a:spLocks/>
          </p:cNvSpPr>
          <p:nvPr/>
        </p:nvSpPr>
        <p:spPr>
          <a:xfrm>
            <a:off x="442913" y="765175"/>
            <a:ext cx="8243887" cy="792163"/>
          </a:xfrm>
          <a:prstGeom prst="rect">
            <a:avLst/>
          </a:prstGeom>
        </p:spPr>
        <p:txBody>
          <a:bodyPr anchor="b"/>
          <a:lst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defRPr/>
            </a:pPr>
            <a:r>
              <a:rPr lang="zh-CN" altLang="en-US" kern="0"/>
              <a:t>例：立方晶系的几个晶面</a:t>
            </a:r>
            <a:endParaRPr lang="zh-CN" alt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Effect transition="in" filter="barn(inVertical)">
                                      <p:cBhvr>
                                        <p:cTn id="7" dur="500"/>
                                        <p:tgtEl>
                                          <p:spTgt spid="245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583"/>
                                        </p:tgtEl>
                                        <p:attrNameLst>
                                          <p:attrName>style.visibility</p:attrName>
                                        </p:attrNameLst>
                                      </p:cBhvr>
                                      <p:to>
                                        <p:strVal val="visible"/>
                                      </p:to>
                                    </p:set>
                                    <p:animEffect transition="in" filter="circle(in)">
                                      <p:cBhvr>
                                        <p:cTn id="12" dur="2000"/>
                                        <p:tgtEl>
                                          <p:spTgt spid="24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P spid="2458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743075"/>
            <a:ext cx="4205287"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388" y="1731963"/>
            <a:ext cx="4248150" cy="387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5"/>
          <p:cNvPicPr>
            <a:picLocks noChangeAspect="1" noChangeArrowheads="1"/>
          </p:cNvPicPr>
          <p:nvPr/>
        </p:nvPicPr>
        <p:blipFill>
          <a:blip r:embed="rId4">
            <a:extLst>
              <a:ext uri="{28A0092B-C50C-407E-A947-70E740481C1C}">
                <a14:useLocalDpi xmlns:a14="http://schemas.microsoft.com/office/drawing/2010/main" val="0"/>
              </a:ext>
            </a:extLst>
          </a:blip>
          <a:srcRect l="55530" r="15280" b="91479"/>
          <a:stretch>
            <a:fillRect/>
          </a:stretch>
        </p:blipFill>
        <p:spPr bwMode="auto">
          <a:xfrm>
            <a:off x="1905000" y="5143500"/>
            <a:ext cx="1219200"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7"/>
          <p:cNvPicPr>
            <a:picLocks noChangeAspect="1" noChangeArrowheads="1"/>
          </p:cNvPicPr>
          <p:nvPr/>
        </p:nvPicPr>
        <p:blipFill>
          <a:blip r:embed="rId4">
            <a:extLst>
              <a:ext uri="{28A0092B-C50C-407E-A947-70E740481C1C}">
                <a14:useLocalDpi xmlns:a14="http://schemas.microsoft.com/office/drawing/2010/main" val="0"/>
              </a:ext>
            </a:extLst>
          </a:blip>
          <a:srcRect l="55530" r="15280" b="91479"/>
          <a:stretch>
            <a:fillRect/>
          </a:stretch>
        </p:blipFill>
        <p:spPr bwMode="auto">
          <a:xfrm>
            <a:off x="6400800" y="5219700"/>
            <a:ext cx="1219200"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a:spLocks noRot="1" noChangeAspect="1" noMove="1" noResize="1" noEditPoints="1" noAdjustHandles="1" noChangeArrowheads="1" noChangeShapeType="1" noTextEdit="1"/>
          </p:cNvSpPr>
          <p:nvPr/>
        </p:nvSpPr>
        <p:spPr>
          <a:xfrm>
            <a:off x="1075285" y="5733256"/>
            <a:ext cx="1659429" cy="524118"/>
          </a:xfrm>
          <a:prstGeom prst="rect">
            <a:avLst/>
          </a:prstGeom>
          <a:blipFill>
            <a:blip r:embed="rId5"/>
            <a:stretch>
              <a:fillRect l="-6960" t="-15116" r="-6960" b="-32558"/>
            </a:stretch>
          </a:blipFill>
        </p:spPr>
        <p:txBody>
          <a:bodyPr/>
          <a:lstStyle/>
          <a:p>
            <a:pPr>
              <a:defRPr/>
            </a:pPr>
            <a:r>
              <a:rPr lang="zh-CN" altLang="en-US">
                <a:noFill/>
              </a:rPr>
              <a:t> </a:t>
            </a:r>
          </a:p>
        </p:txBody>
      </p:sp>
      <p:sp>
        <p:nvSpPr>
          <p:cNvPr id="9" name="文本框 8"/>
          <p:cNvSpPr txBox="1">
            <a:spLocks noRot="1" noChangeAspect="1" noMove="1" noResize="1" noEditPoints="1" noAdjustHandles="1" noChangeArrowheads="1" noChangeShapeType="1" noTextEdit="1"/>
          </p:cNvSpPr>
          <p:nvPr/>
        </p:nvSpPr>
        <p:spPr>
          <a:xfrm>
            <a:off x="5960571" y="5747142"/>
            <a:ext cx="1659429" cy="524118"/>
          </a:xfrm>
          <a:prstGeom prst="rect">
            <a:avLst/>
          </a:prstGeom>
          <a:blipFill>
            <a:blip r:embed="rId6"/>
            <a:stretch>
              <a:fillRect l="-7353" t="-16279" r="-6985" b="-32558"/>
            </a:stretch>
          </a:blipFill>
        </p:spPr>
        <p:txBody>
          <a:bodyPr/>
          <a:lstStyle/>
          <a:p>
            <a:pPr>
              <a:defRPr/>
            </a:pPr>
            <a:r>
              <a:rPr lang="zh-CN" altLang="en-US">
                <a:noFill/>
              </a:rPr>
              <a:t> </a:t>
            </a:r>
          </a:p>
        </p:txBody>
      </p:sp>
      <p:sp>
        <p:nvSpPr>
          <p:cNvPr id="10" name="标题 1"/>
          <p:cNvSpPr txBox="1">
            <a:spLocks/>
          </p:cNvSpPr>
          <p:nvPr/>
        </p:nvSpPr>
        <p:spPr>
          <a:xfrm>
            <a:off x="442913" y="765175"/>
            <a:ext cx="8243887" cy="792163"/>
          </a:xfrm>
          <a:prstGeom prst="rect">
            <a:avLst/>
          </a:prstGeom>
        </p:spPr>
        <p:txBody>
          <a:bodyPr anchor="b"/>
          <a:lst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defRPr/>
            </a:pPr>
            <a:r>
              <a:rPr lang="zh-CN" altLang="en-US" kern="0"/>
              <a:t>例：立方晶系的几个晶面</a:t>
            </a:r>
            <a:endParaRPr lang="zh-CN" altLang="en-US"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p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709738"/>
            <a:ext cx="5592763"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txBox="1">
            <a:spLocks/>
          </p:cNvSpPr>
          <p:nvPr/>
        </p:nvSpPr>
        <p:spPr>
          <a:xfrm>
            <a:off x="442913" y="765175"/>
            <a:ext cx="8243887" cy="792163"/>
          </a:xfrm>
          <a:prstGeom prst="rect">
            <a:avLst/>
          </a:prstGeom>
        </p:spPr>
        <p:txBody>
          <a:bodyPr anchor="b"/>
          <a:lst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defRPr/>
            </a:pPr>
            <a:r>
              <a:rPr lang="zh-CN" altLang="en-US" kern="0"/>
              <a:t>例：立方晶系的几个晶面</a:t>
            </a:r>
            <a:endParaRPr lang="zh-CN" altLang="en-US" kern="0"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ChangeArrowheads="1"/>
          </p:cNvSpPr>
          <p:nvPr/>
        </p:nvSpPr>
        <p:spPr bwMode="auto">
          <a:xfrm>
            <a:off x="395288" y="1123950"/>
            <a:ext cx="51181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(100)</a:t>
            </a:r>
            <a:r>
              <a:rPr kumimoji="1"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面等效的晶面数分别为：</a:t>
            </a:r>
            <a:r>
              <a:rPr kumimoji="1"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a:t>
            </a:r>
            <a:r>
              <a:rPr kumimoji="1"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个</a:t>
            </a:r>
          </a:p>
        </p:txBody>
      </p:sp>
      <p:sp>
        <p:nvSpPr>
          <p:cNvPr id="394246" name="Rectangle 6"/>
          <p:cNvSpPr>
            <a:spLocks noChangeArrowheads="1"/>
          </p:cNvSpPr>
          <p:nvPr/>
        </p:nvSpPr>
        <p:spPr bwMode="auto">
          <a:xfrm>
            <a:off x="5621338" y="1123950"/>
            <a:ext cx="22637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表示为</a:t>
            </a:r>
            <a:r>
              <a:rPr kumimoji="1"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{100}</a:t>
            </a:r>
          </a:p>
        </p:txBody>
      </p:sp>
      <p:sp>
        <p:nvSpPr>
          <p:cNvPr id="29700" name="Rectangle 9"/>
          <p:cNvSpPr>
            <a:spLocks noChangeArrowheads="1"/>
          </p:cNvSpPr>
          <p:nvPr/>
        </p:nvSpPr>
        <p:spPr bwMode="auto">
          <a:xfrm>
            <a:off x="395288" y="1639888"/>
            <a:ext cx="5759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(110)</a:t>
            </a:r>
            <a:r>
              <a:rPr kumimoji="1"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面等效的晶面数分别为：</a:t>
            </a:r>
            <a:r>
              <a:rPr kumimoji="1"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6</a:t>
            </a:r>
            <a:r>
              <a:rPr kumimoji="1"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个</a:t>
            </a:r>
          </a:p>
        </p:txBody>
      </p:sp>
      <p:sp>
        <p:nvSpPr>
          <p:cNvPr id="394251" name="Rectangle 11"/>
          <p:cNvSpPr>
            <a:spLocks noChangeArrowheads="1"/>
          </p:cNvSpPr>
          <p:nvPr/>
        </p:nvSpPr>
        <p:spPr bwMode="auto">
          <a:xfrm>
            <a:off x="5621338" y="1639888"/>
            <a:ext cx="190341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表示为</a:t>
            </a:r>
            <a:r>
              <a:rPr kumimoji="1" lang="en-US" altLang="zh-CN" sz="26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{110}</a:t>
            </a:r>
          </a:p>
        </p:txBody>
      </p:sp>
      <p:sp>
        <p:nvSpPr>
          <p:cNvPr id="29702" name="Rectangle 14"/>
          <p:cNvSpPr>
            <a:spLocks noChangeArrowheads="1"/>
          </p:cNvSpPr>
          <p:nvPr/>
        </p:nvSpPr>
        <p:spPr bwMode="auto">
          <a:xfrm>
            <a:off x="395288" y="2122488"/>
            <a:ext cx="50450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(111)</a:t>
            </a:r>
            <a:r>
              <a:rPr kumimoji="1"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面等效的晶面数分别为：</a:t>
            </a:r>
            <a:r>
              <a:rPr kumimoji="1" lang="en-US" altLang="zh-CN"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4</a:t>
            </a:r>
            <a:r>
              <a:rPr kumimoji="1" lang="zh-CN" altLang="en-US" sz="26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个</a:t>
            </a:r>
          </a:p>
        </p:txBody>
      </p:sp>
      <p:sp>
        <p:nvSpPr>
          <p:cNvPr id="394256" name="Rectangle 16"/>
          <p:cNvSpPr>
            <a:spLocks noChangeArrowheads="1"/>
          </p:cNvSpPr>
          <p:nvPr/>
        </p:nvSpPr>
        <p:spPr bwMode="auto">
          <a:xfrm>
            <a:off x="5621338" y="2144713"/>
            <a:ext cx="19113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表示为</a:t>
            </a:r>
            <a:r>
              <a:rPr kumimoji="1" lang="en-US" altLang="zh-CN" sz="26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{111}</a:t>
            </a:r>
          </a:p>
        </p:txBody>
      </p:sp>
      <p:sp>
        <p:nvSpPr>
          <p:cNvPr id="394257" name="Rectangle 17"/>
          <p:cNvSpPr>
            <a:spLocks noChangeArrowheads="1"/>
          </p:cNvSpPr>
          <p:nvPr/>
        </p:nvSpPr>
        <p:spPr bwMode="auto">
          <a:xfrm>
            <a:off x="152400" y="5130800"/>
            <a:ext cx="8763000" cy="1200150"/>
          </a:xfrm>
          <a:prstGeom prst="rect">
            <a:avLst/>
          </a:prstGeom>
          <a:noFill/>
          <a:ln w="222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a:lnSpc>
                <a:spcPct val="150000"/>
              </a:lnSpc>
              <a:spcBef>
                <a:spcPct val="0"/>
              </a:spcBef>
              <a:buFontTx/>
              <a:buNone/>
              <a:defRPr/>
            </a:pPr>
            <a:r>
              <a:rPr kumimoji="1"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 </a:t>
            </a:r>
            <a:r>
              <a:rPr kumimoji="1"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符号相反的晶面指数只是在区别晶体的外表面时才有意义</a:t>
            </a:r>
            <a:r>
              <a:rPr kumimoji="1"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在晶体内部这些面都是等效的，</a:t>
            </a:r>
            <a:r>
              <a:rPr kumimoji="1" lang="zh-CN" altLang="en-US" sz="2400" dirty="0">
                <a:solidFill>
                  <a:srgbClr val="0000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等效晶面用花括号表示</a:t>
            </a:r>
            <a:r>
              <a:rPr kumimoji="1"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kumimoji="1"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0729" name="Object 18"/>
          <p:cNvGraphicFramePr>
            <a:graphicFrameLocks noChangeAspect="1"/>
          </p:cNvGraphicFramePr>
          <p:nvPr/>
        </p:nvGraphicFramePr>
        <p:xfrm>
          <a:off x="8153400" y="6515100"/>
          <a:ext cx="914400" cy="419100"/>
        </p:xfrm>
        <a:graphic>
          <a:graphicData uri="http://schemas.openxmlformats.org/presentationml/2006/ole">
            <mc:AlternateContent xmlns:mc="http://schemas.openxmlformats.org/markup-compatibility/2006">
              <mc:Choice xmlns:v="urn:schemas-microsoft-com:vml" Requires="v">
                <p:oleObj spid="_x0000_s100355" name="Equation" r:id="rId3" imgW="393359" imgH="177646" progId="Equation.DSMT4">
                  <p:embed/>
                </p:oleObj>
              </mc:Choice>
              <mc:Fallback>
                <p:oleObj name="Equation" r:id="rId3" imgW="393359" imgH="177646" progId="Equation.DSMT4">
                  <p:embed/>
                  <p:pic>
                    <p:nvPicPr>
                      <p:cNvPr id="30729" name="Object 18"/>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8153400" y="6515100"/>
                        <a:ext cx="914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94259" name="Picture 19" descr="XCH001_021_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2698750"/>
            <a:ext cx="28082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60" name="Picture 20" descr="XCH001_021_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2700338"/>
            <a:ext cx="2827337"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4261" name="Picture 21" descr="XCH001_021_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2705100"/>
            <a:ext cx="28082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94246">
                                            <p:txEl>
                                              <p:pRg st="0" end="0"/>
                                            </p:txEl>
                                          </p:spTgt>
                                        </p:tgtEl>
                                        <p:attrNameLst>
                                          <p:attrName>style.visibility</p:attrName>
                                        </p:attrNameLst>
                                      </p:cBhvr>
                                      <p:to>
                                        <p:strVal val="visible"/>
                                      </p:to>
                                    </p:set>
                                    <p:animEffect transition="in" filter="dissolve">
                                      <p:cBhvr>
                                        <p:cTn id="7" dur="500"/>
                                        <p:tgtEl>
                                          <p:spTgt spid="394246">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94261"/>
                                        </p:tgtEl>
                                        <p:attrNameLst>
                                          <p:attrName>style.visibility</p:attrName>
                                        </p:attrNameLst>
                                      </p:cBhvr>
                                      <p:to>
                                        <p:strVal val="visible"/>
                                      </p:to>
                                    </p:set>
                                    <p:animEffect transition="in" filter="dissolve">
                                      <p:cBhvr>
                                        <p:cTn id="11" dur="500"/>
                                        <p:tgtEl>
                                          <p:spTgt spid="394261"/>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94251">
                                            <p:txEl>
                                              <p:pRg st="0" end="0"/>
                                            </p:txEl>
                                          </p:spTgt>
                                        </p:tgtEl>
                                        <p:attrNameLst>
                                          <p:attrName>style.visibility</p:attrName>
                                        </p:attrNameLst>
                                      </p:cBhvr>
                                      <p:to>
                                        <p:strVal val="visible"/>
                                      </p:to>
                                    </p:set>
                                    <p:animEffect transition="in" filter="dissolve">
                                      <p:cBhvr>
                                        <p:cTn id="15" dur="500"/>
                                        <p:tgtEl>
                                          <p:spTgt spid="394251">
                                            <p:txEl>
                                              <p:pRg st="0" end="0"/>
                                            </p:txEl>
                                          </p:spTgt>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394260"/>
                                        </p:tgtEl>
                                        <p:attrNameLst>
                                          <p:attrName>style.visibility</p:attrName>
                                        </p:attrNameLst>
                                      </p:cBhvr>
                                      <p:to>
                                        <p:strVal val="visible"/>
                                      </p:to>
                                    </p:set>
                                    <p:animEffect transition="in" filter="dissolve">
                                      <p:cBhvr>
                                        <p:cTn id="19" dur="500"/>
                                        <p:tgtEl>
                                          <p:spTgt spid="394260"/>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94256">
                                            <p:txEl>
                                              <p:pRg st="0" end="0"/>
                                            </p:txEl>
                                          </p:spTgt>
                                        </p:tgtEl>
                                        <p:attrNameLst>
                                          <p:attrName>style.visibility</p:attrName>
                                        </p:attrNameLst>
                                      </p:cBhvr>
                                      <p:to>
                                        <p:strVal val="visible"/>
                                      </p:to>
                                    </p:set>
                                    <p:animEffect transition="in" filter="dissolve">
                                      <p:cBhvr>
                                        <p:cTn id="23" dur="500"/>
                                        <p:tgtEl>
                                          <p:spTgt spid="394256">
                                            <p:txEl>
                                              <p:pRg st="0" end="0"/>
                                            </p:txEl>
                                          </p:spTgt>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394259"/>
                                        </p:tgtEl>
                                        <p:attrNameLst>
                                          <p:attrName>style.visibility</p:attrName>
                                        </p:attrNameLst>
                                      </p:cBhvr>
                                      <p:to>
                                        <p:strVal val="visible"/>
                                      </p:to>
                                    </p:set>
                                    <p:animEffect transition="in" filter="dissolve">
                                      <p:cBhvr>
                                        <p:cTn id="27" dur="500"/>
                                        <p:tgtEl>
                                          <p:spTgt spid="3942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4257"/>
                                        </p:tgtEl>
                                        <p:attrNameLst>
                                          <p:attrName>style.visibility</p:attrName>
                                        </p:attrNameLst>
                                      </p:cBhvr>
                                      <p:to>
                                        <p:strVal val="visible"/>
                                      </p:to>
                                    </p:set>
                                    <p:animEffect transition="in" filter="dissolve">
                                      <p:cBhvr>
                                        <p:cTn id="32" dur="500"/>
                                        <p:tgtEl>
                                          <p:spTgt spid="394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6" grpId="0" build="p" autoUpdateAnimBg="0" advAuto="0"/>
      <p:bldP spid="394251" grpId="0" build="p" autoUpdateAnimBg="0" advAuto="0"/>
      <p:bldP spid="394256" grpId="0" build="p" autoUpdateAnimBg="0" advAuto="0"/>
      <p:bldP spid="39425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442913" y="765175"/>
            <a:ext cx="8243887" cy="792163"/>
          </a:xfrm>
        </p:spPr>
        <p:txBody>
          <a:bodyPr anchor="ctr"/>
          <a:lstStyle/>
          <a:p>
            <a:pPr eaLnBrk="1" hangingPunct="1">
              <a:defRPr/>
            </a:pPr>
            <a:r>
              <a:rPr lang="zh-CN" altLang="en-US" sz="3200" dirty="0">
                <a:latin typeface="微软雅黑" panose="020B0503020204020204" pitchFamily="34" charset="-122"/>
              </a:rPr>
              <a:t>立方结构的晶格的晶向与晶面问题</a:t>
            </a:r>
          </a:p>
        </p:txBody>
      </p:sp>
      <p:sp>
        <p:nvSpPr>
          <p:cNvPr id="30723" name="Rectangle 3"/>
          <p:cNvSpPr>
            <a:spLocks noGrp="1" noChangeArrowheads="1"/>
          </p:cNvSpPr>
          <p:nvPr>
            <p:ph type="body" idx="4294967295"/>
          </p:nvPr>
        </p:nvSpPr>
        <p:spPr>
          <a:xfrm>
            <a:off x="416799" y="1484313"/>
            <a:ext cx="8377559" cy="865187"/>
          </a:xfrm>
        </p:spPr>
        <p:txBody>
          <a:bodyPr/>
          <a:lstStyle/>
          <a:p>
            <a:pPr marL="0" indent="0" eaLnBrk="1" hangingPunct="1">
              <a:buFontTx/>
              <a:buNone/>
              <a:defRPr/>
            </a:pPr>
            <a:r>
              <a:rPr lang="zh-CN" altLang="en-US" sz="2000" dirty="0">
                <a:latin typeface="微软雅黑" panose="020B0503020204020204" pitchFamily="34" charset="-122"/>
              </a:rPr>
              <a:t>习惯处理方式：立方结构的晶格</a:t>
            </a:r>
            <a:r>
              <a:rPr lang="en-US" altLang="zh-CN" sz="2000" dirty="0">
                <a:latin typeface="微软雅黑" panose="020B0503020204020204" pitchFamily="34" charset="-122"/>
              </a:rPr>
              <a:t>(</a:t>
            </a:r>
            <a:r>
              <a:rPr lang="zh-CN" altLang="en-US" sz="2000" dirty="0">
                <a:latin typeface="微软雅黑" panose="020B0503020204020204" pitchFamily="34" charset="-122"/>
              </a:rPr>
              <a:t>如面心立方，体心立方等</a:t>
            </a:r>
            <a:r>
              <a:rPr lang="en-US" altLang="zh-CN" sz="2000" dirty="0">
                <a:latin typeface="微软雅黑" panose="020B0503020204020204" pitchFamily="34" charset="-122"/>
              </a:rPr>
              <a:t>)</a:t>
            </a:r>
            <a:r>
              <a:rPr lang="zh-CN" altLang="en-US" sz="2000" dirty="0">
                <a:latin typeface="微软雅黑" panose="020B0503020204020204" pitchFamily="34" charset="-122"/>
              </a:rPr>
              <a:t>均以</a:t>
            </a:r>
            <a:r>
              <a:rPr lang="zh-CN" altLang="en-US" sz="2000" dirty="0">
                <a:solidFill>
                  <a:srgbClr val="800000"/>
                </a:solidFill>
                <a:latin typeface="微软雅黑" panose="020B0503020204020204" pitchFamily="34" charset="-122"/>
              </a:rPr>
              <a:t>立方单胞</a:t>
            </a:r>
            <a:r>
              <a:rPr lang="en-US" altLang="zh-CN" sz="2000" dirty="0">
                <a:solidFill>
                  <a:srgbClr val="800000"/>
                </a:solidFill>
                <a:latin typeface="微软雅黑" panose="020B0503020204020204" pitchFamily="34" charset="-122"/>
              </a:rPr>
              <a:t>(</a:t>
            </a:r>
            <a:r>
              <a:rPr lang="zh-CN" altLang="en-US" sz="2000" dirty="0">
                <a:solidFill>
                  <a:srgbClr val="800000"/>
                </a:solidFill>
                <a:latin typeface="微软雅黑" panose="020B0503020204020204" pitchFamily="34" charset="-122"/>
              </a:rPr>
              <a:t>即晶胞</a:t>
            </a:r>
            <a:r>
              <a:rPr lang="en-US" altLang="zh-CN" sz="2000" dirty="0">
                <a:solidFill>
                  <a:srgbClr val="800000"/>
                </a:solidFill>
                <a:latin typeface="微软雅黑" panose="020B0503020204020204" pitchFamily="34" charset="-122"/>
              </a:rPr>
              <a:t>)</a:t>
            </a:r>
            <a:r>
              <a:rPr lang="zh-CN" altLang="en-US" sz="2000" dirty="0">
                <a:latin typeface="微软雅黑" panose="020B0503020204020204" pitchFamily="34" charset="-122"/>
              </a:rPr>
              <a:t>为单位来研究晶向与晶面的问题。</a:t>
            </a:r>
          </a:p>
        </p:txBody>
      </p:sp>
      <p:pic>
        <p:nvPicPr>
          <p:cNvPr id="392196" name="Picture 4" descr="XCH001_046_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5" y="4692650"/>
            <a:ext cx="285115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2197" name="Picture 5" descr="XCH001_04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4692650"/>
            <a:ext cx="285115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2198" name="Picture 6" descr="XCH001_046_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 y="4689475"/>
            <a:ext cx="27749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2199" name="Picture 7" descr="XCH001_046_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875" y="2276475"/>
            <a:ext cx="285115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2200" name="Picture 8" descr="XCH001_046_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0875" y="2276475"/>
            <a:ext cx="28448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2201" name="Picture 9" descr="XCH001_046_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075" y="2276475"/>
            <a:ext cx="2849563"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2201"/>
                                        </p:tgtEl>
                                        <p:attrNameLst>
                                          <p:attrName>style.visibility</p:attrName>
                                        </p:attrNameLst>
                                      </p:cBhvr>
                                      <p:to>
                                        <p:strVal val="visible"/>
                                      </p:to>
                                    </p:set>
                                    <p:animEffect transition="in" filter="dissolve">
                                      <p:cBhvr>
                                        <p:cTn id="7" dur="500"/>
                                        <p:tgtEl>
                                          <p:spTgt spid="3922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92200"/>
                                        </p:tgtEl>
                                        <p:attrNameLst>
                                          <p:attrName>style.visibility</p:attrName>
                                        </p:attrNameLst>
                                      </p:cBhvr>
                                      <p:to>
                                        <p:strVal val="visible"/>
                                      </p:to>
                                    </p:set>
                                    <p:animEffect transition="in" filter="dissolve">
                                      <p:cBhvr>
                                        <p:cTn id="12" dur="500"/>
                                        <p:tgtEl>
                                          <p:spTgt spid="3922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2199"/>
                                        </p:tgtEl>
                                        <p:attrNameLst>
                                          <p:attrName>style.visibility</p:attrName>
                                        </p:attrNameLst>
                                      </p:cBhvr>
                                      <p:to>
                                        <p:strVal val="visible"/>
                                      </p:to>
                                    </p:set>
                                    <p:animEffect transition="in" filter="dissolve">
                                      <p:cBhvr>
                                        <p:cTn id="17" dur="500"/>
                                        <p:tgtEl>
                                          <p:spTgt spid="3921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92198"/>
                                        </p:tgtEl>
                                        <p:attrNameLst>
                                          <p:attrName>style.visibility</p:attrName>
                                        </p:attrNameLst>
                                      </p:cBhvr>
                                      <p:to>
                                        <p:strVal val="visible"/>
                                      </p:to>
                                    </p:set>
                                    <p:animEffect transition="in" filter="dissolve">
                                      <p:cBhvr>
                                        <p:cTn id="22" dur="500"/>
                                        <p:tgtEl>
                                          <p:spTgt spid="3921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392197"/>
                                        </p:tgtEl>
                                        <p:attrNameLst>
                                          <p:attrName>style.visibility</p:attrName>
                                        </p:attrNameLst>
                                      </p:cBhvr>
                                      <p:to>
                                        <p:strVal val="visible"/>
                                      </p:to>
                                    </p:set>
                                    <p:animEffect transition="in" filter="dissolve">
                                      <p:cBhvr>
                                        <p:cTn id="27" dur="500"/>
                                        <p:tgtEl>
                                          <p:spTgt spid="3921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92196"/>
                                        </p:tgtEl>
                                        <p:attrNameLst>
                                          <p:attrName>style.visibility</p:attrName>
                                        </p:attrNameLst>
                                      </p:cBhvr>
                                      <p:to>
                                        <p:strVal val="visible"/>
                                      </p:to>
                                    </p:set>
                                    <p:animEffect transition="in" filter="dissolve">
                                      <p:cBhvr>
                                        <p:cTn id="32" dur="500"/>
                                        <p:tgtEl>
                                          <p:spTgt spid="392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650" name="Group 2"/>
          <p:cNvGrpSpPr>
            <a:grpSpLocks/>
          </p:cNvGrpSpPr>
          <p:nvPr/>
        </p:nvGrpSpPr>
        <p:grpSpPr bwMode="auto">
          <a:xfrm>
            <a:off x="539750" y="1890713"/>
            <a:ext cx="5554663" cy="1754187"/>
            <a:chOff x="0" y="129"/>
            <a:chExt cx="3120" cy="1105"/>
          </a:xfrm>
        </p:grpSpPr>
        <p:sp>
          <p:nvSpPr>
            <p:cNvPr id="31796" name="Text Box 3"/>
            <p:cNvSpPr txBox="1">
              <a:spLocks noChangeArrowheads="1"/>
            </p:cNvSpPr>
            <p:nvPr/>
          </p:nvSpPr>
          <p:spPr bwMode="auto">
            <a:xfrm>
              <a:off x="0" y="129"/>
              <a:ext cx="3120" cy="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150000"/>
                </a:lnSpc>
                <a:spcBef>
                  <a:spcPct val="50000"/>
                </a:spcBef>
                <a:buFontTx/>
                <a:buNone/>
                <a:defRPr/>
              </a:pP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如图所示 </a:t>
              </a:r>
              <a:r>
                <a:rPr lang="zh-CN" altLang="en-US"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I </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分别为</a:t>
              </a: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BC</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EF</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之中点，试求晶面</a:t>
              </a: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AEG</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ABCD</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OEFG</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DIHG</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的密勒指数。</a:t>
              </a:r>
            </a:p>
          </p:txBody>
        </p:sp>
        <p:graphicFrame>
          <p:nvGraphicFramePr>
            <p:cNvPr id="32821" name="Object 4"/>
            <p:cNvGraphicFramePr>
              <a:graphicFrameLocks noChangeAspect="1"/>
            </p:cNvGraphicFramePr>
            <p:nvPr/>
          </p:nvGraphicFramePr>
          <p:xfrm>
            <a:off x="749" y="200"/>
            <a:ext cx="823" cy="309"/>
          </p:xfrm>
          <a:graphic>
            <a:graphicData uri="http://schemas.openxmlformats.org/presentationml/2006/ole">
              <mc:AlternateContent xmlns:mc="http://schemas.openxmlformats.org/markup-compatibility/2006">
                <mc:Choice xmlns:v="urn:schemas-microsoft-com:vml" Requires="v">
                  <p:oleObj spid="_x0000_s101382" name="Equation" r:id="rId3" imgW="609336" imgH="215806" progId="Equation.DSMT4">
                    <p:embed/>
                  </p:oleObj>
                </mc:Choice>
                <mc:Fallback>
                  <p:oleObj name="Equation" r:id="rId3" imgW="609336" imgH="215806" progId="Equation.DSMT4">
                    <p:embed/>
                    <p:pic>
                      <p:nvPicPr>
                        <p:cNvPr id="3282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 y="200"/>
                          <a:ext cx="823"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11653" name="Text Box 5"/>
          <p:cNvSpPr txBox="1">
            <a:spLocks noChangeArrowheads="1"/>
          </p:cNvSpPr>
          <p:nvPr/>
        </p:nvSpPr>
        <p:spPr bwMode="auto">
          <a:xfrm>
            <a:off x="3486150" y="4040188"/>
            <a:ext cx="472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AEG     ABCD        DIHG</a:t>
            </a:r>
          </a:p>
        </p:txBody>
      </p:sp>
      <p:sp>
        <p:nvSpPr>
          <p:cNvPr id="411654" name="Text Box 6"/>
          <p:cNvSpPr txBox="1">
            <a:spLocks noChangeArrowheads="1"/>
          </p:cNvSpPr>
          <p:nvPr/>
        </p:nvSpPr>
        <p:spPr bwMode="auto">
          <a:xfrm>
            <a:off x="3714750" y="4968875"/>
            <a:ext cx="60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411655" name="Text Box 7"/>
          <p:cNvSpPr txBox="1">
            <a:spLocks noChangeArrowheads="1"/>
          </p:cNvSpPr>
          <p:nvPr/>
        </p:nvSpPr>
        <p:spPr bwMode="auto">
          <a:xfrm>
            <a:off x="3714750" y="4435475"/>
            <a:ext cx="60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411656" name="Text Box 8"/>
          <p:cNvSpPr txBox="1">
            <a:spLocks noChangeArrowheads="1"/>
          </p:cNvSpPr>
          <p:nvPr/>
        </p:nvSpPr>
        <p:spPr bwMode="auto">
          <a:xfrm>
            <a:off x="3714750" y="5502275"/>
            <a:ext cx="60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411657" name="Text Box 9"/>
          <p:cNvSpPr txBox="1">
            <a:spLocks noChangeArrowheads="1"/>
          </p:cNvSpPr>
          <p:nvPr/>
        </p:nvSpPr>
        <p:spPr bwMode="auto">
          <a:xfrm>
            <a:off x="4933950" y="4421188"/>
            <a:ext cx="60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658" name="Text Box 10"/>
          <p:cNvSpPr txBox="1">
            <a:spLocks noChangeArrowheads="1"/>
          </p:cNvSpPr>
          <p:nvPr/>
        </p:nvSpPr>
        <p:spPr bwMode="auto">
          <a:xfrm>
            <a:off x="4933950" y="4954588"/>
            <a:ext cx="60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659" name="Text Box 11"/>
          <p:cNvSpPr txBox="1">
            <a:spLocks noChangeArrowheads="1"/>
          </p:cNvSpPr>
          <p:nvPr/>
        </p:nvSpPr>
        <p:spPr bwMode="auto">
          <a:xfrm>
            <a:off x="5010150" y="5487988"/>
            <a:ext cx="60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411660" name="Text Box 12"/>
          <p:cNvSpPr txBox="1">
            <a:spLocks noChangeArrowheads="1"/>
          </p:cNvSpPr>
          <p:nvPr/>
        </p:nvSpPr>
        <p:spPr bwMode="auto">
          <a:xfrm>
            <a:off x="6686550" y="4497388"/>
            <a:ext cx="60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411661" name="Text Box 13"/>
          <p:cNvSpPr txBox="1">
            <a:spLocks noChangeArrowheads="1"/>
          </p:cNvSpPr>
          <p:nvPr/>
        </p:nvSpPr>
        <p:spPr bwMode="auto">
          <a:xfrm>
            <a:off x="6686550" y="4954588"/>
            <a:ext cx="60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411662" name="Text Box 14"/>
          <p:cNvSpPr txBox="1">
            <a:spLocks noChangeArrowheads="1"/>
          </p:cNvSpPr>
          <p:nvPr/>
        </p:nvSpPr>
        <p:spPr bwMode="auto">
          <a:xfrm>
            <a:off x="6610350" y="5411788"/>
            <a:ext cx="60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11663" name="Group 15"/>
          <p:cNvGrpSpPr>
            <a:grpSpLocks/>
          </p:cNvGrpSpPr>
          <p:nvPr/>
        </p:nvGrpSpPr>
        <p:grpSpPr bwMode="auto">
          <a:xfrm>
            <a:off x="2800350" y="4497388"/>
            <a:ext cx="609600" cy="1524000"/>
            <a:chOff x="0" y="0"/>
            <a:chExt cx="384" cy="960"/>
          </a:xfrm>
        </p:grpSpPr>
        <p:sp>
          <p:nvSpPr>
            <p:cNvPr id="31793" name="Text Box 16"/>
            <p:cNvSpPr txBox="1">
              <a:spLocks noChangeArrowheads="1"/>
            </p:cNvSpPr>
            <p:nvPr/>
          </p:nvSpPr>
          <p:spPr bwMode="auto">
            <a:xfrm>
              <a:off x="0" y="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a:t>
              </a:r>
            </a:p>
          </p:txBody>
        </p:sp>
        <p:sp>
          <p:nvSpPr>
            <p:cNvPr id="31794" name="Text Box 17"/>
            <p:cNvSpPr txBox="1">
              <a:spLocks noChangeArrowheads="1"/>
            </p:cNvSpPr>
            <p:nvPr/>
          </p:nvSpPr>
          <p:spPr bwMode="auto">
            <a:xfrm>
              <a:off x="0" y="3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p>
          </p:txBody>
        </p:sp>
        <p:sp>
          <p:nvSpPr>
            <p:cNvPr id="31795" name="Text Box 18"/>
            <p:cNvSpPr txBox="1">
              <a:spLocks noChangeArrowheads="1"/>
            </p:cNvSpPr>
            <p:nvPr/>
          </p:nvSpPr>
          <p:spPr bwMode="auto">
            <a:xfrm>
              <a:off x="0" y="67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p>
          </p:txBody>
        </p:sp>
      </p:grpSp>
      <p:sp>
        <p:nvSpPr>
          <p:cNvPr id="411667" name="Text Box 19"/>
          <p:cNvSpPr txBox="1">
            <a:spLocks noChangeArrowheads="1"/>
          </p:cNvSpPr>
          <p:nvPr/>
        </p:nvSpPr>
        <p:spPr bwMode="auto">
          <a:xfrm>
            <a:off x="971550" y="4573588"/>
            <a:ext cx="1981200"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130000"/>
              </a:lnSpc>
              <a:spcBef>
                <a:spcPct val="50000"/>
              </a:spcBef>
              <a:buFontTx/>
              <a:buNone/>
              <a:defRPr/>
            </a:pPr>
            <a:r>
              <a:rPr lang="zh-CN" altLang="zh-CN" sz="24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在三个坐标轴上的截距</a:t>
            </a:r>
          </a:p>
        </p:txBody>
      </p:sp>
      <p:grpSp>
        <p:nvGrpSpPr>
          <p:cNvPr id="411668" name="Group 20"/>
          <p:cNvGrpSpPr>
            <a:grpSpLocks/>
          </p:cNvGrpSpPr>
          <p:nvPr/>
        </p:nvGrpSpPr>
        <p:grpSpPr bwMode="auto">
          <a:xfrm>
            <a:off x="6234113" y="944563"/>
            <a:ext cx="2514600" cy="2486025"/>
            <a:chOff x="0" y="0"/>
            <a:chExt cx="1872" cy="1941"/>
          </a:xfrm>
        </p:grpSpPr>
        <p:grpSp>
          <p:nvGrpSpPr>
            <p:cNvPr id="32794" name="Group 21"/>
            <p:cNvGrpSpPr>
              <a:grpSpLocks/>
            </p:cNvGrpSpPr>
            <p:nvPr/>
          </p:nvGrpSpPr>
          <p:grpSpPr bwMode="auto">
            <a:xfrm>
              <a:off x="296" y="298"/>
              <a:ext cx="1184" cy="1250"/>
              <a:chOff x="0" y="0"/>
              <a:chExt cx="1344" cy="1488"/>
            </a:xfrm>
          </p:grpSpPr>
          <p:sp>
            <p:nvSpPr>
              <p:cNvPr id="31789" name="AutoShape 22"/>
              <p:cNvSpPr>
                <a:spLocks noChangeArrowheads="1"/>
              </p:cNvSpPr>
              <p:nvPr/>
            </p:nvSpPr>
            <p:spPr bwMode="auto">
              <a:xfrm>
                <a:off x="-2" y="-2"/>
                <a:ext cx="1344" cy="149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90" name="Line 23"/>
              <p:cNvSpPr>
                <a:spLocks noChangeShapeType="1"/>
              </p:cNvSpPr>
              <p:nvPr/>
            </p:nvSpPr>
            <p:spPr bwMode="auto">
              <a:xfrm>
                <a:off x="336" y="-2"/>
                <a:ext cx="0" cy="115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1791" name="Line 24"/>
              <p:cNvSpPr>
                <a:spLocks noChangeShapeType="1"/>
              </p:cNvSpPr>
              <p:nvPr/>
            </p:nvSpPr>
            <p:spPr bwMode="auto">
              <a:xfrm>
                <a:off x="336" y="1152"/>
                <a:ext cx="100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1792" name="Line 25"/>
              <p:cNvSpPr>
                <a:spLocks noChangeShapeType="1"/>
              </p:cNvSpPr>
              <p:nvPr/>
            </p:nvSpPr>
            <p:spPr bwMode="auto">
              <a:xfrm flipH="1">
                <a:off x="-2" y="1152"/>
                <a:ext cx="338" cy="336"/>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grpSp>
        <p:sp>
          <p:nvSpPr>
            <p:cNvPr id="31771" name="Line 26"/>
            <p:cNvSpPr>
              <a:spLocks noChangeShapeType="1"/>
            </p:cNvSpPr>
            <p:nvPr/>
          </p:nvSpPr>
          <p:spPr bwMode="auto">
            <a:xfrm>
              <a:off x="295" y="1548"/>
              <a:ext cx="88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1772" name="Line 27"/>
            <p:cNvSpPr>
              <a:spLocks noChangeShapeType="1"/>
            </p:cNvSpPr>
            <p:nvPr/>
          </p:nvSpPr>
          <p:spPr bwMode="auto">
            <a:xfrm flipV="1">
              <a:off x="295" y="1265"/>
              <a:ext cx="297" cy="28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1773" name="Line 28"/>
            <p:cNvSpPr>
              <a:spLocks noChangeShapeType="1"/>
            </p:cNvSpPr>
            <p:nvPr/>
          </p:nvSpPr>
          <p:spPr bwMode="auto">
            <a:xfrm flipV="1">
              <a:off x="295" y="580"/>
              <a:ext cx="0" cy="96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graphicFrame>
          <p:nvGraphicFramePr>
            <p:cNvPr id="32798" name="Object 29"/>
            <p:cNvGraphicFramePr>
              <a:graphicFrameLocks noChangeAspect="1"/>
            </p:cNvGraphicFramePr>
            <p:nvPr/>
          </p:nvGraphicFramePr>
          <p:xfrm>
            <a:off x="677" y="1593"/>
            <a:ext cx="116" cy="191"/>
          </p:xfrm>
          <a:graphic>
            <a:graphicData uri="http://schemas.openxmlformats.org/presentationml/2006/ole">
              <mc:AlternateContent xmlns:mc="http://schemas.openxmlformats.org/markup-compatibility/2006">
                <mc:Choice xmlns:v="urn:schemas-microsoft-com:vml" Requires="v">
                  <p:oleObj spid="_x0000_s101383" name="Equation" r:id="rId5" imgW="126780" imgH="215526" progId="Equation.DSMT4">
                    <p:embed/>
                  </p:oleObj>
                </mc:Choice>
                <mc:Fallback>
                  <p:oleObj name="Equation" r:id="rId5" imgW="126780" imgH="215526" progId="Equation.DSMT4">
                    <p:embed/>
                    <p:pic>
                      <p:nvPicPr>
                        <p:cNvPr id="32798"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 y="1593"/>
                          <a:ext cx="11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99" name="Object 30"/>
            <p:cNvGraphicFramePr>
              <a:graphicFrameLocks noChangeAspect="1"/>
            </p:cNvGraphicFramePr>
            <p:nvPr/>
          </p:nvGraphicFramePr>
          <p:xfrm>
            <a:off x="381" y="1150"/>
            <a:ext cx="117" cy="190"/>
          </p:xfrm>
          <a:graphic>
            <a:graphicData uri="http://schemas.openxmlformats.org/presentationml/2006/ole">
              <mc:AlternateContent xmlns:mc="http://schemas.openxmlformats.org/markup-compatibility/2006">
                <mc:Choice xmlns:v="urn:schemas-microsoft-com:vml" Requires="v">
                  <p:oleObj spid="_x0000_s101384" name="Equation" r:id="rId7" imgW="126780" imgH="215526" progId="Equation.DSMT4">
                    <p:embed/>
                  </p:oleObj>
                </mc:Choice>
                <mc:Fallback>
                  <p:oleObj name="Equation" r:id="rId7" imgW="126780" imgH="215526" progId="Equation.DSMT4">
                    <p:embed/>
                    <p:pic>
                      <p:nvPicPr>
                        <p:cNvPr id="32799"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 y="1150"/>
                          <a:ext cx="11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00" name="Object 31"/>
            <p:cNvGraphicFramePr>
              <a:graphicFrameLocks noChangeAspect="1"/>
            </p:cNvGraphicFramePr>
            <p:nvPr/>
          </p:nvGraphicFramePr>
          <p:xfrm>
            <a:off x="85" y="949"/>
            <a:ext cx="125" cy="228"/>
          </p:xfrm>
          <a:graphic>
            <a:graphicData uri="http://schemas.openxmlformats.org/presentationml/2006/ole">
              <mc:AlternateContent xmlns:mc="http://schemas.openxmlformats.org/markup-compatibility/2006">
                <mc:Choice xmlns:v="urn:schemas-microsoft-com:vml" Requires="v">
                  <p:oleObj spid="_x0000_s101385" name="Equation" r:id="rId9" imgW="114151" imgH="215619" progId="Equation.DSMT4">
                    <p:embed/>
                  </p:oleObj>
                </mc:Choice>
                <mc:Fallback>
                  <p:oleObj name="Equation" r:id="rId9" imgW="114151" imgH="215619" progId="Equation.DSMT4">
                    <p:embed/>
                    <p:pic>
                      <p:nvPicPr>
                        <p:cNvPr id="3280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 y="949"/>
                          <a:ext cx="125"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77" name="Text Box 32"/>
            <p:cNvSpPr txBox="1">
              <a:spLocks noChangeArrowheads="1"/>
            </p:cNvSpPr>
            <p:nvPr/>
          </p:nvSpPr>
          <p:spPr bwMode="auto">
            <a:xfrm>
              <a:off x="126" y="1466"/>
              <a:ext cx="254"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O</a:t>
              </a:r>
            </a:p>
          </p:txBody>
        </p:sp>
        <p:sp>
          <p:nvSpPr>
            <p:cNvPr id="31778" name="Text Box 33"/>
            <p:cNvSpPr txBox="1">
              <a:spLocks noChangeArrowheads="1"/>
            </p:cNvSpPr>
            <p:nvPr/>
          </p:nvSpPr>
          <p:spPr bwMode="auto">
            <a:xfrm>
              <a:off x="0" y="457"/>
              <a:ext cx="21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31779" name="Text Box 34"/>
            <p:cNvSpPr txBox="1">
              <a:spLocks noChangeArrowheads="1"/>
            </p:cNvSpPr>
            <p:nvPr/>
          </p:nvSpPr>
          <p:spPr bwMode="auto">
            <a:xfrm>
              <a:off x="865" y="578"/>
              <a:ext cx="422"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31780" name="Text Box 35"/>
            <p:cNvSpPr txBox="1">
              <a:spLocks noChangeArrowheads="1"/>
            </p:cNvSpPr>
            <p:nvPr/>
          </p:nvSpPr>
          <p:spPr bwMode="auto">
            <a:xfrm>
              <a:off x="1489" y="144"/>
              <a:ext cx="210"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31781" name="Text Box 36"/>
            <p:cNvSpPr txBox="1">
              <a:spLocks noChangeArrowheads="1"/>
            </p:cNvSpPr>
            <p:nvPr/>
          </p:nvSpPr>
          <p:spPr bwMode="auto">
            <a:xfrm>
              <a:off x="336" y="0"/>
              <a:ext cx="214"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t>
              </a:r>
            </a:p>
          </p:txBody>
        </p:sp>
        <p:sp>
          <p:nvSpPr>
            <p:cNvPr id="31782" name="Text Box 37"/>
            <p:cNvSpPr txBox="1">
              <a:spLocks noChangeArrowheads="1"/>
            </p:cNvSpPr>
            <p:nvPr/>
          </p:nvSpPr>
          <p:spPr bwMode="auto">
            <a:xfrm>
              <a:off x="1008" y="1534"/>
              <a:ext cx="25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a:t>
              </a:r>
            </a:p>
          </p:txBody>
        </p:sp>
        <p:sp>
          <p:nvSpPr>
            <p:cNvPr id="31783" name="Oval 38"/>
            <p:cNvSpPr>
              <a:spLocks noChangeArrowheads="1"/>
            </p:cNvSpPr>
            <p:nvPr/>
          </p:nvSpPr>
          <p:spPr bwMode="auto">
            <a:xfrm>
              <a:off x="1311" y="1387"/>
              <a:ext cx="45" cy="40"/>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84" name="Text Box 39"/>
            <p:cNvSpPr txBox="1">
              <a:spLocks noChangeArrowheads="1"/>
            </p:cNvSpPr>
            <p:nvPr/>
          </p:nvSpPr>
          <p:spPr bwMode="auto">
            <a:xfrm>
              <a:off x="1584" y="1153"/>
              <a:ext cx="288"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a:t>
              </a:r>
            </a:p>
          </p:txBody>
        </p:sp>
        <p:sp>
          <p:nvSpPr>
            <p:cNvPr id="31785" name="Text Box 40"/>
            <p:cNvSpPr txBox="1">
              <a:spLocks noChangeArrowheads="1"/>
            </p:cNvSpPr>
            <p:nvPr/>
          </p:nvSpPr>
          <p:spPr bwMode="auto">
            <a:xfrm>
              <a:off x="576" y="961"/>
              <a:ext cx="292"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a:t>
              </a:r>
            </a:p>
          </p:txBody>
        </p:sp>
        <p:sp>
          <p:nvSpPr>
            <p:cNvPr id="31786" name="Oval 41"/>
            <p:cNvSpPr>
              <a:spLocks noChangeArrowheads="1"/>
            </p:cNvSpPr>
            <p:nvPr/>
          </p:nvSpPr>
          <p:spPr bwMode="auto">
            <a:xfrm>
              <a:off x="1296" y="433"/>
              <a:ext cx="39" cy="41"/>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87" name="Text Box 42"/>
            <p:cNvSpPr txBox="1">
              <a:spLocks noChangeArrowheads="1"/>
            </p:cNvSpPr>
            <p:nvPr/>
          </p:nvSpPr>
          <p:spPr bwMode="auto">
            <a:xfrm>
              <a:off x="1296" y="1392"/>
              <a:ext cx="286"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a:t>
              </a:r>
            </a:p>
          </p:txBody>
        </p:sp>
        <p:sp>
          <p:nvSpPr>
            <p:cNvPr id="31788" name="Text Box 43"/>
            <p:cNvSpPr txBox="1">
              <a:spLocks noChangeArrowheads="1"/>
            </p:cNvSpPr>
            <p:nvPr/>
          </p:nvSpPr>
          <p:spPr bwMode="auto">
            <a:xfrm>
              <a:off x="1200" y="480"/>
              <a:ext cx="292"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I</a:t>
              </a:r>
            </a:p>
          </p:txBody>
        </p:sp>
      </p:grpSp>
      <p:grpSp>
        <p:nvGrpSpPr>
          <p:cNvPr id="411692" name="Group 44"/>
          <p:cNvGrpSpPr>
            <a:grpSpLocks/>
          </p:cNvGrpSpPr>
          <p:nvPr/>
        </p:nvGrpSpPr>
        <p:grpSpPr bwMode="auto">
          <a:xfrm>
            <a:off x="6615113" y="1782763"/>
            <a:ext cx="1125537" cy="1111250"/>
            <a:chOff x="0" y="0"/>
            <a:chExt cx="864" cy="912"/>
          </a:xfrm>
        </p:grpSpPr>
        <p:sp>
          <p:nvSpPr>
            <p:cNvPr id="31767" name="Line 45"/>
            <p:cNvSpPr>
              <a:spLocks noChangeShapeType="1"/>
            </p:cNvSpPr>
            <p:nvPr/>
          </p:nvSpPr>
          <p:spPr bwMode="auto">
            <a:xfrm>
              <a:off x="0" y="0"/>
              <a:ext cx="864" cy="912"/>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1768" name="Line 46"/>
            <p:cNvSpPr>
              <a:spLocks noChangeShapeType="1"/>
            </p:cNvSpPr>
            <p:nvPr/>
          </p:nvSpPr>
          <p:spPr bwMode="auto">
            <a:xfrm>
              <a:off x="0" y="0"/>
              <a:ext cx="288" cy="624"/>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1769" name="Line 47"/>
            <p:cNvSpPr>
              <a:spLocks noChangeShapeType="1"/>
            </p:cNvSpPr>
            <p:nvPr/>
          </p:nvSpPr>
          <p:spPr bwMode="auto">
            <a:xfrm>
              <a:off x="288" y="624"/>
              <a:ext cx="576" cy="288"/>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grpSp>
      <p:grpSp>
        <p:nvGrpSpPr>
          <p:cNvPr id="411696" name="Group 48"/>
          <p:cNvGrpSpPr>
            <a:grpSpLocks/>
          </p:cNvGrpSpPr>
          <p:nvPr/>
        </p:nvGrpSpPr>
        <p:grpSpPr bwMode="auto">
          <a:xfrm>
            <a:off x="7072313" y="1325563"/>
            <a:ext cx="990600" cy="1470025"/>
            <a:chOff x="0" y="0"/>
            <a:chExt cx="624" cy="830"/>
          </a:xfrm>
        </p:grpSpPr>
        <p:sp>
          <p:nvSpPr>
            <p:cNvPr id="31763" name="Line 49"/>
            <p:cNvSpPr>
              <a:spLocks noChangeShapeType="1"/>
            </p:cNvSpPr>
            <p:nvPr/>
          </p:nvSpPr>
          <p:spPr bwMode="auto">
            <a:xfrm>
              <a:off x="0" y="0"/>
              <a:ext cx="624" cy="144"/>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1764" name="Line 50"/>
            <p:cNvSpPr>
              <a:spLocks noChangeShapeType="1"/>
            </p:cNvSpPr>
            <p:nvPr/>
          </p:nvSpPr>
          <p:spPr bwMode="auto">
            <a:xfrm>
              <a:off x="0" y="686"/>
              <a:ext cx="624" cy="13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1765" name="Line 51"/>
            <p:cNvSpPr>
              <a:spLocks noChangeShapeType="1"/>
            </p:cNvSpPr>
            <p:nvPr/>
          </p:nvSpPr>
          <p:spPr bwMode="auto">
            <a:xfrm>
              <a:off x="624" y="144"/>
              <a:ext cx="0" cy="686"/>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1766" name="Line 52"/>
            <p:cNvSpPr>
              <a:spLocks noChangeShapeType="1"/>
            </p:cNvSpPr>
            <p:nvPr/>
          </p:nvSpPr>
          <p:spPr bwMode="auto">
            <a:xfrm>
              <a:off x="0" y="0"/>
              <a:ext cx="0" cy="686"/>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grpSp>
      <p:sp>
        <p:nvSpPr>
          <p:cNvPr id="31762" name="Rectangle 53"/>
          <p:cNvSpPr>
            <a:spLocks noChangeArrowheads="1"/>
          </p:cNvSpPr>
          <p:nvPr/>
        </p:nvSpPr>
        <p:spPr bwMode="auto">
          <a:xfrm>
            <a:off x="349250" y="1089025"/>
            <a:ext cx="2468563" cy="5873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r>
              <a:rPr lang="zh-CN" altLang="en-US">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课堂练习</a:t>
            </a:r>
            <a:r>
              <a:rPr lang="en-US" altLang="zh-CN">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dissolve">
                                      <p:cBhvr>
                                        <p:cTn id="7" dur="500"/>
                                        <p:tgtEl>
                                          <p:spTgt spid="411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11668"/>
                                        </p:tgtEl>
                                        <p:attrNameLst>
                                          <p:attrName>style.visibility</p:attrName>
                                        </p:attrNameLst>
                                      </p:cBhvr>
                                      <p:to>
                                        <p:strVal val="visible"/>
                                      </p:to>
                                    </p:set>
                                    <p:animEffect transition="in" filter="dissolve">
                                      <p:cBhvr>
                                        <p:cTn id="12" dur="500"/>
                                        <p:tgtEl>
                                          <p:spTgt spid="4116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1653"/>
                                        </p:tgtEl>
                                        <p:attrNameLst>
                                          <p:attrName>style.visibility</p:attrName>
                                        </p:attrNameLst>
                                      </p:cBhvr>
                                      <p:to>
                                        <p:strVal val="visible"/>
                                      </p:to>
                                    </p:set>
                                    <p:animEffect transition="in" filter="dissolve">
                                      <p:cBhvr>
                                        <p:cTn id="17" dur="500"/>
                                        <p:tgtEl>
                                          <p:spTgt spid="4116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1667"/>
                                        </p:tgtEl>
                                        <p:attrNameLst>
                                          <p:attrName>style.visibility</p:attrName>
                                        </p:attrNameLst>
                                      </p:cBhvr>
                                      <p:to>
                                        <p:strVal val="visible"/>
                                      </p:to>
                                    </p:set>
                                    <p:animEffect transition="in" filter="dissolve">
                                      <p:cBhvr>
                                        <p:cTn id="22" dur="500"/>
                                        <p:tgtEl>
                                          <p:spTgt spid="4116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11663"/>
                                        </p:tgtEl>
                                        <p:attrNameLst>
                                          <p:attrName>style.visibility</p:attrName>
                                        </p:attrNameLst>
                                      </p:cBhvr>
                                      <p:to>
                                        <p:strVal val="visible"/>
                                      </p:to>
                                    </p:set>
                                    <p:animEffect transition="in" filter="dissolve">
                                      <p:cBhvr>
                                        <p:cTn id="27" dur="500"/>
                                        <p:tgtEl>
                                          <p:spTgt spid="4116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11692"/>
                                        </p:tgtEl>
                                        <p:attrNameLst>
                                          <p:attrName>style.visibility</p:attrName>
                                        </p:attrNameLst>
                                      </p:cBhvr>
                                      <p:to>
                                        <p:strVal val="visible"/>
                                      </p:to>
                                    </p:set>
                                    <p:animEffect transition="in" filter="dissolve">
                                      <p:cBhvr>
                                        <p:cTn id="32" dur="500"/>
                                        <p:tgtEl>
                                          <p:spTgt spid="4116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11655"/>
                                        </p:tgtEl>
                                        <p:attrNameLst>
                                          <p:attrName>style.visibility</p:attrName>
                                        </p:attrNameLst>
                                      </p:cBhvr>
                                      <p:to>
                                        <p:strVal val="visible"/>
                                      </p:to>
                                    </p:set>
                                    <p:animEffect transition="in" filter="dissolve">
                                      <p:cBhvr>
                                        <p:cTn id="37" dur="500"/>
                                        <p:tgtEl>
                                          <p:spTgt spid="41165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1654"/>
                                        </p:tgtEl>
                                        <p:attrNameLst>
                                          <p:attrName>style.visibility</p:attrName>
                                        </p:attrNameLst>
                                      </p:cBhvr>
                                      <p:to>
                                        <p:strVal val="visible"/>
                                      </p:to>
                                    </p:set>
                                    <p:animEffect transition="in" filter="dissolve">
                                      <p:cBhvr>
                                        <p:cTn id="42" dur="500"/>
                                        <p:tgtEl>
                                          <p:spTgt spid="4116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11656"/>
                                        </p:tgtEl>
                                        <p:attrNameLst>
                                          <p:attrName>style.visibility</p:attrName>
                                        </p:attrNameLst>
                                      </p:cBhvr>
                                      <p:to>
                                        <p:strVal val="visible"/>
                                      </p:to>
                                    </p:set>
                                    <p:animEffect transition="in" filter="dissolve">
                                      <p:cBhvr>
                                        <p:cTn id="47" dur="500"/>
                                        <p:tgtEl>
                                          <p:spTgt spid="4116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11657"/>
                                        </p:tgtEl>
                                        <p:attrNameLst>
                                          <p:attrName>style.visibility</p:attrName>
                                        </p:attrNameLst>
                                      </p:cBhvr>
                                      <p:to>
                                        <p:strVal val="visible"/>
                                      </p:to>
                                    </p:set>
                                    <p:animEffect transition="in" filter="dissolve">
                                      <p:cBhvr>
                                        <p:cTn id="52" dur="500"/>
                                        <p:tgtEl>
                                          <p:spTgt spid="41165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11658"/>
                                        </p:tgtEl>
                                        <p:attrNameLst>
                                          <p:attrName>style.visibility</p:attrName>
                                        </p:attrNameLst>
                                      </p:cBhvr>
                                      <p:to>
                                        <p:strVal val="visible"/>
                                      </p:to>
                                    </p:set>
                                    <p:animEffect transition="in" filter="dissolve">
                                      <p:cBhvr>
                                        <p:cTn id="57" dur="500"/>
                                        <p:tgtEl>
                                          <p:spTgt spid="4116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11659"/>
                                        </p:tgtEl>
                                        <p:attrNameLst>
                                          <p:attrName>style.visibility</p:attrName>
                                        </p:attrNameLst>
                                      </p:cBhvr>
                                      <p:to>
                                        <p:strVal val="visible"/>
                                      </p:to>
                                    </p:set>
                                    <p:animEffect transition="in" filter="dissolve">
                                      <p:cBhvr>
                                        <p:cTn id="62" dur="500"/>
                                        <p:tgtEl>
                                          <p:spTgt spid="41165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411696"/>
                                        </p:tgtEl>
                                        <p:attrNameLst>
                                          <p:attrName>style.visibility</p:attrName>
                                        </p:attrNameLst>
                                      </p:cBhvr>
                                      <p:to>
                                        <p:strVal val="visible"/>
                                      </p:to>
                                    </p:set>
                                    <p:animEffect transition="in" filter="dissolve">
                                      <p:cBhvr>
                                        <p:cTn id="67" dur="500"/>
                                        <p:tgtEl>
                                          <p:spTgt spid="41169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11660"/>
                                        </p:tgtEl>
                                        <p:attrNameLst>
                                          <p:attrName>style.visibility</p:attrName>
                                        </p:attrNameLst>
                                      </p:cBhvr>
                                      <p:to>
                                        <p:strVal val="visible"/>
                                      </p:to>
                                    </p:set>
                                    <p:animEffect transition="in" filter="dissolve">
                                      <p:cBhvr>
                                        <p:cTn id="72" dur="500"/>
                                        <p:tgtEl>
                                          <p:spTgt spid="41166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411661"/>
                                        </p:tgtEl>
                                        <p:attrNameLst>
                                          <p:attrName>style.visibility</p:attrName>
                                        </p:attrNameLst>
                                      </p:cBhvr>
                                      <p:to>
                                        <p:strVal val="visible"/>
                                      </p:to>
                                    </p:set>
                                    <p:animEffect transition="in" filter="dissolve">
                                      <p:cBhvr>
                                        <p:cTn id="77" dur="500"/>
                                        <p:tgtEl>
                                          <p:spTgt spid="41166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411662"/>
                                        </p:tgtEl>
                                        <p:attrNameLst>
                                          <p:attrName>style.visibility</p:attrName>
                                        </p:attrNameLst>
                                      </p:cBhvr>
                                      <p:to>
                                        <p:strVal val="visible"/>
                                      </p:to>
                                    </p:set>
                                    <p:animEffect transition="in" filter="dissolve">
                                      <p:cBhvr>
                                        <p:cTn id="82" dur="500"/>
                                        <p:tgtEl>
                                          <p:spTgt spid="411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3" grpId="0" autoUpdateAnimBg="0"/>
      <p:bldP spid="411654" grpId="0" autoUpdateAnimBg="0"/>
      <p:bldP spid="411655" grpId="0" autoUpdateAnimBg="0"/>
      <p:bldP spid="411656" grpId="0" autoUpdateAnimBg="0"/>
      <p:bldP spid="411657" grpId="0" autoUpdateAnimBg="0"/>
      <p:bldP spid="411658" grpId="0" autoUpdateAnimBg="0"/>
      <p:bldP spid="411659" grpId="0" autoUpdateAnimBg="0"/>
      <p:bldP spid="411660" grpId="0" autoUpdateAnimBg="0"/>
      <p:bldP spid="411661" grpId="0" autoUpdateAnimBg="0"/>
      <p:bldP spid="411662" grpId="0" autoUpdateAnimBg="0"/>
      <p:bldP spid="411667"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458788" y="871538"/>
            <a:ext cx="7772400" cy="2043112"/>
            <a:chOff x="0" y="0"/>
            <a:chExt cx="4896" cy="1287"/>
          </a:xfrm>
        </p:grpSpPr>
        <p:sp>
          <p:nvSpPr>
            <p:cNvPr id="32817" name="Text Box 3"/>
            <p:cNvSpPr txBox="1">
              <a:spLocks noChangeArrowheads="1"/>
            </p:cNvSpPr>
            <p:nvPr/>
          </p:nvSpPr>
          <p:spPr bwMode="auto">
            <a:xfrm>
              <a:off x="1344" y="0"/>
              <a:ext cx="355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AEG </a:t>
              </a: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ABCD</a:t>
              </a: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DIHG</a:t>
              </a:r>
            </a:p>
          </p:txBody>
        </p:sp>
        <p:sp>
          <p:nvSpPr>
            <p:cNvPr id="32818" name="Text Box 4"/>
            <p:cNvSpPr txBox="1">
              <a:spLocks noChangeArrowheads="1"/>
            </p:cNvSpPr>
            <p:nvPr/>
          </p:nvSpPr>
          <p:spPr bwMode="auto">
            <a:xfrm>
              <a:off x="1680" y="576"/>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32819" name="Text Box 5"/>
            <p:cNvSpPr txBox="1">
              <a:spLocks noChangeArrowheads="1"/>
            </p:cNvSpPr>
            <p:nvPr/>
          </p:nvSpPr>
          <p:spPr bwMode="auto">
            <a:xfrm>
              <a:off x="1680" y="240"/>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32820" name="Text Box 6"/>
            <p:cNvSpPr txBox="1">
              <a:spLocks noChangeArrowheads="1"/>
            </p:cNvSpPr>
            <p:nvPr/>
          </p:nvSpPr>
          <p:spPr bwMode="auto">
            <a:xfrm>
              <a:off x="1680" y="912"/>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32821" name="Text Box 7"/>
            <p:cNvSpPr txBox="1">
              <a:spLocks noChangeArrowheads="1"/>
            </p:cNvSpPr>
            <p:nvPr/>
          </p:nvSpPr>
          <p:spPr bwMode="auto">
            <a:xfrm>
              <a:off x="2832" y="288"/>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822" name="Text Box 8"/>
            <p:cNvSpPr txBox="1">
              <a:spLocks noChangeArrowheads="1"/>
            </p:cNvSpPr>
            <p:nvPr/>
          </p:nvSpPr>
          <p:spPr bwMode="auto">
            <a:xfrm>
              <a:off x="2832" y="624"/>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823" name="Text Box 9"/>
            <p:cNvSpPr txBox="1">
              <a:spLocks noChangeArrowheads="1"/>
            </p:cNvSpPr>
            <p:nvPr/>
          </p:nvSpPr>
          <p:spPr bwMode="auto">
            <a:xfrm>
              <a:off x="2880" y="960"/>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32824" name="Text Box 10"/>
            <p:cNvSpPr txBox="1">
              <a:spLocks noChangeArrowheads="1"/>
            </p:cNvSpPr>
            <p:nvPr/>
          </p:nvSpPr>
          <p:spPr bwMode="auto">
            <a:xfrm>
              <a:off x="4224" y="288"/>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32825" name="Text Box 11"/>
            <p:cNvSpPr txBox="1">
              <a:spLocks noChangeArrowheads="1"/>
            </p:cNvSpPr>
            <p:nvPr/>
          </p:nvSpPr>
          <p:spPr bwMode="auto">
            <a:xfrm>
              <a:off x="4224" y="672"/>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32826" name="Text Box 12"/>
            <p:cNvSpPr txBox="1">
              <a:spLocks noChangeArrowheads="1"/>
            </p:cNvSpPr>
            <p:nvPr/>
          </p:nvSpPr>
          <p:spPr bwMode="auto">
            <a:xfrm>
              <a:off x="4176" y="960"/>
              <a:ext cx="3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3851" name="Group 13"/>
            <p:cNvGrpSpPr>
              <a:grpSpLocks/>
            </p:cNvGrpSpPr>
            <p:nvPr/>
          </p:nvGrpSpPr>
          <p:grpSpPr bwMode="auto">
            <a:xfrm>
              <a:off x="1152" y="288"/>
              <a:ext cx="384" cy="960"/>
              <a:chOff x="0" y="0"/>
              <a:chExt cx="384" cy="960"/>
            </a:xfrm>
          </p:grpSpPr>
          <p:sp>
            <p:nvSpPr>
              <p:cNvPr id="32829" name="Text Box 14"/>
              <p:cNvSpPr txBox="1">
                <a:spLocks noChangeArrowheads="1"/>
              </p:cNvSpPr>
              <p:nvPr/>
            </p:nvSpPr>
            <p:spPr bwMode="auto">
              <a:xfrm>
                <a:off x="0" y="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a:t>
                </a:r>
              </a:p>
            </p:txBody>
          </p:sp>
          <p:sp>
            <p:nvSpPr>
              <p:cNvPr id="32830" name="Text Box 15"/>
              <p:cNvSpPr txBox="1">
                <a:spLocks noChangeArrowheads="1"/>
              </p:cNvSpPr>
              <p:nvPr/>
            </p:nvSpPr>
            <p:spPr bwMode="auto">
              <a:xfrm>
                <a:off x="0" y="3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p>
            </p:txBody>
          </p:sp>
          <p:sp>
            <p:nvSpPr>
              <p:cNvPr id="32831" name="Text Box 16"/>
              <p:cNvSpPr txBox="1">
                <a:spLocks noChangeArrowheads="1"/>
              </p:cNvSpPr>
              <p:nvPr/>
            </p:nvSpPr>
            <p:spPr bwMode="auto">
              <a:xfrm>
                <a:off x="0" y="67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p>
            </p:txBody>
          </p:sp>
        </p:grpSp>
        <p:sp>
          <p:nvSpPr>
            <p:cNvPr id="32828" name="Text Box 17"/>
            <p:cNvSpPr txBox="1">
              <a:spLocks noChangeArrowheads="1"/>
            </p:cNvSpPr>
            <p:nvPr/>
          </p:nvSpPr>
          <p:spPr bwMode="auto">
            <a:xfrm>
              <a:off x="0" y="336"/>
              <a:ext cx="1248" cy="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nSpc>
                  <a:spcPct val="130000"/>
                </a:lnSpc>
                <a:spcBef>
                  <a:spcPct val="50000"/>
                </a:spcBef>
                <a:buFontTx/>
                <a:buNone/>
                <a:defRPr/>
              </a:pPr>
              <a:r>
                <a:rPr lang="zh-CN" altLang="zh-CN" sz="24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在三个坐标轴上的截距</a:t>
              </a:r>
            </a:p>
          </p:txBody>
        </p:sp>
      </p:grpSp>
      <p:graphicFrame>
        <p:nvGraphicFramePr>
          <p:cNvPr id="412690" name="Object 18"/>
          <p:cNvGraphicFramePr>
            <a:graphicFrameLocks noChangeAspect="1"/>
          </p:cNvGraphicFramePr>
          <p:nvPr/>
        </p:nvGraphicFramePr>
        <p:xfrm>
          <a:off x="333375" y="2698750"/>
          <a:ext cx="1939925" cy="831850"/>
        </p:xfrm>
        <a:graphic>
          <a:graphicData uri="http://schemas.openxmlformats.org/presentationml/2006/ole">
            <mc:AlternateContent xmlns:mc="http://schemas.openxmlformats.org/markup-compatibility/2006">
              <mc:Choice xmlns:v="urn:schemas-microsoft-com:vml" Requires="v">
                <p:oleObj spid="_x0000_s102408" name="Equation" r:id="rId3" imgW="1143000" imgH="393700" progId="Equation.DSMT4">
                  <p:embed/>
                </p:oleObj>
              </mc:Choice>
              <mc:Fallback>
                <p:oleObj name="Equation" r:id="rId3" imgW="1143000" imgH="393700" progId="Equation.DSMT4">
                  <p:embed/>
                  <p:pic>
                    <p:nvPicPr>
                      <p:cNvPr id="41269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2698750"/>
                        <a:ext cx="19399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2691" name="Text Box 19"/>
          <p:cNvSpPr txBox="1">
            <a:spLocks noChangeArrowheads="1"/>
          </p:cNvSpPr>
          <p:nvPr/>
        </p:nvSpPr>
        <p:spPr bwMode="auto">
          <a:xfrm>
            <a:off x="2897188" y="294005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dirty="0">
                <a:solidFill>
                  <a:srgbClr val="CC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1:1:1</a:t>
            </a:r>
          </a:p>
        </p:txBody>
      </p:sp>
      <p:sp>
        <p:nvSpPr>
          <p:cNvPr id="412692" name="Text Box 20"/>
          <p:cNvSpPr txBox="1">
            <a:spLocks noChangeArrowheads="1"/>
          </p:cNvSpPr>
          <p:nvPr/>
        </p:nvSpPr>
        <p:spPr bwMode="auto">
          <a:xfrm>
            <a:off x="1601788" y="4097338"/>
            <a:ext cx="99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endPar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693" name="Rectangle 21"/>
          <p:cNvSpPr>
            <a:spLocks noChangeArrowheads="1"/>
          </p:cNvSpPr>
          <p:nvPr/>
        </p:nvSpPr>
        <p:spPr bwMode="auto">
          <a:xfrm>
            <a:off x="1754188" y="3702050"/>
            <a:ext cx="9048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hkl</a:t>
            </a: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412694" name="Text Box 22"/>
          <p:cNvSpPr txBox="1">
            <a:spLocks noChangeArrowheads="1"/>
          </p:cNvSpPr>
          <p:nvPr/>
        </p:nvSpPr>
        <p:spPr bwMode="auto">
          <a:xfrm>
            <a:off x="2897188" y="3702050"/>
            <a:ext cx="990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(111)</a:t>
            </a:r>
          </a:p>
        </p:txBody>
      </p:sp>
      <p:graphicFrame>
        <p:nvGraphicFramePr>
          <p:cNvPr id="412695" name="Object 23"/>
          <p:cNvGraphicFramePr>
            <a:graphicFrameLocks noChangeAspect="1"/>
          </p:cNvGraphicFramePr>
          <p:nvPr/>
        </p:nvGraphicFramePr>
        <p:xfrm>
          <a:off x="4630738" y="2711450"/>
          <a:ext cx="1257300" cy="884238"/>
        </p:xfrm>
        <a:graphic>
          <a:graphicData uri="http://schemas.openxmlformats.org/presentationml/2006/ole">
            <mc:AlternateContent xmlns:mc="http://schemas.openxmlformats.org/markup-compatibility/2006">
              <mc:Choice xmlns:v="urn:schemas-microsoft-com:vml" Requires="v">
                <p:oleObj spid="_x0000_s102409" name="Equation" r:id="rId5" imgW="558558" imgH="393529" progId="Equation.DSMT4">
                  <p:embed/>
                </p:oleObj>
              </mc:Choice>
              <mc:Fallback>
                <p:oleObj name="Equation" r:id="rId5" imgW="558558" imgH="393529" progId="Equation.DSMT4">
                  <p:embed/>
                  <p:pic>
                    <p:nvPicPr>
                      <p:cNvPr id="412695"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0738" y="2711450"/>
                        <a:ext cx="12573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2696" name="Text Box 24"/>
          <p:cNvSpPr txBox="1">
            <a:spLocks noChangeArrowheads="1"/>
          </p:cNvSpPr>
          <p:nvPr/>
        </p:nvSpPr>
        <p:spPr bwMode="auto">
          <a:xfrm>
            <a:off x="4649788" y="3702050"/>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(001)</a:t>
            </a:r>
          </a:p>
        </p:txBody>
      </p:sp>
      <p:graphicFrame>
        <p:nvGraphicFramePr>
          <p:cNvPr id="412697" name="Object 25"/>
          <p:cNvGraphicFramePr>
            <a:graphicFrameLocks noChangeAspect="1"/>
          </p:cNvGraphicFramePr>
          <p:nvPr/>
        </p:nvGraphicFramePr>
        <p:xfrm>
          <a:off x="6765925" y="2787650"/>
          <a:ext cx="1252538" cy="922338"/>
        </p:xfrm>
        <a:graphic>
          <a:graphicData uri="http://schemas.openxmlformats.org/presentationml/2006/ole">
            <mc:AlternateContent xmlns:mc="http://schemas.openxmlformats.org/markup-compatibility/2006">
              <mc:Choice xmlns:v="urn:schemas-microsoft-com:vml" Requires="v">
                <p:oleObj spid="_x0000_s102410" name="Equation" r:id="rId7" imgW="533169" imgH="393529" progId="Equation.DSMT4">
                  <p:embed/>
                </p:oleObj>
              </mc:Choice>
              <mc:Fallback>
                <p:oleObj name="Equation" r:id="rId7" imgW="533169" imgH="393529" progId="Equation.DSMT4">
                  <p:embed/>
                  <p:pic>
                    <p:nvPicPr>
                      <p:cNvPr id="412697"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5925" y="2787650"/>
                        <a:ext cx="12525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2698" name="Text Box 26"/>
          <p:cNvSpPr txBox="1">
            <a:spLocks noChangeArrowheads="1"/>
          </p:cNvSpPr>
          <p:nvPr/>
        </p:nvSpPr>
        <p:spPr bwMode="auto">
          <a:xfrm>
            <a:off x="6935788" y="3702050"/>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(120)</a:t>
            </a:r>
          </a:p>
        </p:txBody>
      </p:sp>
      <p:sp>
        <p:nvSpPr>
          <p:cNvPr id="412699" name="Rectangle 27"/>
          <p:cNvSpPr>
            <a:spLocks noChangeArrowheads="1"/>
          </p:cNvSpPr>
          <p:nvPr/>
        </p:nvSpPr>
        <p:spPr bwMode="auto">
          <a:xfrm>
            <a:off x="1677988" y="4616450"/>
            <a:ext cx="384016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AEG</a:t>
            </a:r>
            <a:r>
              <a:rPr lang="en-US"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的密勒指数是</a:t>
            </a:r>
            <a:r>
              <a:rPr lang="en-US" altLang="zh-CN"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(111)</a:t>
            </a:r>
            <a:r>
              <a:rPr lang="zh-CN" altLang="zh-CN"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412700" name="Rectangle 28"/>
          <p:cNvSpPr>
            <a:spLocks noChangeArrowheads="1"/>
          </p:cNvSpPr>
          <p:nvPr/>
        </p:nvSpPr>
        <p:spPr bwMode="auto">
          <a:xfrm>
            <a:off x="1677988" y="5302250"/>
            <a:ext cx="41687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lang="en-US" altLang="zh-CN" sz="24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OEFG</a:t>
            </a:r>
            <a:r>
              <a:rPr lang="zh-CN" altLang="zh-CN" sz="24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的密勒指数是</a:t>
            </a:r>
            <a:r>
              <a:rPr lang="en-US" altLang="zh-CN"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(001)</a:t>
            </a:r>
            <a:r>
              <a:rPr lang="zh-CN" altLang="zh-CN"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412701" name="Rectangle 29"/>
          <p:cNvSpPr>
            <a:spLocks noChangeArrowheads="1"/>
          </p:cNvSpPr>
          <p:nvPr/>
        </p:nvSpPr>
        <p:spPr bwMode="auto">
          <a:xfrm>
            <a:off x="1677988" y="5988050"/>
            <a:ext cx="39751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DIHG</a:t>
            </a:r>
            <a:r>
              <a:rPr lang="zh-CN" altLang="zh-CN" sz="24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的密勒指数是</a:t>
            </a:r>
            <a:r>
              <a:rPr lang="en-US"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(120)</a:t>
            </a:r>
            <a:r>
              <a:rPr lang="zh-CN" altLang="zh-CN" sz="280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33807" name="Group 30"/>
          <p:cNvGrpSpPr>
            <a:grpSpLocks/>
          </p:cNvGrpSpPr>
          <p:nvPr/>
        </p:nvGrpSpPr>
        <p:grpSpPr bwMode="auto">
          <a:xfrm>
            <a:off x="5945188" y="4278313"/>
            <a:ext cx="2514600" cy="2319337"/>
            <a:chOff x="0" y="0"/>
            <a:chExt cx="1536" cy="1413"/>
          </a:xfrm>
        </p:grpSpPr>
        <p:grpSp>
          <p:nvGrpSpPr>
            <p:cNvPr id="33808" name="Group 31"/>
            <p:cNvGrpSpPr>
              <a:grpSpLocks/>
            </p:cNvGrpSpPr>
            <p:nvPr/>
          </p:nvGrpSpPr>
          <p:grpSpPr bwMode="auto">
            <a:xfrm>
              <a:off x="0" y="0"/>
              <a:ext cx="1536" cy="1413"/>
              <a:chOff x="0" y="0"/>
              <a:chExt cx="1872" cy="1977"/>
            </a:xfrm>
          </p:grpSpPr>
          <p:grpSp>
            <p:nvGrpSpPr>
              <p:cNvPr id="33818" name="Group 32"/>
              <p:cNvGrpSpPr>
                <a:grpSpLocks/>
              </p:cNvGrpSpPr>
              <p:nvPr/>
            </p:nvGrpSpPr>
            <p:grpSpPr bwMode="auto">
              <a:xfrm>
                <a:off x="296" y="298"/>
                <a:ext cx="1184" cy="1250"/>
                <a:chOff x="0" y="0"/>
                <a:chExt cx="1344" cy="1488"/>
              </a:xfrm>
            </p:grpSpPr>
            <p:sp>
              <p:nvSpPr>
                <p:cNvPr id="32813" name="AutoShape 33"/>
                <p:cNvSpPr>
                  <a:spLocks noChangeArrowheads="1"/>
                </p:cNvSpPr>
                <p:nvPr/>
              </p:nvSpPr>
              <p:spPr bwMode="auto">
                <a:xfrm>
                  <a:off x="-2" y="0"/>
                  <a:ext cx="1344" cy="1488"/>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814" name="Line 34"/>
                <p:cNvSpPr>
                  <a:spLocks noChangeShapeType="1"/>
                </p:cNvSpPr>
                <p:nvPr/>
              </p:nvSpPr>
              <p:spPr bwMode="auto">
                <a:xfrm>
                  <a:off x="336" y="0"/>
                  <a:ext cx="0" cy="115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2815" name="Line 35"/>
                <p:cNvSpPr>
                  <a:spLocks noChangeShapeType="1"/>
                </p:cNvSpPr>
                <p:nvPr/>
              </p:nvSpPr>
              <p:spPr bwMode="auto">
                <a:xfrm>
                  <a:off x="336" y="1151"/>
                  <a:ext cx="100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2816" name="Line 36"/>
                <p:cNvSpPr>
                  <a:spLocks noChangeShapeType="1"/>
                </p:cNvSpPr>
                <p:nvPr/>
              </p:nvSpPr>
              <p:spPr bwMode="auto">
                <a:xfrm flipH="1">
                  <a:off x="-2" y="1151"/>
                  <a:ext cx="338" cy="337"/>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grpSp>
          <p:sp>
            <p:nvSpPr>
              <p:cNvPr id="32795" name="Line 37"/>
              <p:cNvSpPr>
                <a:spLocks noChangeShapeType="1"/>
              </p:cNvSpPr>
              <p:nvPr/>
            </p:nvSpPr>
            <p:spPr bwMode="auto">
              <a:xfrm>
                <a:off x="295" y="1548"/>
                <a:ext cx="88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2796" name="Line 38"/>
              <p:cNvSpPr>
                <a:spLocks noChangeShapeType="1"/>
              </p:cNvSpPr>
              <p:nvPr/>
            </p:nvSpPr>
            <p:spPr bwMode="auto">
              <a:xfrm flipV="1">
                <a:off x="295" y="1267"/>
                <a:ext cx="297" cy="2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2797" name="Line 39"/>
              <p:cNvSpPr>
                <a:spLocks noChangeShapeType="1"/>
              </p:cNvSpPr>
              <p:nvPr/>
            </p:nvSpPr>
            <p:spPr bwMode="auto">
              <a:xfrm flipV="1">
                <a:off x="295" y="581"/>
                <a:ext cx="0" cy="96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graphicFrame>
            <p:nvGraphicFramePr>
              <p:cNvPr id="33822" name="Object 40"/>
              <p:cNvGraphicFramePr>
                <a:graphicFrameLocks noChangeAspect="1"/>
              </p:cNvGraphicFramePr>
              <p:nvPr/>
            </p:nvGraphicFramePr>
            <p:xfrm>
              <a:off x="677" y="1594"/>
              <a:ext cx="116" cy="191"/>
            </p:xfrm>
            <a:graphic>
              <a:graphicData uri="http://schemas.openxmlformats.org/presentationml/2006/ole">
                <mc:AlternateContent xmlns:mc="http://schemas.openxmlformats.org/markup-compatibility/2006">
                  <mc:Choice xmlns:v="urn:schemas-microsoft-com:vml" Requires="v">
                    <p:oleObj spid="_x0000_s102411" r:id="rId9" imgW="127110" imgH="216088" progId="Equation.DSMT4">
                      <p:embed/>
                    </p:oleObj>
                  </mc:Choice>
                  <mc:Fallback>
                    <p:oleObj r:id="rId9" imgW="127110" imgH="216088" progId="Equation.DSMT4">
                      <p:embed/>
                      <p:pic>
                        <p:nvPicPr>
                          <p:cNvPr id="33822"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 y="1594"/>
                            <a:ext cx="11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3" name="Object 41"/>
              <p:cNvGraphicFramePr>
                <a:graphicFrameLocks noChangeAspect="1"/>
              </p:cNvGraphicFramePr>
              <p:nvPr/>
            </p:nvGraphicFramePr>
            <p:xfrm>
              <a:off x="381" y="1150"/>
              <a:ext cx="117" cy="190"/>
            </p:xfrm>
            <a:graphic>
              <a:graphicData uri="http://schemas.openxmlformats.org/presentationml/2006/ole">
                <mc:AlternateContent xmlns:mc="http://schemas.openxmlformats.org/markup-compatibility/2006">
                  <mc:Choice xmlns:v="urn:schemas-microsoft-com:vml" Requires="v">
                    <p:oleObj spid="_x0000_s102412" r:id="rId11" imgW="127110" imgH="216088" progId="Equation.DSMT4">
                      <p:embed/>
                    </p:oleObj>
                  </mc:Choice>
                  <mc:Fallback>
                    <p:oleObj r:id="rId11" imgW="127110" imgH="216088" progId="Equation.DSMT4">
                      <p:embed/>
                      <p:pic>
                        <p:nvPicPr>
                          <p:cNvPr id="33823"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 y="1150"/>
                            <a:ext cx="117"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24" name="Object 42"/>
              <p:cNvGraphicFramePr>
                <a:graphicFrameLocks noChangeAspect="1"/>
              </p:cNvGraphicFramePr>
              <p:nvPr/>
            </p:nvGraphicFramePr>
            <p:xfrm>
              <a:off x="85" y="950"/>
              <a:ext cx="125" cy="229"/>
            </p:xfrm>
            <a:graphic>
              <a:graphicData uri="http://schemas.openxmlformats.org/presentationml/2006/ole">
                <mc:AlternateContent xmlns:mc="http://schemas.openxmlformats.org/markup-compatibility/2006">
                  <mc:Choice xmlns:v="urn:schemas-microsoft-com:vml" Requires="v">
                    <p:oleObj spid="_x0000_s102413" r:id="rId13" imgW="114449" imgH="216181" progId="Equation.DSMT4">
                      <p:embed/>
                    </p:oleObj>
                  </mc:Choice>
                  <mc:Fallback>
                    <p:oleObj r:id="rId13" imgW="114449" imgH="216181" progId="Equation.DSMT4">
                      <p:embed/>
                      <p:pic>
                        <p:nvPicPr>
                          <p:cNvPr id="33824" name="Object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 y="950"/>
                            <a:ext cx="125"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801" name="Text Box 43"/>
              <p:cNvSpPr txBox="1">
                <a:spLocks noChangeArrowheads="1"/>
              </p:cNvSpPr>
              <p:nvPr/>
            </p:nvSpPr>
            <p:spPr bwMode="auto">
              <a:xfrm>
                <a:off x="126" y="1465"/>
                <a:ext cx="254"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O</a:t>
                </a:r>
              </a:p>
            </p:txBody>
          </p:sp>
          <p:sp>
            <p:nvSpPr>
              <p:cNvPr id="32802" name="Text Box 44"/>
              <p:cNvSpPr txBox="1">
                <a:spLocks noChangeArrowheads="1"/>
              </p:cNvSpPr>
              <p:nvPr/>
            </p:nvSpPr>
            <p:spPr bwMode="auto">
              <a:xfrm>
                <a:off x="0" y="457"/>
                <a:ext cx="212"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32803" name="Text Box 45"/>
              <p:cNvSpPr txBox="1">
                <a:spLocks noChangeArrowheads="1"/>
              </p:cNvSpPr>
              <p:nvPr/>
            </p:nvSpPr>
            <p:spPr bwMode="auto">
              <a:xfrm>
                <a:off x="864" y="576"/>
                <a:ext cx="423"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a:t>
                </a:r>
              </a:p>
            </p:txBody>
          </p:sp>
          <p:sp>
            <p:nvSpPr>
              <p:cNvPr id="32804" name="Text Box 46"/>
              <p:cNvSpPr txBox="1">
                <a:spLocks noChangeArrowheads="1"/>
              </p:cNvSpPr>
              <p:nvPr/>
            </p:nvSpPr>
            <p:spPr bwMode="auto">
              <a:xfrm>
                <a:off x="1488" y="143"/>
                <a:ext cx="212"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a:t>
                </a:r>
              </a:p>
            </p:txBody>
          </p:sp>
          <p:sp>
            <p:nvSpPr>
              <p:cNvPr id="32805" name="Text Box 47"/>
              <p:cNvSpPr txBox="1">
                <a:spLocks noChangeArrowheads="1"/>
              </p:cNvSpPr>
              <p:nvPr/>
            </p:nvSpPr>
            <p:spPr bwMode="auto">
              <a:xfrm>
                <a:off x="336" y="0"/>
                <a:ext cx="21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t>
                </a:r>
              </a:p>
            </p:txBody>
          </p:sp>
          <p:sp>
            <p:nvSpPr>
              <p:cNvPr id="32806" name="Text Box 48"/>
              <p:cNvSpPr txBox="1">
                <a:spLocks noChangeArrowheads="1"/>
              </p:cNvSpPr>
              <p:nvPr/>
            </p:nvSpPr>
            <p:spPr bwMode="auto">
              <a:xfrm>
                <a:off x="1008" y="1535"/>
                <a:ext cx="25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a:t>
                </a:r>
              </a:p>
            </p:txBody>
          </p:sp>
          <p:sp>
            <p:nvSpPr>
              <p:cNvPr id="32807" name="Oval 49"/>
              <p:cNvSpPr>
                <a:spLocks noChangeArrowheads="1"/>
              </p:cNvSpPr>
              <p:nvPr/>
            </p:nvSpPr>
            <p:spPr bwMode="auto">
              <a:xfrm>
                <a:off x="1311" y="1387"/>
                <a:ext cx="45" cy="41"/>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808" name="Text Box 50"/>
              <p:cNvSpPr txBox="1">
                <a:spLocks noChangeArrowheads="1"/>
              </p:cNvSpPr>
              <p:nvPr/>
            </p:nvSpPr>
            <p:spPr bwMode="auto">
              <a:xfrm>
                <a:off x="1584" y="1153"/>
                <a:ext cx="288"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a:t>
                </a:r>
              </a:p>
            </p:txBody>
          </p:sp>
          <p:sp>
            <p:nvSpPr>
              <p:cNvPr id="32809" name="Text Box 51"/>
              <p:cNvSpPr txBox="1">
                <a:spLocks noChangeArrowheads="1"/>
              </p:cNvSpPr>
              <p:nvPr/>
            </p:nvSpPr>
            <p:spPr bwMode="auto">
              <a:xfrm>
                <a:off x="576" y="959"/>
                <a:ext cx="288" cy="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a:t>
                </a:r>
              </a:p>
            </p:txBody>
          </p:sp>
          <p:sp>
            <p:nvSpPr>
              <p:cNvPr id="32810" name="Oval 52"/>
              <p:cNvSpPr>
                <a:spLocks noChangeArrowheads="1"/>
              </p:cNvSpPr>
              <p:nvPr/>
            </p:nvSpPr>
            <p:spPr bwMode="auto">
              <a:xfrm>
                <a:off x="1296" y="432"/>
                <a:ext cx="39" cy="42"/>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811" name="Text Box 53"/>
              <p:cNvSpPr txBox="1">
                <a:spLocks noChangeArrowheads="1"/>
              </p:cNvSpPr>
              <p:nvPr/>
            </p:nvSpPr>
            <p:spPr bwMode="auto">
              <a:xfrm>
                <a:off x="1296" y="1392"/>
                <a:ext cx="286"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H</a:t>
                </a:r>
              </a:p>
            </p:txBody>
          </p:sp>
          <p:sp>
            <p:nvSpPr>
              <p:cNvPr id="32812" name="Text Box 54"/>
              <p:cNvSpPr txBox="1">
                <a:spLocks noChangeArrowheads="1"/>
              </p:cNvSpPr>
              <p:nvPr/>
            </p:nvSpPr>
            <p:spPr bwMode="auto">
              <a:xfrm>
                <a:off x="1200" y="480"/>
                <a:ext cx="288"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400" i="1">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I</a:t>
                </a:r>
              </a:p>
            </p:txBody>
          </p:sp>
        </p:grpSp>
        <p:grpSp>
          <p:nvGrpSpPr>
            <p:cNvPr id="33809" name="Group 55"/>
            <p:cNvGrpSpPr>
              <a:grpSpLocks/>
            </p:cNvGrpSpPr>
            <p:nvPr/>
          </p:nvGrpSpPr>
          <p:grpSpPr bwMode="auto">
            <a:xfrm>
              <a:off x="236" y="446"/>
              <a:ext cx="709" cy="652"/>
              <a:chOff x="0" y="0"/>
              <a:chExt cx="864" cy="912"/>
            </a:xfrm>
          </p:grpSpPr>
          <p:sp>
            <p:nvSpPr>
              <p:cNvPr id="32791" name="Line 56"/>
              <p:cNvSpPr>
                <a:spLocks noChangeShapeType="1"/>
              </p:cNvSpPr>
              <p:nvPr/>
            </p:nvSpPr>
            <p:spPr bwMode="auto">
              <a:xfrm>
                <a:off x="0" y="0"/>
                <a:ext cx="873" cy="912"/>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2792" name="Line 57"/>
              <p:cNvSpPr>
                <a:spLocks noChangeShapeType="1"/>
              </p:cNvSpPr>
              <p:nvPr/>
            </p:nvSpPr>
            <p:spPr bwMode="auto">
              <a:xfrm>
                <a:off x="0" y="0"/>
                <a:ext cx="288" cy="624"/>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2793" name="Line 58"/>
              <p:cNvSpPr>
                <a:spLocks noChangeShapeType="1"/>
              </p:cNvSpPr>
              <p:nvPr/>
            </p:nvSpPr>
            <p:spPr bwMode="auto">
              <a:xfrm>
                <a:off x="288" y="622"/>
                <a:ext cx="580" cy="288"/>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grpSp>
        <p:grpSp>
          <p:nvGrpSpPr>
            <p:cNvPr id="33810" name="Group 59"/>
            <p:cNvGrpSpPr>
              <a:grpSpLocks/>
            </p:cNvGrpSpPr>
            <p:nvPr/>
          </p:nvGrpSpPr>
          <p:grpSpPr bwMode="auto">
            <a:xfrm>
              <a:off x="480" y="192"/>
              <a:ext cx="624" cy="830"/>
              <a:chOff x="0" y="0"/>
              <a:chExt cx="624" cy="830"/>
            </a:xfrm>
          </p:grpSpPr>
          <p:sp>
            <p:nvSpPr>
              <p:cNvPr id="32787" name="Line 60"/>
              <p:cNvSpPr>
                <a:spLocks noChangeShapeType="1"/>
              </p:cNvSpPr>
              <p:nvPr/>
            </p:nvSpPr>
            <p:spPr bwMode="auto">
              <a:xfrm>
                <a:off x="0" y="0"/>
                <a:ext cx="624" cy="144"/>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2788" name="Line 61"/>
              <p:cNvSpPr>
                <a:spLocks noChangeShapeType="1"/>
              </p:cNvSpPr>
              <p:nvPr/>
            </p:nvSpPr>
            <p:spPr bwMode="auto">
              <a:xfrm>
                <a:off x="0" y="686"/>
                <a:ext cx="624" cy="132"/>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2789" name="Line 62"/>
              <p:cNvSpPr>
                <a:spLocks noChangeShapeType="1"/>
              </p:cNvSpPr>
              <p:nvPr/>
            </p:nvSpPr>
            <p:spPr bwMode="auto">
              <a:xfrm>
                <a:off x="624" y="147"/>
                <a:ext cx="0" cy="686"/>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sp>
            <p:nvSpPr>
              <p:cNvPr id="32790" name="Line 63"/>
              <p:cNvSpPr>
                <a:spLocks noChangeShapeType="1"/>
              </p:cNvSpPr>
              <p:nvPr/>
            </p:nvSpPr>
            <p:spPr bwMode="auto">
              <a:xfrm>
                <a:off x="0" y="0"/>
                <a:ext cx="0" cy="686"/>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2690"/>
                                        </p:tgtEl>
                                        <p:attrNameLst>
                                          <p:attrName>style.visibility</p:attrName>
                                        </p:attrNameLst>
                                      </p:cBhvr>
                                      <p:to>
                                        <p:strVal val="visible"/>
                                      </p:to>
                                    </p:set>
                                    <p:animEffect transition="in" filter="dissolve">
                                      <p:cBhvr>
                                        <p:cTn id="7" dur="500"/>
                                        <p:tgtEl>
                                          <p:spTgt spid="412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2691"/>
                                        </p:tgtEl>
                                        <p:attrNameLst>
                                          <p:attrName>style.visibility</p:attrName>
                                        </p:attrNameLst>
                                      </p:cBhvr>
                                      <p:to>
                                        <p:strVal val="visible"/>
                                      </p:to>
                                    </p:set>
                                    <p:animEffect transition="in" filter="dissolve">
                                      <p:cBhvr>
                                        <p:cTn id="12" dur="500"/>
                                        <p:tgtEl>
                                          <p:spTgt spid="4126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nodePh="1">
                                  <p:stCondLst>
                                    <p:cond delay="0"/>
                                  </p:stCondLst>
                                  <p:endCondLst>
                                    <p:cond evt="begin" delay="0">
                                      <p:tn val="15"/>
                                    </p:cond>
                                  </p:endCondLst>
                                  <p:childTnLst>
                                    <p:set>
                                      <p:cBhvr>
                                        <p:cTn id="16" dur="1" fill="hold">
                                          <p:stCondLst>
                                            <p:cond delay="0"/>
                                          </p:stCondLst>
                                        </p:cTn>
                                        <p:tgtEl>
                                          <p:spTgt spid="412692"/>
                                        </p:tgtEl>
                                        <p:attrNameLst>
                                          <p:attrName>style.visibility</p:attrName>
                                        </p:attrNameLst>
                                      </p:cBhvr>
                                      <p:to>
                                        <p:strVal val="visible"/>
                                      </p:to>
                                    </p:set>
                                    <p:animEffect transition="in" filter="dissolve">
                                      <p:cBhvr>
                                        <p:cTn id="17" dur="500"/>
                                        <p:tgtEl>
                                          <p:spTgt spid="4126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2693"/>
                                        </p:tgtEl>
                                        <p:attrNameLst>
                                          <p:attrName>style.visibility</p:attrName>
                                        </p:attrNameLst>
                                      </p:cBhvr>
                                      <p:to>
                                        <p:strVal val="visible"/>
                                      </p:to>
                                    </p:set>
                                    <p:animEffect transition="in" filter="dissolve">
                                      <p:cBhvr>
                                        <p:cTn id="22" dur="500"/>
                                        <p:tgtEl>
                                          <p:spTgt spid="4126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12694"/>
                                        </p:tgtEl>
                                        <p:attrNameLst>
                                          <p:attrName>style.visibility</p:attrName>
                                        </p:attrNameLst>
                                      </p:cBhvr>
                                      <p:to>
                                        <p:strVal val="visible"/>
                                      </p:to>
                                    </p:set>
                                    <p:animEffect transition="in" filter="dissolve">
                                      <p:cBhvr>
                                        <p:cTn id="27" dur="500"/>
                                        <p:tgtEl>
                                          <p:spTgt spid="41269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12695"/>
                                        </p:tgtEl>
                                        <p:attrNameLst>
                                          <p:attrName>style.visibility</p:attrName>
                                        </p:attrNameLst>
                                      </p:cBhvr>
                                      <p:to>
                                        <p:strVal val="visible"/>
                                      </p:to>
                                    </p:set>
                                    <p:animEffect transition="in" filter="dissolve">
                                      <p:cBhvr>
                                        <p:cTn id="32" dur="500"/>
                                        <p:tgtEl>
                                          <p:spTgt spid="412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12696"/>
                                        </p:tgtEl>
                                        <p:attrNameLst>
                                          <p:attrName>style.visibility</p:attrName>
                                        </p:attrNameLst>
                                      </p:cBhvr>
                                      <p:to>
                                        <p:strVal val="visible"/>
                                      </p:to>
                                    </p:set>
                                    <p:animEffect transition="in" filter="dissolve">
                                      <p:cBhvr>
                                        <p:cTn id="37" dur="500"/>
                                        <p:tgtEl>
                                          <p:spTgt spid="41269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412697"/>
                                        </p:tgtEl>
                                        <p:attrNameLst>
                                          <p:attrName>style.visibility</p:attrName>
                                        </p:attrNameLst>
                                      </p:cBhvr>
                                      <p:to>
                                        <p:strVal val="visible"/>
                                      </p:to>
                                    </p:set>
                                    <p:animEffect transition="in" filter="dissolve">
                                      <p:cBhvr>
                                        <p:cTn id="42" dur="500"/>
                                        <p:tgtEl>
                                          <p:spTgt spid="41269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12698"/>
                                        </p:tgtEl>
                                        <p:attrNameLst>
                                          <p:attrName>style.visibility</p:attrName>
                                        </p:attrNameLst>
                                      </p:cBhvr>
                                      <p:to>
                                        <p:strVal val="visible"/>
                                      </p:to>
                                    </p:set>
                                    <p:animEffect transition="in" filter="dissolve">
                                      <p:cBhvr>
                                        <p:cTn id="47" dur="500"/>
                                        <p:tgtEl>
                                          <p:spTgt spid="41269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12699"/>
                                        </p:tgtEl>
                                        <p:attrNameLst>
                                          <p:attrName>style.visibility</p:attrName>
                                        </p:attrNameLst>
                                      </p:cBhvr>
                                      <p:to>
                                        <p:strVal val="visible"/>
                                      </p:to>
                                    </p:set>
                                    <p:animEffect transition="in" filter="dissolve">
                                      <p:cBhvr>
                                        <p:cTn id="52" dur="500"/>
                                        <p:tgtEl>
                                          <p:spTgt spid="41269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12700"/>
                                        </p:tgtEl>
                                        <p:attrNameLst>
                                          <p:attrName>style.visibility</p:attrName>
                                        </p:attrNameLst>
                                      </p:cBhvr>
                                      <p:to>
                                        <p:strVal val="visible"/>
                                      </p:to>
                                    </p:set>
                                    <p:animEffect transition="in" filter="dissolve">
                                      <p:cBhvr>
                                        <p:cTn id="57" dur="500"/>
                                        <p:tgtEl>
                                          <p:spTgt spid="41270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12701"/>
                                        </p:tgtEl>
                                        <p:attrNameLst>
                                          <p:attrName>style.visibility</p:attrName>
                                        </p:attrNameLst>
                                      </p:cBhvr>
                                      <p:to>
                                        <p:strVal val="visible"/>
                                      </p:to>
                                    </p:set>
                                    <p:animEffect transition="in" filter="dissolve">
                                      <p:cBhvr>
                                        <p:cTn id="62" dur="500"/>
                                        <p:tgtEl>
                                          <p:spTgt spid="412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91" grpId="0" autoUpdateAnimBg="0"/>
      <p:bldP spid="412692" grpId="0" autoUpdateAnimBg="0"/>
      <p:bldP spid="412693" grpId="0" autoUpdateAnimBg="0"/>
      <p:bldP spid="412694" grpId="0" autoUpdateAnimBg="0"/>
      <p:bldP spid="412696" grpId="0" autoUpdateAnimBg="0"/>
      <p:bldP spid="412698" grpId="0" autoUpdateAnimBg="0"/>
      <p:bldP spid="412699" grpId="0" autoUpdateAnimBg="0"/>
      <p:bldP spid="412700" grpId="0" autoUpdateAnimBg="0"/>
      <p:bldP spid="412701"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179388" y="1347788"/>
            <a:ext cx="4859337" cy="785812"/>
          </a:xfrm>
        </p:spPr>
        <p:txBody>
          <a:bodyPr/>
          <a:lstStyle/>
          <a:p>
            <a:pPr eaLnBrk="1" hangingPunct="1">
              <a:lnSpc>
                <a:spcPct val="150000"/>
              </a:lnSpc>
              <a:defRPr/>
            </a:pPr>
            <a:r>
              <a:rPr lang="zh-CN" altLang="en-US" sz="3200" dirty="0">
                <a:latin typeface="微软雅黑" panose="020B0503020204020204" pitchFamily="34" charset="-122"/>
              </a:rPr>
              <a:t>晶面指数与晶面间距</a:t>
            </a:r>
            <a:br>
              <a:rPr lang="zh-CN" altLang="en-US" sz="3200" dirty="0">
                <a:latin typeface="微软雅黑" panose="020B0503020204020204" pitchFamily="34" charset="-122"/>
              </a:rPr>
            </a:br>
            <a:r>
              <a:rPr lang="zh-CN" altLang="en-US" sz="3200" dirty="0">
                <a:latin typeface="微软雅黑" panose="020B0503020204020204" pitchFamily="34" charset="-122"/>
              </a:rPr>
              <a:t>关系分析</a:t>
            </a:r>
          </a:p>
        </p:txBody>
      </p:sp>
      <p:sp>
        <p:nvSpPr>
          <p:cNvPr id="33795" name="Text Box 3"/>
          <p:cNvSpPr txBox="1">
            <a:spLocks noChangeArrowheads="1"/>
          </p:cNvSpPr>
          <p:nvPr/>
        </p:nvSpPr>
        <p:spPr bwMode="auto">
          <a:xfrm>
            <a:off x="468313" y="2046288"/>
            <a:ext cx="4392612"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FontTx/>
              <a:buNone/>
              <a:defRPr/>
            </a:pPr>
            <a:r>
              <a:rPr kumimoji="1"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kumimoji="1"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由密勒指数可以求得面间距</a:t>
            </a:r>
            <a:r>
              <a:rPr kumimoji="1" lang="en-US" altLang="zh-CN" sz="2400"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r>
              <a:rPr kumimoji="1" lang="en-US" altLang="zh-CN" sz="2400" i="1" baseline="-25000"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hkl</a:t>
            </a:r>
            <a:r>
              <a:rPr kumimoji="1" lang="en-US" altLang="zh-CN" sz="2400" i="1" baseline="-25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(P578—1.6)</a:t>
            </a:r>
          </a:p>
        </p:txBody>
      </p:sp>
      <p:pic>
        <p:nvPicPr>
          <p:cNvPr id="34820" name="Picture 4" descr="215"/>
          <p:cNvPicPr>
            <a:picLocks noChangeAspect="1" noChangeArrowheads="1"/>
          </p:cNvPicPr>
          <p:nvPr/>
        </p:nvPicPr>
        <p:blipFill>
          <a:blip r:embed="rId2">
            <a:extLst>
              <a:ext uri="{28A0092B-C50C-407E-A947-70E740481C1C}">
                <a14:useLocalDpi xmlns:a14="http://schemas.microsoft.com/office/drawing/2010/main" val="0"/>
              </a:ext>
            </a:extLst>
          </a:blip>
          <a:srcRect b="11952"/>
          <a:stretch>
            <a:fillRect/>
          </a:stretch>
        </p:blipFill>
        <p:spPr bwMode="auto">
          <a:xfrm>
            <a:off x="4932363" y="1122363"/>
            <a:ext cx="3814762"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p:cNvSpPr txBox="1">
            <a:spLocks noChangeArrowheads="1"/>
          </p:cNvSpPr>
          <p:nvPr/>
        </p:nvSpPr>
        <p:spPr bwMode="auto">
          <a:xfrm>
            <a:off x="468313" y="3452813"/>
            <a:ext cx="4464050" cy="11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FontTx/>
              <a:buNone/>
              <a:defRPr/>
            </a:pPr>
            <a:r>
              <a:rPr kumimoji="1"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kumimoji="1"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通常，</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低</a:t>
            </a:r>
            <a:r>
              <a:rPr kumimoji="1"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指数的面间距</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较大</a:t>
            </a:r>
            <a:r>
              <a:rPr kumimoji="1"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，而</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a:t>
            </a:r>
            <a:r>
              <a:rPr kumimoji="1"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指数的晶面间距则较</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a:t>
            </a:r>
          </a:p>
        </p:txBody>
      </p:sp>
      <p:sp>
        <p:nvSpPr>
          <p:cNvPr id="388102" name="Text Box 6"/>
          <p:cNvSpPr txBox="1">
            <a:spLocks noChangeArrowheads="1"/>
          </p:cNvSpPr>
          <p:nvPr/>
        </p:nvSpPr>
        <p:spPr bwMode="auto">
          <a:xfrm>
            <a:off x="468312" y="4892675"/>
            <a:ext cx="777609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50000"/>
              </a:lnSpc>
              <a:defRPr/>
            </a:pPr>
            <a:r>
              <a:rPr kumimoji="1" lang="en-US" altLang="zh-CN"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kumimoji="1"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晶面间距愈</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a:t>
            </a:r>
            <a:r>
              <a:rPr kumimoji="1"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eaLnBrk="1" hangingPunct="1">
              <a:lnSpc>
                <a:spcPct val="150000"/>
              </a:lnSpc>
              <a:defRPr/>
            </a:pPr>
            <a:r>
              <a:rPr kumimoji="1"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晶面间距愈</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a:t>
            </a:r>
            <a:r>
              <a:rPr kumimoji="1"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388103" name="Rectangle 7"/>
          <p:cNvSpPr>
            <a:spLocks noChangeArrowheads="1"/>
          </p:cNvSpPr>
          <p:nvPr/>
        </p:nvSpPr>
        <p:spPr bwMode="auto">
          <a:xfrm>
            <a:off x="3141663" y="4892675"/>
            <a:ext cx="38782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50000"/>
              </a:lnSpc>
              <a:spcBef>
                <a:spcPct val="0"/>
              </a:spcBef>
              <a:buFontTx/>
              <a:buNone/>
              <a:defRPr/>
            </a:pPr>
            <a:r>
              <a:rPr kumimoji="1"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该晶面上的原子排列</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愈密集</a:t>
            </a:r>
          </a:p>
        </p:txBody>
      </p:sp>
      <p:sp>
        <p:nvSpPr>
          <p:cNvPr id="388104" name="Rectangle 8"/>
          <p:cNvSpPr>
            <a:spLocks noChangeArrowheads="1"/>
          </p:cNvSpPr>
          <p:nvPr/>
        </p:nvSpPr>
        <p:spPr bwMode="auto">
          <a:xfrm>
            <a:off x="3141663" y="5446713"/>
            <a:ext cx="38782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lnSpc>
                <a:spcPct val="150000"/>
              </a:lnSpc>
              <a:defRPr/>
            </a:pPr>
            <a:r>
              <a:rPr kumimoji="1"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该晶面上的原子排列</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愈稀疏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88103"/>
                                        </p:tgtEl>
                                        <p:attrNameLst>
                                          <p:attrName>style.visibility</p:attrName>
                                        </p:attrNameLst>
                                      </p:cBhvr>
                                      <p:to>
                                        <p:strVal val="visible"/>
                                      </p:to>
                                    </p:set>
                                    <p:animEffect transition="in" filter="strips(downLeft)">
                                      <p:cBhvr>
                                        <p:cTn id="7" dur="500"/>
                                        <p:tgtEl>
                                          <p:spTgt spid="3881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88104"/>
                                        </p:tgtEl>
                                        <p:attrNameLst>
                                          <p:attrName>style.visibility</p:attrName>
                                        </p:attrNameLst>
                                      </p:cBhvr>
                                      <p:to>
                                        <p:strVal val="visible"/>
                                      </p:to>
                                    </p:set>
                                    <p:animEffect transition="in" filter="strips(downLeft)">
                                      <p:cBhvr>
                                        <p:cTn id="12" dur="500"/>
                                        <p:tgtEl>
                                          <p:spTgt spid="388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3" grpId="0"/>
      <p:bldP spid="38810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765175"/>
            <a:ext cx="8243887" cy="792163"/>
          </a:xfrm>
        </p:spPr>
        <p:txBody>
          <a:bodyPr/>
          <a:lstStyle/>
          <a:p>
            <a:pPr>
              <a:defRPr/>
            </a:pPr>
            <a:r>
              <a:rPr lang="zh-CN" altLang="en-US" dirty="0"/>
              <a:t>讨           论</a:t>
            </a:r>
          </a:p>
        </p:txBody>
      </p:sp>
      <p:grpSp>
        <p:nvGrpSpPr>
          <p:cNvPr id="35843" name="组合 12"/>
          <p:cNvGrpSpPr>
            <a:grpSpLocks/>
          </p:cNvGrpSpPr>
          <p:nvPr/>
        </p:nvGrpSpPr>
        <p:grpSpPr bwMode="auto">
          <a:xfrm>
            <a:off x="712788" y="1700213"/>
            <a:ext cx="7848600" cy="1384300"/>
            <a:chOff x="683568" y="1762552"/>
            <a:chExt cx="7632848" cy="1386074"/>
          </a:xfrm>
        </p:grpSpPr>
        <p:sp>
          <p:nvSpPr>
            <p:cNvPr id="34825" name="矩形 3"/>
            <p:cNvSpPr>
              <a:spLocks noChangeArrowheads="1"/>
            </p:cNvSpPr>
            <p:nvPr/>
          </p:nvSpPr>
          <p:spPr bwMode="auto">
            <a:xfrm>
              <a:off x="683568" y="1762552"/>
              <a:ext cx="7632848" cy="138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FontTx/>
                <a:buNone/>
                <a:defRPr/>
              </a:pP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若坐标系以原胞为准选择，即选取               为坐标轴，则常称为</a:t>
              </a:r>
              <a:r>
                <a:rPr lang="zh-CN" altLang="en-US" sz="28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晶面指数</a:t>
              </a:r>
              <a:r>
                <a:rPr lang="en-US" altLang="zh-CN" sz="2800" dirty="0">
                  <a:solidFill>
                    <a:srgbClr val="1C1C1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一般记作（        ）；</a:t>
              </a:r>
            </a:p>
          </p:txBody>
        </p:sp>
        <p:graphicFrame>
          <p:nvGraphicFramePr>
            <p:cNvPr id="35850" name="对象 5"/>
            <p:cNvGraphicFramePr>
              <a:graphicFrameLocks noChangeAspect="1"/>
            </p:cNvGraphicFramePr>
            <p:nvPr/>
          </p:nvGraphicFramePr>
          <p:xfrm>
            <a:off x="6156176" y="1926138"/>
            <a:ext cx="1202804" cy="515487"/>
          </p:xfrm>
          <a:graphic>
            <a:graphicData uri="http://schemas.openxmlformats.org/presentationml/2006/ole">
              <mc:AlternateContent xmlns:mc="http://schemas.openxmlformats.org/markup-compatibility/2006">
                <mc:Choice xmlns:v="urn:schemas-microsoft-com:vml" Requires="v">
                  <p:oleObj spid="_x0000_s103432" name="Equation" r:id="rId3" imgW="533169" imgH="228501" progId="Equation.DSMT4">
                    <p:embed/>
                  </p:oleObj>
                </mc:Choice>
                <mc:Fallback>
                  <p:oleObj name="Equation" r:id="rId3" imgW="533169" imgH="228501" progId="Equation.DSMT4">
                    <p:embed/>
                    <p:pic>
                      <p:nvPicPr>
                        <p:cNvPr id="3585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926138"/>
                          <a:ext cx="1202804" cy="51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1" name="对象 9"/>
            <p:cNvGraphicFramePr>
              <a:graphicFrameLocks noChangeAspect="1"/>
            </p:cNvGraphicFramePr>
            <p:nvPr/>
          </p:nvGraphicFramePr>
          <p:xfrm>
            <a:off x="6425530" y="2523502"/>
            <a:ext cx="933450" cy="560387"/>
          </p:xfrm>
          <a:graphic>
            <a:graphicData uri="http://schemas.openxmlformats.org/presentationml/2006/ole">
              <mc:AlternateContent xmlns:mc="http://schemas.openxmlformats.org/markup-compatibility/2006">
                <mc:Choice xmlns:v="urn:schemas-microsoft-com:vml" Requires="v">
                  <p:oleObj spid="_x0000_s103433" name="Equation" r:id="rId5" imgW="381000" imgH="228600" progId="Equation.DSMT4">
                    <p:embed/>
                  </p:oleObj>
                </mc:Choice>
                <mc:Fallback>
                  <p:oleObj name="Equation" r:id="rId5" imgW="381000" imgH="228600" progId="Equation.DSMT4">
                    <p:embed/>
                    <p:pic>
                      <p:nvPicPr>
                        <p:cNvPr id="35851"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5530" y="2523502"/>
                          <a:ext cx="93345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5844" name="组合 11"/>
          <p:cNvGrpSpPr>
            <a:grpSpLocks/>
          </p:cNvGrpSpPr>
          <p:nvPr/>
        </p:nvGrpSpPr>
        <p:grpSpPr bwMode="auto">
          <a:xfrm>
            <a:off x="684213" y="3267075"/>
            <a:ext cx="8002587" cy="1384300"/>
            <a:chOff x="683568" y="2834557"/>
            <a:chExt cx="7855693" cy="1385592"/>
          </a:xfrm>
        </p:grpSpPr>
        <p:sp>
          <p:nvSpPr>
            <p:cNvPr id="34822" name="矩形 7"/>
            <p:cNvSpPr>
              <a:spLocks noChangeArrowheads="1"/>
            </p:cNvSpPr>
            <p:nvPr/>
          </p:nvSpPr>
          <p:spPr bwMode="auto">
            <a:xfrm>
              <a:off x="683568" y="2834557"/>
              <a:ext cx="7855693" cy="138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FontTx/>
                <a:buNone/>
                <a:defRPr/>
              </a:pP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若坐标系以晶胞为准选择，即选取           为坐标轴，则常称为</a:t>
              </a:r>
              <a:r>
                <a:rPr lang="zh-CN" altLang="en-US" sz="28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密勒指数</a:t>
              </a:r>
              <a:r>
                <a:rPr lang="en-US" altLang="zh-CN" sz="2800" dirty="0">
                  <a:solidFill>
                    <a:srgbClr val="1C1C1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一般记作（</a:t>
              </a:r>
              <a:r>
                <a:rPr lang="en-US" altLang="zh-CN" sz="2800" dirty="0">
                  <a:solidFill>
                    <a:srgbClr val="1C1C1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aphicFrame>
          <p:nvGraphicFramePr>
            <p:cNvPr id="35847" name="对象 8"/>
            <p:cNvGraphicFramePr>
              <a:graphicFrameLocks noChangeAspect="1"/>
            </p:cNvGraphicFramePr>
            <p:nvPr/>
          </p:nvGraphicFramePr>
          <p:xfrm>
            <a:off x="6124080" y="2977698"/>
            <a:ext cx="917575" cy="542925"/>
          </p:xfrm>
          <a:graphic>
            <a:graphicData uri="http://schemas.openxmlformats.org/presentationml/2006/ole">
              <mc:AlternateContent xmlns:mc="http://schemas.openxmlformats.org/markup-compatibility/2006">
                <mc:Choice xmlns:v="urn:schemas-microsoft-com:vml" Requires="v">
                  <p:oleObj spid="_x0000_s103434" name="Equation" r:id="rId7" imgW="406224" imgH="241195" progId="Equation.DSMT4">
                    <p:embed/>
                  </p:oleObj>
                </mc:Choice>
                <mc:Fallback>
                  <p:oleObj name="Equation" r:id="rId7" imgW="406224" imgH="241195" progId="Equation.DSMT4">
                    <p:embed/>
                    <p:pic>
                      <p:nvPicPr>
                        <p:cNvPr id="35847"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4080" y="2977698"/>
                          <a:ext cx="9175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8" name="对象 10"/>
            <p:cNvGraphicFramePr>
              <a:graphicFrameLocks noChangeAspect="1"/>
            </p:cNvGraphicFramePr>
            <p:nvPr/>
          </p:nvGraphicFramePr>
          <p:xfrm>
            <a:off x="6124080" y="3653503"/>
            <a:ext cx="592137" cy="436562"/>
          </p:xfrm>
          <a:graphic>
            <a:graphicData uri="http://schemas.openxmlformats.org/presentationml/2006/ole">
              <mc:AlternateContent xmlns:mc="http://schemas.openxmlformats.org/markup-compatibility/2006">
                <mc:Choice xmlns:v="urn:schemas-microsoft-com:vml" Requires="v">
                  <p:oleObj spid="_x0000_s103435" name="Equation" r:id="rId9" imgW="241091" imgH="177646" progId="Equation.DSMT4">
                    <p:embed/>
                  </p:oleObj>
                </mc:Choice>
                <mc:Fallback>
                  <p:oleObj name="Equation" r:id="rId9" imgW="241091" imgH="177646" progId="Equation.DSMT4">
                    <p:embed/>
                    <p:pic>
                      <p:nvPicPr>
                        <p:cNvPr id="35848" name="对象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4080" y="3653503"/>
                          <a:ext cx="592137"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6" name="组合 15"/>
          <p:cNvGrpSpPr/>
          <p:nvPr/>
        </p:nvGrpSpPr>
        <p:grpSpPr>
          <a:xfrm>
            <a:off x="684213" y="4437112"/>
            <a:ext cx="7632848" cy="2031325"/>
            <a:chOff x="656134" y="4776430"/>
            <a:chExt cx="7632848" cy="2031325"/>
          </a:xfrm>
          <a:solidFill>
            <a:srgbClr val="FFFF00"/>
          </a:solidFill>
        </p:grpSpPr>
        <p:sp>
          <p:nvSpPr>
            <p:cNvPr id="7" name="TextBox 6"/>
            <p:cNvSpPr txBox="1"/>
            <p:nvPr/>
          </p:nvSpPr>
          <p:spPr>
            <a:xfrm>
              <a:off x="656134" y="4776430"/>
              <a:ext cx="7632848" cy="2031325"/>
            </a:xfrm>
            <a:prstGeom prst="rect">
              <a:avLst/>
            </a:prstGeom>
            <a:noFill/>
          </p:spPr>
          <p:txBody>
            <a:bodyPr>
              <a:spAutoFit/>
            </a:bodyPr>
            <a:lstStyle/>
            <a:p>
              <a:pPr algn="ctr" eaLnBrk="1" hangingPunct="1">
                <a:lnSpc>
                  <a:spcPct val="150000"/>
                </a:lnSpc>
                <a:defRPr/>
              </a:pPr>
              <a:r>
                <a:rPr lang="zh-CN" altLang="en-US"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              问</a:t>
              </a:r>
              <a:endParaRPr lang="en-US" altLang="zh-CN"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eaLnBrk="1" hangingPunct="1">
                <a:lnSpc>
                  <a:spcPct val="150000"/>
                </a:lnSpc>
                <a:defRPr/>
              </a:pP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对于体心立方结构和面心立方结构， （        ）和（     ）的区别和联系。</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nvGraphicFramePr>
          <p:xfrm>
            <a:off x="6930408" y="5568518"/>
            <a:ext cx="933450" cy="560387"/>
          </p:xfrm>
          <a:graphic>
            <a:graphicData uri="http://schemas.openxmlformats.org/presentationml/2006/ole">
              <mc:AlternateContent xmlns:mc="http://schemas.openxmlformats.org/markup-compatibility/2006">
                <mc:Choice xmlns:v="urn:schemas-microsoft-com:vml" Requires="v">
                  <p:oleObj spid="_x0000_s103436" name="Equation" r:id="rId11" imgW="380880" imgH="228600" progId="Equation.DSMT4">
                    <p:embed/>
                  </p:oleObj>
                </mc:Choice>
                <mc:Fallback>
                  <p:oleObj name="Equation" r:id="rId11" imgW="380880" imgH="228600" progId="Equation.DSMT4">
                    <p:embed/>
                    <p:pic>
                      <p:nvPicPr>
                        <p:cNvPr id="14" name="对象 13"/>
                        <p:cNvPicPr/>
                        <p:nvPr/>
                      </p:nvPicPr>
                      <p:blipFill>
                        <a:blip r:embed="rId12"/>
                        <a:stretch>
                          <a:fillRect/>
                        </a:stretch>
                      </p:blipFill>
                      <p:spPr>
                        <a:xfrm>
                          <a:off x="6930408" y="5568518"/>
                          <a:ext cx="933450" cy="560387"/>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447577" y="6264560"/>
            <a:ext cx="592137" cy="436562"/>
          </p:xfrm>
          <a:graphic>
            <a:graphicData uri="http://schemas.openxmlformats.org/presentationml/2006/ole">
              <mc:AlternateContent xmlns:mc="http://schemas.openxmlformats.org/markup-compatibility/2006">
                <mc:Choice xmlns:v="urn:schemas-microsoft-com:vml" Requires="v">
                  <p:oleObj spid="_x0000_s103437" name="Equation" r:id="rId13" imgW="241200" imgH="177480" progId="Equation.DSMT4">
                    <p:embed/>
                  </p:oleObj>
                </mc:Choice>
                <mc:Fallback>
                  <p:oleObj name="Equation" r:id="rId13" imgW="241200" imgH="177480" progId="Equation.DSMT4">
                    <p:embed/>
                    <p:pic>
                      <p:nvPicPr>
                        <p:cNvPr id="15" name="对象 14"/>
                        <p:cNvPicPr>
                          <a:picLocks noChangeAspect="1" noChangeArrowheads="1"/>
                        </p:cNvPicPr>
                        <p:nvPr/>
                      </p:nvPicPr>
                      <p:blipFill>
                        <a:blip r:embed="rId14"/>
                        <a:srcRect/>
                        <a:stretch>
                          <a:fillRect/>
                        </a:stretch>
                      </p:blipFill>
                      <p:spPr bwMode="auto">
                        <a:xfrm>
                          <a:off x="1447577" y="6264560"/>
                          <a:ext cx="592137"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X</a:t>
            </a:r>
            <a:r>
              <a:rPr lang="zh-CN" altLang="en-US" dirty="0"/>
              <a:t>射线衍射初探</a:t>
            </a:r>
            <a:r>
              <a:rPr lang="en-US" altLang="zh-CN" dirty="0">
                <a:solidFill>
                  <a:srgbClr val="C00000"/>
                </a:solidFill>
              </a:rPr>
              <a:t>——</a:t>
            </a:r>
            <a:r>
              <a:rPr lang="zh-CN" altLang="en-US" dirty="0">
                <a:solidFill>
                  <a:srgbClr val="C00000"/>
                </a:solidFill>
              </a:rPr>
              <a:t>基本思想</a:t>
            </a:r>
            <a:endParaRPr lang="zh-CN" altLang="en-US" dirty="0"/>
          </a:p>
        </p:txBody>
      </p:sp>
      <p:sp>
        <p:nvSpPr>
          <p:cNvPr id="3" name="文本框 2"/>
          <p:cNvSpPr txBox="1"/>
          <p:nvPr/>
        </p:nvSpPr>
        <p:spPr>
          <a:xfrm>
            <a:off x="457200" y="1700213"/>
            <a:ext cx="8229600" cy="4402137"/>
          </a:xfrm>
          <a:prstGeom prst="rect">
            <a:avLst/>
          </a:prstGeom>
          <a:noFill/>
        </p:spPr>
        <p:txBody>
          <a:bodyPr>
            <a:spAutoFit/>
          </a:bodyPr>
          <a:lstStyle/>
          <a:p>
            <a:pPr marL="457200" indent="-457200">
              <a:lnSpc>
                <a:spcPct val="200000"/>
              </a:lnSpc>
              <a:buFont typeface="Wingdings" panose="05000000000000000000" pitchFamily="2" charset="2"/>
              <a:buChar char="Ø"/>
              <a:defRPr/>
            </a:pPr>
            <a:r>
              <a:rPr lang="en-US" altLang="zh-CN"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射线是电磁波，具有衍射的波动性特征。</a:t>
            </a:r>
            <a:endParaRPr lang="en-US" altLang="zh-CN"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Ø"/>
              <a:defRPr/>
            </a:pPr>
            <a:r>
              <a:rPr lang="zh-CN" altLang="en-US"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晶体不仅具有规则的几何外形，其内部结构具有类似光栅结构的周期性的特征。</a:t>
            </a:r>
            <a:endParaRPr lang="en-US" altLang="zh-CN"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indent="-457200">
              <a:lnSpc>
                <a:spcPct val="200000"/>
              </a:lnSpc>
              <a:buFont typeface="Wingdings" panose="05000000000000000000" pitchFamily="2" charset="2"/>
              <a:buChar char="Ø"/>
              <a:defRPr/>
            </a:pPr>
            <a:r>
              <a:rPr lang="zh-CN" altLang="en-US"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这为研究晶体的结构提供了新的思想和方法，发展出了系列晶体结构理论和测量方法。</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765175"/>
            <a:ext cx="8243887" cy="792163"/>
          </a:xfrm>
        </p:spPr>
        <p:txBody>
          <a:bodyPr/>
          <a:lstStyle/>
          <a:p>
            <a:pPr>
              <a:defRPr/>
            </a:pPr>
            <a:r>
              <a:rPr lang="zh-CN" altLang="en-US" dirty="0"/>
              <a:t>立方晶格</a:t>
            </a:r>
            <a:r>
              <a:rPr lang="en-US" altLang="zh-CN" dirty="0"/>
              <a:t>(111)</a:t>
            </a:r>
            <a:r>
              <a:rPr lang="zh-CN" altLang="en-US" dirty="0"/>
              <a:t>及其等效晶面</a:t>
            </a:r>
          </a:p>
        </p:txBody>
      </p:sp>
      <p:pic>
        <p:nvPicPr>
          <p:cNvPr id="36867" name="Picture 2" descr="p27"/>
          <p:cNvPicPr>
            <a:picLocks noChangeAspect="1" noChangeArrowheads="1"/>
          </p:cNvPicPr>
          <p:nvPr/>
        </p:nvPicPr>
        <p:blipFill>
          <a:blip r:embed="rId2">
            <a:extLst>
              <a:ext uri="{28A0092B-C50C-407E-A947-70E740481C1C}">
                <a14:useLocalDpi xmlns:a14="http://schemas.microsoft.com/office/drawing/2010/main" val="0"/>
              </a:ext>
            </a:extLst>
          </a:blip>
          <a:srcRect b="2840"/>
          <a:stretch>
            <a:fillRect/>
          </a:stretch>
        </p:blipFill>
        <p:spPr bwMode="auto">
          <a:xfrm>
            <a:off x="525463" y="1598613"/>
            <a:ext cx="807720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765175"/>
            <a:ext cx="8243887" cy="792163"/>
          </a:xfrm>
        </p:spPr>
        <p:txBody>
          <a:bodyPr/>
          <a:lstStyle/>
          <a:p>
            <a:pPr>
              <a:defRPr/>
            </a:pPr>
            <a:r>
              <a:rPr lang="zh-CN" altLang="en-US" dirty="0"/>
              <a:t>立方晶格其它晶面</a:t>
            </a:r>
          </a:p>
        </p:txBody>
      </p:sp>
      <p:sp>
        <p:nvSpPr>
          <p:cNvPr id="36867" name="内容占位符 2"/>
          <p:cNvSpPr>
            <a:spLocks noGrp="1"/>
          </p:cNvSpPr>
          <p:nvPr>
            <p:ph idx="1"/>
          </p:nvPr>
        </p:nvSpPr>
        <p:spPr/>
        <p:txBody>
          <a:bodyPr/>
          <a:lstStyle/>
          <a:p>
            <a:pPr>
              <a:defRPr/>
            </a:pPr>
            <a:endParaRPr lang="zh-CN" altLang="en-US"/>
          </a:p>
        </p:txBody>
      </p:sp>
      <p:pic>
        <p:nvPicPr>
          <p:cNvPr id="3789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 y="1655763"/>
            <a:ext cx="90725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765175"/>
            <a:ext cx="8243887" cy="792163"/>
          </a:xfrm>
        </p:spPr>
        <p:txBody>
          <a:bodyPr/>
          <a:lstStyle/>
          <a:p>
            <a:pPr>
              <a:defRPr/>
            </a:pPr>
            <a:r>
              <a:rPr lang="zh-CN" altLang="en-US" dirty="0"/>
              <a:t>立方晶格晶向</a:t>
            </a:r>
          </a:p>
        </p:txBody>
      </p:sp>
      <p:sp>
        <p:nvSpPr>
          <p:cNvPr id="37891" name="内容占位符 2"/>
          <p:cNvSpPr>
            <a:spLocks noGrp="1"/>
          </p:cNvSpPr>
          <p:nvPr>
            <p:ph idx="1"/>
          </p:nvPr>
        </p:nvSpPr>
        <p:spPr/>
        <p:txBody>
          <a:bodyPr/>
          <a:lstStyle/>
          <a:p>
            <a:pPr>
              <a:defRPr/>
            </a:pPr>
            <a:endParaRPr lang="zh-CN" altLang="en-US"/>
          </a:p>
        </p:txBody>
      </p:sp>
      <p:pic>
        <p:nvPicPr>
          <p:cNvPr id="38916"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788" y="1631950"/>
            <a:ext cx="7704137" cy="447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442913" y="765175"/>
            <a:ext cx="8243887" cy="792163"/>
          </a:xfrm>
        </p:spPr>
        <p:txBody>
          <a:bodyPr/>
          <a:lstStyle/>
          <a:p>
            <a:pPr eaLnBrk="1" hangingPunct="1">
              <a:defRPr/>
            </a:pPr>
            <a:r>
              <a:rPr lang="zh-CN" altLang="en-US" dirty="0"/>
              <a:t>立方晶格晶面</a:t>
            </a:r>
          </a:p>
        </p:txBody>
      </p:sp>
      <p:pic>
        <p:nvPicPr>
          <p:cNvPr id="39939"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97000" y="1719263"/>
            <a:ext cx="6335713" cy="5138737"/>
          </a:xfr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765175"/>
            <a:ext cx="8243887" cy="792163"/>
          </a:xfrm>
        </p:spPr>
        <p:txBody>
          <a:bodyPr/>
          <a:lstStyle/>
          <a:p>
            <a:pPr>
              <a:defRPr/>
            </a:pPr>
            <a:r>
              <a:rPr lang="zh-CN" altLang="en-US" dirty="0"/>
              <a:t>立方晶格晶面</a:t>
            </a:r>
          </a:p>
        </p:txBody>
      </p:sp>
      <p:sp>
        <p:nvSpPr>
          <p:cNvPr id="39939" name="内容占位符 2"/>
          <p:cNvSpPr>
            <a:spLocks noGrp="1"/>
          </p:cNvSpPr>
          <p:nvPr>
            <p:ph idx="1"/>
          </p:nvPr>
        </p:nvSpPr>
        <p:spPr/>
        <p:txBody>
          <a:bodyPr/>
          <a:lstStyle/>
          <a:p>
            <a:pPr>
              <a:defRPr/>
            </a:pPr>
            <a:endParaRPr lang="zh-CN" altLang="en-US"/>
          </a:p>
        </p:txBody>
      </p:sp>
      <p:pic>
        <p:nvPicPr>
          <p:cNvPr id="40964" name="内容占位符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7663" y="1638300"/>
            <a:ext cx="589438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765175"/>
            <a:ext cx="8243887" cy="792163"/>
          </a:xfrm>
        </p:spPr>
        <p:txBody>
          <a:bodyPr/>
          <a:lstStyle/>
          <a:p>
            <a:pPr>
              <a:defRPr/>
            </a:pPr>
            <a:r>
              <a:rPr lang="zh-CN" altLang="en-US" dirty="0"/>
              <a:t>立方晶格晶面</a:t>
            </a:r>
          </a:p>
        </p:txBody>
      </p:sp>
      <p:pic>
        <p:nvPicPr>
          <p:cNvPr id="41987"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8775" y="1844675"/>
            <a:ext cx="8410575" cy="3529013"/>
          </a:xfr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442913" y="765175"/>
            <a:ext cx="8243887" cy="792163"/>
          </a:xfrm>
        </p:spPr>
        <p:txBody>
          <a:bodyPr/>
          <a:lstStyle/>
          <a:p>
            <a:pPr eaLnBrk="1" hangingPunct="1">
              <a:defRPr/>
            </a:pPr>
            <a:r>
              <a:rPr lang="zh-CN" altLang="en-US" dirty="0"/>
              <a:t>立方晶格晶面</a:t>
            </a:r>
          </a:p>
        </p:txBody>
      </p:sp>
      <p:pic>
        <p:nvPicPr>
          <p:cNvPr id="43011"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71550" y="1801813"/>
            <a:ext cx="3181350" cy="3262312"/>
          </a:xfrm>
        </p:spPr>
      </p:pic>
      <p:pic>
        <p:nvPicPr>
          <p:cNvPr id="4301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4713" y="1801813"/>
            <a:ext cx="3328987"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6"/>
          <p:cNvSpPr txBox="1">
            <a:spLocks noChangeArrowheads="1"/>
          </p:cNvSpPr>
          <p:nvPr/>
        </p:nvSpPr>
        <p:spPr bwMode="auto">
          <a:xfrm>
            <a:off x="7713663" y="476250"/>
            <a:ext cx="458787" cy="597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endParaRPr lang="zh-CN" altLang="zh-CN" sz="2800">
              <a:solidFill>
                <a:srgbClr val="1C1C1C"/>
              </a:solidFill>
              <a:latin typeface="Times New Roman" panose="02020603050405020304" pitchFamily="18" charset="0"/>
              <a:ea typeface="宋体" panose="02010600030101010101" pitchFamily="2" charset="-122"/>
            </a:endParaRPr>
          </a:p>
        </p:txBody>
      </p:sp>
      <p:sp>
        <p:nvSpPr>
          <p:cNvPr id="2" name="矩形 1"/>
          <p:cNvSpPr/>
          <p:nvPr/>
        </p:nvSpPr>
        <p:spPr>
          <a:xfrm>
            <a:off x="684213" y="1658938"/>
            <a:ext cx="6173787" cy="2586037"/>
          </a:xfrm>
          <a:prstGeom prst="rect">
            <a:avLst/>
          </a:prstGeom>
        </p:spPr>
        <p:txBody>
          <a:bodyPr>
            <a:spAutoFit/>
          </a:bodyPr>
          <a:lstStyle/>
          <a:p>
            <a:pPr>
              <a:lnSpc>
                <a:spcPct val="150000"/>
              </a:lnSpc>
              <a:defRPr/>
            </a:pP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题西林壁</a:t>
            </a:r>
          </a:p>
          <a:p>
            <a:pPr>
              <a:lnSpc>
                <a:spcPct val="150000"/>
              </a:lnSpc>
              <a:defRPr/>
            </a:pP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作者</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苏轼 </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朝代</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宋 </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defRPr/>
            </a:pPr>
            <a:r>
              <a:rPr lang="zh-CN" altLang="en-US"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横看成岭侧成峰，远近高低各不同。 </a:t>
            </a:r>
          </a:p>
          <a:p>
            <a:pPr>
              <a:lnSpc>
                <a:spcPct val="150000"/>
              </a:lnSpc>
              <a:defRPr/>
            </a:pPr>
            <a:r>
              <a:rPr lang="zh-CN" altLang="en-US"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不识庐山真面目，只缘身在此山中。</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defRPr/>
            </a:pPr>
            <a:r>
              <a:rPr lang="zh-CN" altLang="en-US" sz="4000" dirty="0">
                <a:effectLst>
                  <a:outerShdw blurRad="38100" dist="38100" dir="2700000" algn="tl">
                    <a:srgbClr val="000000">
                      <a:alpha val="43137"/>
                    </a:srgbClr>
                  </a:outerShdw>
                </a:effectLst>
              </a:rPr>
              <a:t>晶格</a:t>
            </a:r>
            <a:r>
              <a:rPr lang="en-US" altLang="zh-CN" sz="4000" dirty="0">
                <a:effectLst>
                  <a:outerShdw blurRad="38100" dist="38100" dir="2700000" algn="tl">
                    <a:srgbClr val="000000">
                      <a:alpha val="43137"/>
                    </a:srgbClr>
                  </a:outerShdw>
                </a:effectLst>
              </a:rPr>
              <a:t>(lattice)</a:t>
            </a:r>
            <a:r>
              <a:rPr lang="zh-CN" altLang="en-US" sz="4000" dirty="0">
                <a:effectLst>
                  <a:outerShdw blurRad="38100" dist="38100" dir="2700000" algn="tl">
                    <a:srgbClr val="000000">
                      <a:alpha val="43137"/>
                    </a:srgbClr>
                  </a:outerShdw>
                </a:effectLst>
              </a:rPr>
              <a:t>：</a:t>
            </a:r>
          </a:p>
        </p:txBody>
      </p:sp>
      <p:sp>
        <p:nvSpPr>
          <p:cNvPr id="2" name="内容占位符 1"/>
          <p:cNvSpPr>
            <a:spLocks noGrp="1"/>
          </p:cNvSpPr>
          <p:nvPr>
            <p:ph sz="half" idx="1"/>
          </p:nvPr>
        </p:nvSpPr>
        <p:spPr>
          <a:ln w="38100">
            <a:solidFill>
              <a:srgbClr val="0070C0"/>
            </a:solidFill>
            <a:prstDash val="dash"/>
          </a:ln>
        </p:spPr>
        <p:txBody>
          <a:bodyPr anchor="ctr">
            <a:normAutofit/>
          </a:bodyPr>
          <a:lstStyle/>
          <a:p>
            <a:pPr>
              <a:lnSpc>
                <a:spcPct val="150000"/>
              </a:lnSpc>
              <a:spcBef>
                <a:spcPts val="1200"/>
              </a:spcBef>
              <a:defRPr/>
            </a:pPr>
            <a:r>
              <a:rPr lang="zh-CN" altLang="en-US" sz="2200" dirty="0">
                <a:solidFill>
                  <a:srgbClr val="C00000"/>
                </a:solidFill>
              </a:rPr>
              <a:t>晶格</a:t>
            </a:r>
            <a:r>
              <a:rPr lang="zh-CN" altLang="en-US" sz="2200" dirty="0"/>
              <a:t>是指晶体中原子排列的具体形式。</a:t>
            </a:r>
            <a:endParaRPr lang="en-US" altLang="zh-CN" sz="2200" dirty="0"/>
          </a:p>
          <a:p>
            <a:pPr>
              <a:lnSpc>
                <a:spcPct val="150000"/>
              </a:lnSpc>
              <a:spcBef>
                <a:spcPts val="1200"/>
              </a:spcBef>
              <a:defRPr/>
            </a:pPr>
            <a:r>
              <a:rPr lang="zh-CN" altLang="en-US" sz="2200" dirty="0"/>
              <a:t>具有</a:t>
            </a:r>
            <a:r>
              <a:rPr lang="zh-CN" altLang="en-US" sz="2200" dirty="0">
                <a:solidFill>
                  <a:srgbClr val="C00000"/>
                </a:solidFill>
              </a:rPr>
              <a:t>不同晶格</a:t>
            </a:r>
            <a:r>
              <a:rPr lang="zh-CN" altLang="en-US" sz="2200" dirty="0"/>
              <a:t>是指原子规则排列的形式不同；</a:t>
            </a:r>
            <a:endParaRPr lang="en-US" altLang="zh-CN" sz="2200" dirty="0"/>
          </a:p>
          <a:p>
            <a:pPr>
              <a:lnSpc>
                <a:spcPct val="150000"/>
              </a:lnSpc>
              <a:spcBef>
                <a:spcPts val="1200"/>
              </a:spcBef>
              <a:defRPr/>
            </a:pPr>
            <a:r>
              <a:rPr lang="zh-CN" altLang="en-US" sz="2200" dirty="0"/>
              <a:t>具有</a:t>
            </a:r>
            <a:r>
              <a:rPr lang="zh-CN" altLang="en-US" sz="2200" dirty="0">
                <a:solidFill>
                  <a:srgbClr val="C00000"/>
                </a:solidFill>
              </a:rPr>
              <a:t>相同晶格</a:t>
            </a:r>
            <a:r>
              <a:rPr lang="zh-CN" altLang="en-US" sz="2200" dirty="0"/>
              <a:t>是指原子排列形式相同而原子间距不同。</a:t>
            </a:r>
            <a:r>
              <a:rPr lang="zh-CN" altLang="en-US" sz="2000" dirty="0"/>
              <a:t>（例如：</a:t>
            </a:r>
            <a:r>
              <a:rPr lang="en-US" altLang="zh-CN" sz="2000" dirty="0"/>
              <a:t>Cu</a:t>
            </a:r>
            <a:r>
              <a:rPr lang="zh-CN" altLang="en-US" sz="2000" dirty="0"/>
              <a:t>和</a:t>
            </a:r>
            <a:r>
              <a:rPr lang="en-US" altLang="zh-CN" sz="2000" dirty="0"/>
              <a:t>Ag</a:t>
            </a:r>
            <a:r>
              <a:rPr lang="zh-CN" altLang="en-US" sz="2000" dirty="0"/>
              <a:t>，</a:t>
            </a:r>
            <a:r>
              <a:rPr lang="en-US" altLang="zh-CN" sz="2000" dirty="0"/>
              <a:t>Ge</a:t>
            </a:r>
            <a:r>
              <a:rPr lang="zh-CN" altLang="en-US" sz="2000" dirty="0"/>
              <a:t>和</a:t>
            </a:r>
            <a:r>
              <a:rPr lang="en-US" altLang="zh-CN" sz="2000" dirty="0"/>
              <a:t>Si</a:t>
            </a:r>
            <a:r>
              <a:rPr lang="zh-CN" altLang="en-US" sz="2000" dirty="0"/>
              <a:t>）</a:t>
            </a:r>
            <a:endParaRPr lang="zh-CN" altLang="en-US" sz="2200" dirty="0"/>
          </a:p>
        </p:txBody>
      </p:sp>
      <p:sp>
        <p:nvSpPr>
          <p:cNvPr id="5" name="内容占位符 4"/>
          <p:cNvSpPr>
            <a:spLocks noGrp="1"/>
          </p:cNvSpPr>
          <p:nvPr>
            <p:ph sz="half" idx="2"/>
          </p:nvPr>
        </p:nvSpPr>
        <p:spPr>
          <a:ln w="38100">
            <a:solidFill>
              <a:srgbClr val="0070C0"/>
            </a:solidFill>
            <a:prstDash val="dash"/>
          </a:ln>
        </p:spPr>
        <p:txBody>
          <a:bodyPr/>
          <a:lstStyle/>
          <a:p>
            <a:pPr>
              <a:defRPr/>
            </a:pPr>
            <a:endParaRPr/>
          </a:p>
        </p:txBody>
      </p:sp>
      <p:pic>
        <p:nvPicPr>
          <p:cNvPr id="38917" name="Picture 4" descr="fig11_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788" y="1719263"/>
            <a:ext cx="37814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5"/>
          <p:cNvSpPr txBox="1">
            <a:spLocks noChangeArrowheads="1"/>
          </p:cNvSpPr>
          <p:nvPr/>
        </p:nvSpPr>
        <p:spPr bwMode="auto">
          <a:xfrm>
            <a:off x="5951538" y="5426075"/>
            <a:ext cx="272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defRPr/>
            </a:pPr>
            <a:r>
              <a:rPr lang="zh-CN" altLang="en-US" sz="2800" dirty="0">
                <a:solidFill>
                  <a:srgbClr val="0000CC"/>
                </a:solidFill>
                <a:effectLst>
                  <a:outerShdw blurRad="38100" dist="38100" dir="2700000" algn="tl">
                    <a:srgbClr val="000000">
                      <a:alpha val="43137"/>
                    </a:srgbClr>
                  </a:outerShdw>
                </a:effectLst>
                <a:latin typeface="微软雅黑" panose="020B0503020204020204" pitchFamily="34" charset="-122"/>
              </a:rPr>
              <a:t>晶格的几何模型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468313" y="1506538"/>
            <a:ext cx="82184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indent="0">
              <a:lnSpc>
                <a:spcPct val="120000"/>
              </a:lnSpc>
              <a:buFontTx/>
              <a:buNone/>
              <a:defRPr/>
            </a:pPr>
            <a:r>
              <a:rPr lang="zh-CN" altLang="en-US" sz="2200" dirty="0">
                <a:solidFill>
                  <a:srgbClr val="C00000"/>
                </a:solidFill>
                <a:effectLst>
                  <a:outerShdw blurRad="38100" dist="38100" dir="2700000" algn="tl">
                    <a:srgbClr val="000000">
                      <a:alpha val="43137"/>
                    </a:srgbClr>
                  </a:outerShdw>
                </a:effectLst>
                <a:latin typeface="微软雅黑" panose="020B0503020204020204" pitchFamily="34" charset="-122"/>
              </a:rPr>
              <a:t>定义：</a:t>
            </a:r>
            <a:r>
              <a:rPr lang="zh-CN" altLang="en-US" sz="2200" dirty="0">
                <a:effectLst>
                  <a:outerShdw blurRad="38100" dist="38100" dir="2700000" algn="tl">
                    <a:srgbClr val="000000">
                      <a:alpha val="43137"/>
                    </a:srgbClr>
                  </a:outerShdw>
                </a:effectLst>
                <a:latin typeface="微软雅黑" panose="020B0503020204020204" pitchFamily="34" charset="-122"/>
              </a:rPr>
              <a:t>构成晶体的质点</a:t>
            </a:r>
            <a:r>
              <a:rPr lang="en-US" altLang="zh-CN" sz="2200" dirty="0">
                <a:effectLst>
                  <a:outerShdw blurRad="38100" dist="38100" dir="2700000" algn="tl">
                    <a:srgbClr val="000000">
                      <a:alpha val="43137"/>
                    </a:srgbClr>
                  </a:outerShdw>
                </a:effectLst>
                <a:latin typeface="微软雅黑" panose="020B0503020204020204" pitchFamily="34" charset="-122"/>
              </a:rPr>
              <a:t>(</a:t>
            </a:r>
            <a:r>
              <a:rPr lang="zh-CN" altLang="en-US" sz="2200" dirty="0">
                <a:effectLst>
                  <a:outerShdw blurRad="38100" dist="38100" dir="2700000" algn="tl">
                    <a:srgbClr val="000000">
                      <a:alpha val="43137"/>
                    </a:srgbClr>
                  </a:outerShdw>
                </a:effectLst>
                <a:latin typeface="微软雅黑" panose="020B0503020204020204" pitchFamily="34" charset="-122"/>
              </a:rPr>
              <a:t>离子分子或原子或结构单元</a:t>
            </a:r>
            <a:r>
              <a:rPr lang="en-US" altLang="zh-CN" sz="2200" dirty="0">
                <a:effectLst>
                  <a:outerShdw blurRad="38100" dist="38100" dir="2700000" algn="tl">
                    <a:srgbClr val="000000">
                      <a:alpha val="43137"/>
                    </a:srgbClr>
                  </a:outerShdw>
                </a:effectLst>
                <a:latin typeface="微软雅黑" panose="020B0503020204020204" pitchFamily="34" charset="-122"/>
              </a:rPr>
              <a:t>)</a:t>
            </a:r>
            <a:r>
              <a:rPr lang="zh-CN" altLang="en-US" sz="2200" dirty="0">
                <a:effectLst>
                  <a:outerShdw blurRad="38100" dist="38100" dir="2700000" algn="tl">
                    <a:srgbClr val="000000">
                      <a:alpha val="43137"/>
                    </a:srgbClr>
                  </a:outerShdw>
                </a:effectLst>
                <a:latin typeface="微软雅黑" panose="020B0503020204020204" pitchFamily="34" charset="-122"/>
              </a:rPr>
              <a:t>在空间作有规律的周期性排列</a:t>
            </a:r>
            <a:r>
              <a:rPr lang="zh-CN" altLang="en-US" sz="2200" dirty="0">
                <a:solidFill>
                  <a:srgbClr val="990000"/>
                </a:solidFill>
                <a:effectLst>
                  <a:outerShdw blurRad="38100" dist="38100" dir="2700000" algn="tl">
                    <a:srgbClr val="000000">
                      <a:alpha val="43137"/>
                    </a:srgbClr>
                  </a:outerShdw>
                </a:effectLst>
                <a:latin typeface="微软雅黑" panose="020B0503020204020204" pitchFamily="34" charset="-122"/>
              </a:rPr>
              <a:t>；</a:t>
            </a:r>
          </a:p>
        </p:txBody>
      </p:sp>
      <p:sp>
        <p:nvSpPr>
          <p:cNvPr id="4" name="标题 3"/>
          <p:cNvSpPr>
            <a:spLocks noGrp="1"/>
          </p:cNvSpPr>
          <p:nvPr>
            <p:ph type="title"/>
          </p:nvPr>
        </p:nvSpPr>
        <p:spPr/>
        <p:txBody>
          <a:bodyPr/>
          <a:lstStyle/>
          <a:p>
            <a:pPr>
              <a:defRPr/>
            </a:pPr>
            <a:r>
              <a:rPr lang="zh-CN" altLang="en-US" kern="1200" dirty="0">
                <a:solidFill>
                  <a:srgbClr val="990000"/>
                </a:solidFill>
                <a:effectLst>
                  <a:outerShdw blurRad="38100" dist="38100" dir="2700000" algn="tl">
                    <a:srgbClr val="000000">
                      <a:alpha val="43137"/>
                    </a:srgbClr>
                  </a:outerShdw>
                </a:effectLst>
                <a:latin typeface="微软雅黑" panose="020B0503020204020204" pitchFamily="34" charset="-122"/>
                <a:cs typeface="+mn-cs"/>
              </a:rPr>
              <a:t>几何模型：</a:t>
            </a:r>
            <a:r>
              <a:rPr lang="zh-CN" altLang="en-US" dirty="0"/>
              <a:t>空间点阵</a:t>
            </a:r>
          </a:p>
        </p:txBody>
      </p:sp>
      <p:sp>
        <p:nvSpPr>
          <p:cNvPr id="6" name="矩形 5"/>
          <p:cNvSpPr/>
          <p:nvPr/>
        </p:nvSpPr>
        <p:spPr>
          <a:xfrm>
            <a:off x="839788" y="2427288"/>
            <a:ext cx="4379912" cy="2936875"/>
          </a:xfrm>
          <a:prstGeom prst="rect">
            <a:avLst/>
          </a:prstGeom>
        </p:spPr>
        <p:txBody>
          <a:bodyPr>
            <a:spAutoFit/>
          </a:bodyPr>
          <a:lstStyle/>
          <a:p>
            <a:pPr>
              <a:lnSpc>
                <a:spcPct val="120000"/>
              </a:lnSpc>
              <a:defRPr/>
            </a:pPr>
            <a:r>
              <a:rPr lang="zh-CN" altLang="en-US" sz="2200" dirty="0">
                <a:solidFill>
                  <a:srgbClr val="3116F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阵点：</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点阵中的各个点；</a:t>
            </a:r>
            <a:endParaRPr lang="zh-CN" altLang="en-US" sz="2200" dirty="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20000"/>
              </a:lnSpc>
              <a:defRPr/>
            </a:pPr>
            <a:r>
              <a:rPr lang="zh-CN" altLang="en-US" sz="2200" dirty="0">
                <a:solidFill>
                  <a:srgbClr val="3116F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空间格子：</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阵点连线组成的空间结构，即</a:t>
            </a:r>
            <a:r>
              <a:rPr lang="en-US" altLang="zh-CN" sz="2200" dirty="0" err="1">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Bravias</a:t>
            </a:r>
            <a:r>
              <a:rPr lang="zh-CN" altLang="en-US" sz="2200" dirty="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格子；</a:t>
            </a:r>
            <a:endPar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20000"/>
              </a:lnSpc>
              <a:defRPr/>
            </a:pPr>
            <a:r>
              <a:rPr lang="zh-CN" altLang="en-US" sz="2200" dirty="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空间点阵</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是一种数学上的抽象；</a:t>
            </a:r>
          </a:p>
          <a:p>
            <a:pPr>
              <a:lnSpc>
                <a:spcPct val="120000"/>
              </a:lnSpc>
              <a:defRPr/>
            </a:pP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每个阵点所代表的原子或原子集团叫做</a:t>
            </a:r>
            <a:r>
              <a:rPr lang="zh-CN" altLang="en-US" sz="2200" dirty="0">
                <a:solidFill>
                  <a:srgbClr val="3116F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基元</a:t>
            </a:r>
            <a:r>
              <a:rPr lang="en-US" altLang="zh-CN"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20000"/>
              </a:lnSpc>
              <a:defRPr/>
            </a:pP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点阵</a:t>
            </a:r>
            <a:r>
              <a:rPr lang="en-US" altLang="zh-CN"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基元</a:t>
            </a:r>
            <a:r>
              <a:rPr lang="en-US" altLang="zh-CN"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晶体结构</a:t>
            </a:r>
          </a:p>
        </p:txBody>
      </p:sp>
      <p:pic>
        <p:nvPicPr>
          <p:cNvPr id="40965" name="Picture 6" descr="FG13_48"/>
          <p:cNvPicPr>
            <a:picLocks noChangeAspect="1" noChangeArrowheads="1"/>
          </p:cNvPicPr>
          <p:nvPr/>
        </p:nvPicPr>
        <p:blipFill>
          <a:blip r:embed="rId4">
            <a:extLst>
              <a:ext uri="{28A0092B-C50C-407E-A947-70E740481C1C}">
                <a14:useLocalDpi xmlns:a14="http://schemas.microsoft.com/office/drawing/2010/main" val="0"/>
              </a:ext>
            </a:extLst>
          </a:blip>
          <a:srcRect r="41295"/>
          <a:stretch>
            <a:fillRect/>
          </a:stretch>
        </p:blipFill>
        <p:spPr bwMode="auto">
          <a:xfrm>
            <a:off x="5797550" y="5010150"/>
            <a:ext cx="3022600"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上箭头 8"/>
          <p:cNvSpPr>
            <a:spLocks noChangeArrowheads="1"/>
          </p:cNvSpPr>
          <p:nvPr/>
        </p:nvSpPr>
        <p:spPr bwMode="auto">
          <a:xfrm>
            <a:off x="1131888" y="5468938"/>
            <a:ext cx="142875" cy="309562"/>
          </a:xfrm>
          <a:prstGeom prst="upArrow">
            <a:avLst>
              <a:gd name="adj1" fmla="val 50000"/>
              <a:gd name="adj2" fmla="val 50375"/>
            </a:avLst>
          </a:prstGeom>
          <a:solidFill>
            <a:schemeClr val="accent1"/>
          </a:solidFill>
          <a:ln w="1905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67" name="上箭头 43"/>
          <p:cNvSpPr>
            <a:spLocks noChangeArrowheads="1"/>
          </p:cNvSpPr>
          <p:nvPr/>
        </p:nvSpPr>
        <p:spPr bwMode="auto">
          <a:xfrm>
            <a:off x="1828800" y="5472113"/>
            <a:ext cx="142875" cy="309562"/>
          </a:xfrm>
          <a:prstGeom prst="upArrow">
            <a:avLst>
              <a:gd name="adj1" fmla="val 50000"/>
              <a:gd name="adj2" fmla="val 50375"/>
            </a:avLst>
          </a:prstGeom>
          <a:solidFill>
            <a:schemeClr val="accent1"/>
          </a:solidFill>
          <a:ln w="1905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0" name="文本框 9"/>
          <p:cNvSpPr txBox="1"/>
          <p:nvPr/>
        </p:nvSpPr>
        <p:spPr>
          <a:xfrm>
            <a:off x="839788" y="5878513"/>
            <a:ext cx="646112" cy="646112"/>
          </a:xfrm>
          <a:prstGeom prst="rect">
            <a:avLst/>
          </a:prstGeom>
          <a:noFill/>
        </p:spPr>
        <p:txBody>
          <a:bodyPr wrap="none">
            <a:spAutoFit/>
          </a:bodyPr>
          <a:lstStyle/>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几何</a:t>
            </a:r>
            <a:endParaRPr lang="en-US" altLang="zh-CN"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结构</a:t>
            </a:r>
          </a:p>
        </p:txBody>
      </p:sp>
      <p:sp>
        <p:nvSpPr>
          <p:cNvPr id="46" name="文本框 45"/>
          <p:cNvSpPr txBox="1"/>
          <p:nvPr/>
        </p:nvSpPr>
        <p:spPr>
          <a:xfrm>
            <a:off x="1577975" y="5791200"/>
            <a:ext cx="762000" cy="922338"/>
          </a:xfrm>
          <a:prstGeom prst="rect">
            <a:avLst/>
          </a:prstGeom>
          <a:noFill/>
        </p:spPr>
        <p:txBody>
          <a:bodyPr>
            <a:spAutoFit/>
          </a:bodyPr>
          <a:lstStyle/>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物理</a:t>
            </a:r>
            <a:endParaRPr lang="en-US" altLang="zh-CN"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重复</a:t>
            </a:r>
            <a:endParaRPr lang="en-US" altLang="zh-CN"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defRPr/>
            </a:pPr>
            <a:r>
              <a:rPr lang="zh-CN" altLang="en-US" sz="18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单元</a:t>
            </a:r>
          </a:p>
        </p:txBody>
      </p:sp>
      <p:grpSp>
        <p:nvGrpSpPr>
          <p:cNvPr id="40970" name="组合 11"/>
          <p:cNvGrpSpPr>
            <a:grpSpLocks/>
          </p:cNvGrpSpPr>
          <p:nvPr/>
        </p:nvGrpSpPr>
        <p:grpSpPr bwMode="auto">
          <a:xfrm>
            <a:off x="2627313" y="5229225"/>
            <a:ext cx="3128962" cy="1571625"/>
            <a:chOff x="5313570" y="2376054"/>
            <a:chExt cx="2700353" cy="1344100"/>
          </a:xfrm>
        </p:grpSpPr>
        <p:grpSp>
          <p:nvGrpSpPr>
            <p:cNvPr id="40972" name="组合 6"/>
            <p:cNvGrpSpPr>
              <a:grpSpLocks/>
            </p:cNvGrpSpPr>
            <p:nvPr/>
          </p:nvGrpSpPr>
          <p:grpSpPr bwMode="auto">
            <a:xfrm>
              <a:off x="5313570" y="2376054"/>
              <a:ext cx="2700353" cy="1344100"/>
              <a:chOff x="5286715" y="2420408"/>
              <a:chExt cx="3326495" cy="1655762"/>
            </a:xfrm>
          </p:grpSpPr>
          <p:grpSp>
            <p:nvGrpSpPr>
              <p:cNvPr id="40974" name="Group 4"/>
              <p:cNvGrpSpPr>
                <a:grpSpLocks/>
              </p:cNvGrpSpPr>
              <p:nvPr/>
            </p:nvGrpSpPr>
            <p:grpSpPr bwMode="auto">
              <a:xfrm>
                <a:off x="5286715" y="2420408"/>
                <a:ext cx="1860991" cy="1655762"/>
                <a:chOff x="0" y="0"/>
                <a:chExt cx="960" cy="864"/>
              </a:xfrm>
            </p:grpSpPr>
            <p:sp>
              <p:nvSpPr>
                <p:cNvPr id="40976" name="Rectangle 5"/>
                <p:cNvSpPr>
                  <a:spLocks noChangeArrowheads="1"/>
                </p:cNvSpPr>
                <p:nvPr/>
              </p:nvSpPr>
              <p:spPr bwMode="auto">
                <a:xfrm>
                  <a:off x="42" y="247"/>
                  <a:ext cx="62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77" name="Rectangle 6"/>
                <p:cNvSpPr>
                  <a:spLocks noChangeArrowheads="1"/>
                </p:cNvSpPr>
                <p:nvPr/>
              </p:nvSpPr>
              <p:spPr bwMode="auto">
                <a:xfrm>
                  <a:off x="292" y="41"/>
                  <a:ext cx="62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78" name="Line 7"/>
                <p:cNvSpPr>
                  <a:spLocks noChangeShapeType="1"/>
                </p:cNvSpPr>
                <p:nvPr/>
              </p:nvSpPr>
              <p:spPr bwMode="auto">
                <a:xfrm flipH="1">
                  <a:off x="42" y="41"/>
                  <a:ext cx="250" cy="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9" name="Line 8"/>
                <p:cNvSpPr>
                  <a:spLocks noChangeShapeType="1"/>
                </p:cNvSpPr>
                <p:nvPr/>
              </p:nvSpPr>
              <p:spPr bwMode="auto">
                <a:xfrm flipH="1">
                  <a:off x="668" y="41"/>
                  <a:ext cx="250" cy="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Line 9"/>
                <p:cNvSpPr>
                  <a:spLocks noChangeShapeType="1"/>
                </p:cNvSpPr>
                <p:nvPr/>
              </p:nvSpPr>
              <p:spPr bwMode="auto">
                <a:xfrm flipH="1">
                  <a:off x="42" y="617"/>
                  <a:ext cx="250" cy="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1" name="Line 10"/>
                <p:cNvSpPr>
                  <a:spLocks noChangeShapeType="1"/>
                </p:cNvSpPr>
                <p:nvPr/>
              </p:nvSpPr>
              <p:spPr bwMode="auto">
                <a:xfrm flipH="1">
                  <a:off x="668" y="617"/>
                  <a:ext cx="250" cy="2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2" name="Oval 11"/>
                <p:cNvSpPr>
                  <a:spLocks noChangeArrowheads="1"/>
                </p:cNvSpPr>
                <p:nvPr/>
              </p:nvSpPr>
              <p:spPr bwMode="auto">
                <a:xfrm>
                  <a:off x="250" y="0"/>
                  <a:ext cx="84"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3" name="Oval 12"/>
                <p:cNvSpPr>
                  <a:spLocks noChangeArrowheads="1"/>
                </p:cNvSpPr>
                <p:nvPr/>
              </p:nvSpPr>
              <p:spPr bwMode="auto">
                <a:xfrm>
                  <a:off x="877" y="0"/>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4" name="Oval 13"/>
                <p:cNvSpPr>
                  <a:spLocks noChangeArrowheads="1"/>
                </p:cNvSpPr>
                <p:nvPr/>
              </p:nvSpPr>
              <p:spPr bwMode="auto">
                <a:xfrm>
                  <a:off x="250" y="576"/>
                  <a:ext cx="84" cy="82"/>
                </a:xfrm>
                <a:prstGeom prst="ellipse">
                  <a:avLst/>
                </a:prstGeom>
                <a:solidFill>
                  <a:schemeClr val="bg2"/>
                </a:solidFill>
                <a:ln w="1270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5" name="Oval 14"/>
                <p:cNvSpPr>
                  <a:spLocks noChangeArrowheads="1"/>
                </p:cNvSpPr>
                <p:nvPr/>
              </p:nvSpPr>
              <p:spPr bwMode="auto">
                <a:xfrm>
                  <a:off x="0" y="206"/>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6" name="Oval 15"/>
                <p:cNvSpPr>
                  <a:spLocks noChangeArrowheads="1"/>
                </p:cNvSpPr>
                <p:nvPr/>
              </p:nvSpPr>
              <p:spPr bwMode="auto">
                <a:xfrm>
                  <a:off x="626" y="206"/>
                  <a:ext cx="84"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7" name="Oval 16"/>
                <p:cNvSpPr>
                  <a:spLocks noChangeArrowheads="1"/>
                </p:cNvSpPr>
                <p:nvPr/>
              </p:nvSpPr>
              <p:spPr bwMode="auto">
                <a:xfrm>
                  <a:off x="0" y="782"/>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8" name="Oval 17"/>
                <p:cNvSpPr>
                  <a:spLocks noChangeArrowheads="1"/>
                </p:cNvSpPr>
                <p:nvPr/>
              </p:nvSpPr>
              <p:spPr bwMode="auto">
                <a:xfrm>
                  <a:off x="626" y="782"/>
                  <a:ext cx="84"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89" name="Oval 18"/>
                <p:cNvSpPr>
                  <a:spLocks noChangeArrowheads="1"/>
                </p:cNvSpPr>
                <p:nvPr/>
              </p:nvSpPr>
              <p:spPr bwMode="auto">
                <a:xfrm>
                  <a:off x="877" y="576"/>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0" name="Oval 19"/>
                <p:cNvSpPr>
                  <a:spLocks noChangeArrowheads="1"/>
                </p:cNvSpPr>
                <p:nvPr/>
              </p:nvSpPr>
              <p:spPr bwMode="auto">
                <a:xfrm>
                  <a:off x="125" y="411"/>
                  <a:ext cx="84" cy="83"/>
                </a:xfrm>
                <a:prstGeom prst="ellipse">
                  <a:avLst/>
                </a:prstGeom>
                <a:solidFill>
                  <a:schemeClr val="bg2"/>
                </a:solidFill>
                <a:ln w="1270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1" name="Oval 20"/>
                <p:cNvSpPr>
                  <a:spLocks noChangeArrowheads="1"/>
                </p:cNvSpPr>
                <p:nvPr/>
              </p:nvSpPr>
              <p:spPr bwMode="auto">
                <a:xfrm>
                  <a:off x="417" y="82"/>
                  <a:ext cx="84" cy="8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2" name="Oval 21"/>
                <p:cNvSpPr>
                  <a:spLocks noChangeArrowheads="1"/>
                </p:cNvSpPr>
                <p:nvPr/>
              </p:nvSpPr>
              <p:spPr bwMode="auto">
                <a:xfrm>
                  <a:off x="543" y="329"/>
                  <a:ext cx="83" cy="82"/>
                </a:xfrm>
                <a:prstGeom prst="ellipse">
                  <a:avLst/>
                </a:prstGeom>
                <a:solidFill>
                  <a:schemeClr val="bg2"/>
                </a:solidFill>
                <a:ln w="12700">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3" name="Oval 22"/>
                <p:cNvSpPr>
                  <a:spLocks noChangeArrowheads="1"/>
                </p:cNvSpPr>
                <p:nvPr/>
              </p:nvSpPr>
              <p:spPr bwMode="auto">
                <a:xfrm>
                  <a:off x="751" y="370"/>
                  <a:ext cx="84" cy="8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4" name="Oval 23"/>
                <p:cNvSpPr>
                  <a:spLocks noChangeArrowheads="1"/>
                </p:cNvSpPr>
                <p:nvPr/>
              </p:nvSpPr>
              <p:spPr bwMode="auto">
                <a:xfrm>
                  <a:off x="334" y="494"/>
                  <a:ext cx="83" cy="8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0995" name="Oval 24"/>
                <p:cNvSpPr>
                  <a:spLocks noChangeArrowheads="1"/>
                </p:cNvSpPr>
                <p:nvPr/>
              </p:nvSpPr>
              <p:spPr bwMode="auto">
                <a:xfrm>
                  <a:off x="417" y="658"/>
                  <a:ext cx="84" cy="83"/>
                </a:xfrm>
                <a:prstGeom prst="ellipse">
                  <a:avLst/>
                </a:prstGeom>
                <a:solidFill>
                  <a:schemeClr val="bg2"/>
                </a:solidFill>
                <a:ln w="12700"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aphicFrame>
            <p:nvGraphicFramePr>
              <p:cNvPr id="40975" name="Object 27"/>
              <p:cNvGraphicFramePr>
                <a:graphicFrameLocks noChangeAspect="1"/>
              </p:cNvGraphicFramePr>
              <p:nvPr/>
            </p:nvGraphicFramePr>
            <p:xfrm>
              <a:off x="7635310" y="2995474"/>
              <a:ext cx="977900" cy="584200"/>
            </p:xfrm>
            <a:graphic>
              <a:graphicData uri="http://schemas.openxmlformats.org/presentationml/2006/ole">
                <mc:AlternateContent xmlns:mc="http://schemas.openxmlformats.org/markup-compatibility/2006">
                  <mc:Choice xmlns:v="urn:schemas-microsoft-com:vml" Requires="v">
                    <p:oleObj spid="_x0000_s41005" r:id="rId5" imgW="977778" imgH="583921" progId="Photoshop.Image.9">
                      <p:embed/>
                    </p:oleObj>
                  </mc:Choice>
                  <mc:Fallback>
                    <p:oleObj r:id="rId5" imgW="977778" imgH="583921" progId="Photoshop.Image.9">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5310" y="2995474"/>
                            <a:ext cx="9779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加号 10"/>
            <p:cNvSpPr/>
            <p:nvPr/>
          </p:nvSpPr>
          <p:spPr bwMode="auto">
            <a:xfrm>
              <a:off x="6834317" y="2806438"/>
              <a:ext cx="360321" cy="414091"/>
            </a:xfrm>
            <a:prstGeom prst="mathPlus">
              <a:avLst/>
            </a:prstGeom>
            <a:solidFill>
              <a:srgbClr val="0000CC"/>
            </a:solidFill>
            <a:ln w="19050" cap="flat" cmpd="sng" algn="ctr">
              <a:solidFill>
                <a:srgbClr val="0000CC"/>
              </a:solidFill>
              <a:prstDash val="solid"/>
              <a:round/>
              <a:headEnd type="none" w="med" len="med"/>
              <a:tailEnd type="triangle" w="med" len="med"/>
            </a:ln>
            <a:effectLst/>
            <a:extLst/>
          </p:spPr>
          <p:txBody>
            <a:bodyPr wrap="none" anchor="ctr"/>
            <a:lstStyle/>
            <a:p>
              <a:pPr algn="ctr" eaLnBrk="1" hangingPunct="1">
                <a:defRPr/>
              </a:pPr>
              <a:endParaRPr lang="zh-CN" altLang="en-US"/>
            </a:p>
          </p:txBody>
        </p:sp>
      </p:grpSp>
      <p:pic>
        <p:nvPicPr>
          <p:cNvPr id="40971" name="Picture 7" descr="XCH001_00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7550" y="2379663"/>
            <a:ext cx="30226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4"/>
          <p:cNvGrpSpPr>
            <a:grpSpLocks/>
          </p:cNvGrpSpPr>
          <p:nvPr/>
        </p:nvGrpSpPr>
        <p:grpSpPr bwMode="auto">
          <a:xfrm>
            <a:off x="3629025" y="1874838"/>
            <a:ext cx="3246438" cy="406400"/>
            <a:chOff x="1008" y="1680"/>
            <a:chExt cx="2304" cy="288"/>
          </a:xfrm>
        </p:grpSpPr>
        <p:sp>
          <p:nvSpPr>
            <p:cNvPr id="20534" name="Oval 5"/>
            <p:cNvSpPr>
              <a:spLocks noChangeArrowheads="1"/>
            </p:cNvSpPr>
            <p:nvPr/>
          </p:nvSpPr>
          <p:spPr bwMode="auto">
            <a:xfrm>
              <a:off x="100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5" name="Oval 6"/>
            <p:cNvSpPr>
              <a:spLocks noChangeArrowheads="1"/>
            </p:cNvSpPr>
            <p:nvPr/>
          </p:nvSpPr>
          <p:spPr bwMode="auto">
            <a:xfrm>
              <a:off x="1296" y="1680"/>
              <a:ext cx="285"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6" name="Oval 7"/>
            <p:cNvSpPr>
              <a:spLocks noChangeArrowheads="1"/>
            </p:cNvSpPr>
            <p:nvPr/>
          </p:nvSpPr>
          <p:spPr bwMode="auto">
            <a:xfrm>
              <a:off x="1584"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7" name="Oval 8"/>
            <p:cNvSpPr>
              <a:spLocks noChangeArrowheads="1"/>
            </p:cNvSpPr>
            <p:nvPr/>
          </p:nvSpPr>
          <p:spPr bwMode="auto">
            <a:xfrm>
              <a:off x="1872"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8" name="Oval 9"/>
            <p:cNvSpPr>
              <a:spLocks noChangeArrowheads="1"/>
            </p:cNvSpPr>
            <p:nvPr/>
          </p:nvSpPr>
          <p:spPr bwMode="auto">
            <a:xfrm>
              <a:off x="2161" y="1680"/>
              <a:ext cx="287"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9" name="Oval 10"/>
            <p:cNvSpPr>
              <a:spLocks noChangeArrowheads="1"/>
            </p:cNvSpPr>
            <p:nvPr/>
          </p:nvSpPr>
          <p:spPr bwMode="auto">
            <a:xfrm>
              <a:off x="244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40" name="Oval 11"/>
            <p:cNvSpPr>
              <a:spLocks noChangeArrowheads="1"/>
            </p:cNvSpPr>
            <p:nvPr/>
          </p:nvSpPr>
          <p:spPr bwMode="auto">
            <a:xfrm>
              <a:off x="2736"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41" name="Oval 12"/>
            <p:cNvSpPr>
              <a:spLocks noChangeArrowheads="1"/>
            </p:cNvSpPr>
            <p:nvPr/>
          </p:nvSpPr>
          <p:spPr bwMode="auto">
            <a:xfrm>
              <a:off x="3024"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394296" name="Text Box 56"/>
          <p:cNvSpPr txBox="1">
            <a:spLocks noChangeArrowheads="1"/>
          </p:cNvSpPr>
          <p:nvPr/>
        </p:nvSpPr>
        <p:spPr bwMode="auto">
          <a:xfrm>
            <a:off x="755650" y="1844675"/>
            <a:ext cx="2073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
                <a:srgbClr val="0066FF"/>
              </a:buClr>
              <a:buFontTx/>
              <a:buNone/>
              <a:defRPr/>
            </a:pP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一维堆积方式</a:t>
            </a:r>
          </a:p>
        </p:txBody>
      </p:sp>
      <p:sp>
        <p:nvSpPr>
          <p:cNvPr id="394297" name="Text Box 57"/>
          <p:cNvSpPr txBox="1">
            <a:spLocks noChangeArrowheads="1"/>
          </p:cNvSpPr>
          <p:nvPr/>
        </p:nvSpPr>
        <p:spPr bwMode="auto">
          <a:xfrm>
            <a:off x="755650" y="2460625"/>
            <a:ext cx="31400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Clr>
                <a:srgbClr val="0066FF"/>
              </a:buClr>
              <a:buFontTx/>
              <a:buNone/>
              <a:defRPr/>
            </a:pP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二维堆积方式</a:t>
            </a:r>
          </a:p>
        </p:txBody>
      </p:sp>
      <p:grpSp>
        <p:nvGrpSpPr>
          <p:cNvPr id="43013" name="组合 5"/>
          <p:cNvGrpSpPr>
            <a:grpSpLocks/>
          </p:cNvGrpSpPr>
          <p:nvPr/>
        </p:nvGrpSpPr>
        <p:grpSpPr bwMode="auto">
          <a:xfrm>
            <a:off x="6300788" y="3194050"/>
            <a:ext cx="2592387" cy="1963738"/>
            <a:chOff x="6175176" y="3400235"/>
            <a:chExt cx="2592388" cy="1962489"/>
          </a:xfrm>
        </p:grpSpPr>
        <p:grpSp>
          <p:nvGrpSpPr>
            <p:cNvPr id="43064" name="Group 35"/>
            <p:cNvGrpSpPr>
              <a:grpSpLocks/>
            </p:cNvGrpSpPr>
            <p:nvPr/>
          </p:nvGrpSpPr>
          <p:grpSpPr bwMode="auto">
            <a:xfrm>
              <a:off x="6220402" y="3400235"/>
              <a:ext cx="2501936" cy="1164769"/>
              <a:chOff x="3072" y="2688"/>
              <a:chExt cx="1728" cy="804"/>
            </a:xfrm>
          </p:grpSpPr>
          <p:grpSp>
            <p:nvGrpSpPr>
              <p:cNvPr id="43066" name="Group 36"/>
              <p:cNvGrpSpPr>
                <a:grpSpLocks/>
              </p:cNvGrpSpPr>
              <p:nvPr/>
            </p:nvGrpSpPr>
            <p:grpSpPr bwMode="auto">
              <a:xfrm>
                <a:off x="3072" y="2688"/>
                <a:ext cx="1728" cy="288"/>
                <a:chOff x="672" y="2400"/>
                <a:chExt cx="1728" cy="288"/>
              </a:xfrm>
            </p:grpSpPr>
            <p:sp>
              <p:nvSpPr>
                <p:cNvPr id="20507" name="Oval 37"/>
                <p:cNvSpPr>
                  <a:spLocks noChangeArrowheads="1"/>
                </p:cNvSpPr>
                <p:nvPr/>
              </p:nvSpPr>
              <p:spPr bwMode="auto">
                <a:xfrm>
                  <a:off x="666"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8" name="Oval 38"/>
                <p:cNvSpPr>
                  <a:spLocks noChangeArrowheads="1"/>
                </p:cNvSpPr>
                <p:nvPr/>
              </p:nvSpPr>
              <p:spPr bwMode="auto">
                <a:xfrm>
                  <a:off x="960"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9" name="Oval 39"/>
                <p:cNvSpPr>
                  <a:spLocks noChangeArrowheads="1"/>
                </p:cNvSpPr>
                <p:nvPr/>
              </p:nvSpPr>
              <p:spPr bwMode="auto">
                <a:xfrm>
                  <a:off x="1248"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0" name="Oval 40"/>
                <p:cNvSpPr>
                  <a:spLocks noChangeArrowheads="1"/>
                </p:cNvSpPr>
                <p:nvPr/>
              </p:nvSpPr>
              <p:spPr bwMode="auto">
                <a:xfrm>
                  <a:off x="1537" y="2400"/>
                  <a:ext cx="287"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1" name="Oval 41"/>
                <p:cNvSpPr>
                  <a:spLocks noChangeArrowheads="1"/>
                </p:cNvSpPr>
                <p:nvPr/>
              </p:nvSpPr>
              <p:spPr bwMode="auto">
                <a:xfrm>
                  <a:off x="1824"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2" name="Oval 42"/>
                <p:cNvSpPr>
                  <a:spLocks noChangeArrowheads="1"/>
                </p:cNvSpPr>
                <p:nvPr/>
              </p:nvSpPr>
              <p:spPr bwMode="auto">
                <a:xfrm>
                  <a:off x="2112"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67" name="Group 43"/>
              <p:cNvGrpSpPr>
                <a:grpSpLocks/>
              </p:cNvGrpSpPr>
              <p:nvPr/>
            </p:nvGrpSpPr>
            <p:grpSpPr bwMode="auto">
              <a:xfrm>
                <a:off x="3216" y="2946"/>
                <a:ext cx="1440" cy="288"/>
                <a:chOff x="3216" y="2658"/>
                <a:chExt cx="1440" cy="288"/>
              </a:xfrm>
            </p:grpSpPr>
            <p:sp>
              <p:nvSpPr>
                <p:cNvPr id="20502" name="Oval 44"/>
                <p:cNvSpPr>
                  <a:spLocks noChangeArrowheads="1"/>
                </p:cNvSpPr>
                <p:nvPr/>
              </p:nvSpPr>
              <p:spPr bwMode="auto">
                <a:xfrm>
                  <a:off x="3210" y="2658"/>
                  <a:ext cx="288"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3" name="Oval 45"/>
                <p:cNvSpPr>
                  <a:spLocks noChangeArrowheads="1"/>
                </p:cNvSpPr>
                <p:nvPr/>
              </p:nvSpPr>
              <p:spPr bwMode="auto">
                <a:xfrm>
                  <a:off x="3498" y="2658"/>
                  <a:ext cx="288"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4" name="Oval 46"/>
                <p:cNvSpPr>
                  <a:spLocks noChangeArrowheads="1"/>
                </p:cNvSpPr>
                <p:nvPr/>
              </p:nvSpPr>
              <p:spPr bwMode="auto">
                <a:xfrm>
                  <a:off x="3792" y="2658"/>
                  <a:ext cx="285"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5" name="Oval 47"/>
                <p:cNvSpPr>
                  <a:spLocks noChangeArrowheads="1"/>
                </p:cNvSpPr>
                <p:nvPr/>
              </p:nvSpPr>
              <p:spPr bwMode="auto">
                <a:xfrm>
                  <a:off x="4080" y="2658"/>
                  <a:ext cx="288"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6" name="Oval 48"/>
                <p:cNvSpPr>
                  <a:spLocks noChangeArrowheads="1"/>
                </p:cNvSpPr>
                <p:nvPr/>
              </p:nvSpPr>
              <p:spPr bwMode="auto">
                <a:xfrm>
                  <a:off x="4374" y="2658"/>
                  <a:ext cx="288" cy="281"/>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68" name="Group 49"/>
              <p:cNvGrpSpPr>
                <a:grpSpLocks/>
              </p:cNvGrpSpPr>
              <p:nvPr/>
            </p:nvGrpSpPr>
            <p:grpSpPr bwMode="auto">
              <a:xfrm>
                <a:off x="3072" y="3204"/>
                <a:ext cx="1728" cy="288"/>
                <a:chOff x="672" y="2400"/>
                <a:chExt cx="1728" cy="288"/>
              </a:xfrm>
            </p:grpSpPr>
            <p:sp>
              <p:nvSpPr>
                <p:cNvPr id="20496" name="Oval 50"/>
                <p:cNvSpPr>
                  <a:spLocks noChangeArrowheads="1"/>
                </p:cNvSpPr>
                <p:nvPr/>
              </p:nvSpPr>
              <p:spPr bwMode="auto">
                <a:xfrm>
                  <a:off x="666"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497" name="Oval 51"/>
                <p:cNvSpPr>
                  <a:spLocks noChangeArrowheads="1"/>
                </p:cNvSpPr>
                <p:nvPr/>
              </p:nvSpPr>
              <p:spPr bwMode="auto">
                <a:xfrm>
                  <a:off x="960"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498" name="Oval 52"/>
                <p:cNvSpPr>
                  <a:spLocks noChangeArrowheads="1"/>
                </p:cNvSpPr>
                <p:nvPr/>
              </p:nvSpPr>
              <p:spPr bwMode="auto">
                <a:xfrm>
                  <a:off x="1248"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499" name="Oval 53"/>
                <p:cNvSpPr>
                  <a:spLocks noChangeArrowheads="1"/>
                </p:cNvSpPr>
                <p:nvPr/>
              </p:nvSpPr>
              <p:spPr bwMode="auto">
                <a:xfrm>
                  <a:off x="1537" y="2400"/>
                  <a:ext cx="287"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0" name="Oval 54"/>
                <p:cNvSpPr>
                  <a:spLocks noChangeArrowheads="1"/>
                </p:cNvSpPr>
                <p:nvPr/>
              </p:nvSpPr>
              <p:spPr bwMode="auto">
                <a:xfrm>
                  <a:off x="1824"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01" name="Oval 55"/>
                <p:cNvSpPr>
                  <a:spLocks noChangeArrowheads="1"/>
                </p:cNvSpPr>
                <p:nvPr/>
              </p:nvSpPr>
              <p:spPr bwMode="auto">
                <a:xfrm>
                  <a:off x="2112"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sp>
          <p:nvSpPr>
            <p:cNvPr id="394298" name="Text Box 58"/>
            <p:cNvSpPr txBox="1">
              <a:spLocks noChangeArrowheads="1"/>
            </p:cNvSpPr>
            <p:nvPr/>
          </p:nvSpPr>
          <p:spPr bwMode="auto">
            <a:xfrm>
              <a:off x="6175176" y="4905815"/>
              <a:ext cx="2592388" cy="45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密排</a:t>
              </a: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Symbol" panose="05050102010706020507" pitchFamily="18" charset="2"/>
                </a:rPr>
                <a:t>堆积</a:t>
              </a:r>
            </a:p>
          </p:txBody>
        </p:sp>
      </p:grpSp>
      <p:grpSp>
        <p:nvGrpSpPr>
          <p:cNvPr id="43014" name="组合 3"/>
          <p:cNvGrpSpPr>
            <a:grpSpLocks/>
          </p:cNvGrpSpPr>
          <p:nvPr/>
        </p:nvGrpSpPr>
        <p:grpSpPr bwMode="auto">
          <a:xfrm>
            <a:off x="319088" y="3194050"/>
            <a:ext cx="2593975" cy="1941513"/>
            <a:chOff x="194816" y="3400236"/>
            <a:chExt cx="2593975" cy="1940263"/>
          </a:xfrm>
        </p:grpSpPr>
        <p:grpSp>
          <p:nvGrpSpPr>
            <p:cNvPr id="43041" name="Group 13"/>
            <p:cNvGrpSpPr>
              <a:grpSpLocks/>
            </p:cNvGrpSpPr>
            <p:nvPr/>
          </p:nvGrpSpPr>
          <p:grpSpPr bwMode="auto">
            <a:xfrm>
              <a:off x="280111" y="3400236"/>
              <a:ext cx="2423384" cy="1212394"/>
              <a:chOff x="672" y="2784"/>
              <a:chExt cx="1728" cy="864"/>
            </a:xfrm>
          </p:grpSpPr>
          <p:grpSp>
            <p:nvGrpSpPr>
              <p:cNvPr id="43043" name="Group 14"/>
              <p:cNvGrpSpPr>
                <a:grpSpLocks/>
              </p:cNvGrpSpPr>
              <p:nvPr/>
            </p:nvGrpSpPr>
            <p:grpSpPr bwMode="auto">
              <a:xfrm>
                <a:off x="672" y="2784"/>
                <a:ext cx="1728" cy="288"/>
                <a:chOff x="672" y="2400"/>
                <a:chExt cx="1728" cy="288"/>
              </a:xfrm>
            </p:grpSpPr>
            <p:sp>
              <p:nvSpPr>
                <p:cNvPr id="20528" name="Oval 15"/>
                <p:cNvSpPr>
                  <a:spLocks noChangeArrowheads="1"/>
                </p:cNvSpPr>
                <p:nvPr/>
              </p:nvSpPr>
              <p:spPr bwMode="auto">
                <a:xfrm>
                  <a:off x="672"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9" name="Oval 16"/>
                <p:cNvSpPr>
                  <a:spLocks noChangeArrowheads="1"/>
                </p:cNvSpPr>
                <p:nvPr/>
              </p:nvSpPr>
              <p:spPr bwMode="auto">
                <a:xfrm>
                  <a:off x="960" y="2400"/>
                  <a:ext cx="290"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0" name="Oval 17"/>
                <p:cNvSpPr>
                  <a:spLocks noChangeArrowheads="1"/>
                </p:cNvSpPr>
                <p:nvPr/>
              </p:nvSpPr>
              <p:spPr bwMode="auto">
                <a:xfrm>
                  <a:off x="1248"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1" name="Oval 18"/>
                <p:cNvSpPr>
                  <a:spLocks noChangeArrowheads="1"/>
                </p:cNvSpPr>
                <p:nvPr/>
              </p:nvSpPr>
              <p:spPr bwMode="auto">
                <a:xfrm>
                  <a:off x="1537" y="2400"/>
                  <a:ext cx="285"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2" name="Oval 19"/>
                <p:cNvSpPr>
                  <a:spLocks noChangeArrowheads="1"/>
                </p:cNvSpPr>
                <p:nvPr/>
              </p:nvSpPr>
              <p:spPr bwMode="auto">
                <a:xfrm>
                  <a:off x="1824" y="2400"/>
                  <a:ext cx="290"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33" name="Oval 20"/>
                <p:cNvSpPr>
                  <a:spLocks noChangeArrowheads="1"/>
                </p:cNvSpPr>
                <p:nvPr/>
              </p:nvSpPr>
              <p:spPr bwMode="auto">
                <a:xfrm>
                  <a:off x="2112" y="240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44" name="Group 21"/>
              <p:cNvGrpSpPr>
                <a:grpSpLocks/>
              </p:cNvGrpSpPr>
              <p:nvPr/>
            </p:nvGrpSpPr>
            <p:grpSpPr bwMode="auto">
              <a:xfrm>
                <a:off x="672" y="3072"/>
                <a:ext cx="1728" cy="288"/>
                <a:chOff x="672" y="2400"/>
                <a:chExt cx="1728" cy="288"/>
              </a:xfrm>
            </p:grpSpPr>
            <p:sp>
              <p:nvSpPr>
                <p:cNvPr id="20522" name="Oval 22"/>
                <p:cNvSpPr>
                  <a:spLocks noChangeArrowheads="1"/>
                </p:cNvSpPr>
                <p:nvPr/>
              </p:nvSpPr>
              <p:spPr bwMode="auto">
                <a:xfrm>
                  <a:off x="672" y="2400"/>
                  <a:ext cx="288"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3" name="Oval 23"/>
                <p:cNvSpPr>
                  <a:spLocks noChangeArrowheads="1"/>
                </p:cNvSpPr>
                <p:nvPr/>
              </p:nvSpPr>
              <p:spPr bwMode="auto">
                <a:xfrm>
                  <a:off x="960" y="2400"/>
                  <a:ext cx="290"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4" name="Oval 24"/>
                <p:cNvSpPr>
                  <a:spLocks noChangeArrowheads="1"/>
                </p:cNvSpPr>
                <p:nvPr/>
              </p:nvSpPr>
              <p:spPr bwMode="auto">
                <a:xfrm>
                  <a:off x="1248" y="2400"/>
                  <a:ext cx="288"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5" name="Oval 25"/>
                <p:cNvSpPr>
                  <a:spLocks noChangeArrowheads="1"/>
                </p:cNvSpPr>
                <p:nvPr/>
              </p:nvSpPr>
              <p:spPr bwMode="auto">
                <a:xfrm>
                  <a:off x="1537" y="2400"/>
                  <a:ext cx="285"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6" name="Oval 26"/>
                <p:cNvSpPr>
                  <a:spLocks noChangeArrowheads="1"/>
                </p:cNvSpPr>
                <p:nvPr/>
              </p:nvSpPr>
              <p:spPr bwMode="auto">
                <a:xfrm>
                  <a:off x="1824" y="2400"/>
                  <a:ext cx="290"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7" name="Oval 27"/>
                <p:cNvSpPr>
                  <a:spLocks noChangeArrowheads="1"/>
                </p:cNvSpPr>
                <p:nvPr/>
              </p:nvSpPr>
              <p:spPr bwMode="auto">
                <a:xfrm>
                  <a:off x="2112" y="2400"/>
                  <a:ext cx="288" cy="283"/>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45" name="Group 28"/>
              <p:cNvGrpSpPr>
                <a:grpSpLocks/>
              </p:cNvGrpSpPr>
              <p:nvPr/>
            </p:nvGrpSpPr>
            <p:grpSpPr bwMode="auto">
              <a:xfrm>
                <a:off x="672" y="3360"/>
                <a:ext cx="1728" cy="288"/>
                <a:chOff x="672" y="2400"/>
                <a:chExt cx="1728" cy="288"/>
              </a:xfrm>
            </p:grpSpPr>
            <p:sp>
              <p:nvSpPr>
                <p:cNvPr id="20516" name="Oval 29"/>
                <p:cNvSpPr>
                  <a:spLocks noChangeArrowheads="1"/>
                </p:cNvSpPr>
                <p:nvPr/>
              </p:nvSpPr>
              <p:spPr bwMode="auto">
                <a:xfrm>
                  <a:off x="672" y="239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7" name="Oval 30"/>
                <p:cNvSpPr>
                  <a:spLocks noChangeArrowheads="1"/>
                </p:cNvSpPr>
                <p:nvPr/>
              </p:nvSpPr>
              <p:spPr bwMode="auto">
                <a:xfrm>
                  <a:off x="960" y="2395"/>
                  <a:ext cx="290"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8" name="Oval 31"/>
                <p:cNvSpPr>
                  <a:spLocks noChangeArrowheads="1"/>
                </p:cNvSpPr>
                <p:nvPr/>
              </p:nvSpPr>
              <p:spPr bwMode="auto">
                <a:xfrm>
                  <a:off x="1248" y="239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19" name="Oval 32"/>
                <p:cNvSpPr>
                  <a:spLocks noChangeArrowheads="1"/>
                </p:cNvSpPr>
                <p:nvPr/>
              </p:nvSpPr>
              <p:spPr bwMode="auto">
                <a:xfrm>
                  <a:off x="1537" y="2395"/>
                  <a:ext cx="285"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0" name="Oval 33"/>
                <p:cNvSpPr>
                  <a:spLocks noChangeArrowheads="1"/>
                </p:cNvSpPr>
                <p:nvPr/>
              </p:nvSpPr>
              <p:spPr bwMode="auto">
                <a:xfrm>
                  <a:off x="1824" y="2395"/>
                  <a:ext cx="290"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0521" name="Oval 34"/>
                <p:cNvSpPr>
                  <a:spLocks noChangeArrowheads="1"/>
                </p:cNvSpPr>
                <p:nvPr/>
              </p:nvSpPr>
              <p:spPr bwMode="auto">
                <a:xfrm>
                  <a:off x="2112" y="239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sp>
          <p:nvSpPr>
            <p:cNvPr id="394299" name="Text Box 59"/>
            <p:cNvSpPr txBox="1">
              <a:spLocks noChangeArrowheads="1"/>
            </p:cNvSpPr>
            <p:nvPr/>
          </p:nvSpPr>
          <p:spPr bwMode="auto">
            <a:xfrm>
              <a:off x="194816" y="4883593"/>
              <a:ext cx="2593975" cy="45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正方</a:t>
              </a: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Symbol" panose="05050102010706020507" pitchFamily="18" charset="2"/>
                </a:rPr>
                <a:t>堆积</a:t>
              </a:r>
            </a:p>
          </p:txBody>
        </p:sp>
      </p:grpSp>
      <p:sp>
        <p:nvSpPr>
          <p:cNvPr id="3" name="标题 2"/>
          <p:cNvSpPr>
            <a:spLocks noGrp="1"/>
          </p:cNvSpPr>
          <p:nvPr>
            <p:ph type="title"/>
          </p:nvPr>
        </p:nvSpPr>
        <p:spPr>
          <a:xfrm>
            <a:off x="457200" y="833438"/>
            <a:ext cx="8229600" cy="681037"/>
          </a:xfrm>
        </p:spPr>
        <p:txBody>
          <a:bodyPr/>
          <a:lstStyle/>
          <a:p>
            <a:pPr>
              <a:defRPr/>
            </a:pPr>
            <a:r>
              <a:rPr lang="zh-CN" altLang="en-US" dirty="0"/>
              <a:t>一维与二维晶格</a:t>
            </a:r>
          </a:p>
        </p:txBody>
      </p:sp>
      <p:grpSp>
        <p:nvGrpSpPr>
          <p:cNvPr id="43016" name="组合 4"/>
          <p:cNvGrpSpPr>
            <a:grpSpLocks/>
          </p:cNvGrpSpPr>
          <p:nvPr/>
        </p:nvGrpSpPr>
        <p:grpSpPr bwMode="auto">
          <a:xfrm>
            <a:off x="3236913" y="3173413"/>
            <a:ext cx="2740025" cy="1962150"/>
            <a:chOff x="3171556" y="3379463"/>
            <a:chExt cx="2740679" cy="1961036"/>
          </a:xfrm>
        </p:grpSpPr>
        <p:grpSp>
          <p:nvGrpSpPr>
            <p:cNvPr id="43018" name="组合 1"/>
            <p:cNvGrpSpPr>
              <a:grpSpLocks/>
            </p:cNvGrpSpPr>
            <p:nvPr/>
          </p:nvGrpSpPr>
          <p:grpSpPr bwMode="auto">
            <a:xfrm>
              <a:off x="3171556" y="3379463"/>
              <a:ext cx="2740679" cy="1201665"/>
              <a:chOff x="2729911" y="3379463"/>
              <a:chExt cx="2740679" cy="1201665"/>
            </a:xfrm>
          </p:grpSpPr>
          <p:grpSp>
            <p:nvGrpSpPr>
              <p:cNvPr id="43020" name="Group 4"/>
              <p:cNvGrpSpPr>
                <a:grpSpLocks/>
              </p:cNvGrpSpPr>
              <p:nvPr/>
            </p:nvGrpSpPr>
            <p:grpSpPr bwMode="auto">
              <a:xfrm>
                <a:off x="2729911" y="3379463"/>
                <a:ext cx="2435879" cy="405980"/>
                <a:chOff x="1008" y="1680"/>
                <a:chExt cx="1728" cy="288"/>
              </a:xfrm>
            </p:grpSpPr>
            <p:sp>
              <p:nvSpPr>
                <p:cNvPr id="107" name="Oval 5"/>
                <p:cNvSpPr>
                  <a:spLocks noChangeArrowheads="1"/>
                </p:cNvSpPr>
                <p:nvPr/>
              </p:nvSpPr>
              <p:spPr bwMode="auto">
                <a:xfrm>
                  <a:off x="100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08" name="Oval 6"/>
                <p:cNvSpPr>
                  <a:spLocks noChangeArrowheads="1"/>
                </p:cNvSpPr>
                <p:nvPr/>
              </p:nvSpPr>
              <p:spPr bwMode="auto">
                <a:xfrm>
                  <a:off x="1296"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09" name="Oval 7"/>
                <p:cNvSpPr>
                  <a:spLocks noChangeArrowheads="1"/>
                </p:cNvSpPr>
                <p:nvPr/>
              </p:nvSpPr>
              <p:spPr bwMode="auto">
                <a:xfrm>
                  <a:off x="1584"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0" name="Oval 8"/>
                <p:cNvSpPr>
                  <a:spLocks noChangeArrowheads="1"/>
                </p:cNvSpPr>
                <p:nvPr/>
              </p:nvSpPr>
              <p:spPr bwMode="auto">
                <a:xfrm>
                  <a:off x="1872"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1" name="Oval 9"/>
                <p:cNvSpPr>
                  <a:spLocks noChangeArrowheads="1"/>
                </p:cNvSpPr>
                <p:nvPr/>
              </p:nvSpPr>
              <p:spPr bwMode="auto">
                <a:xfrm>
                  <a:off x="2160"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2" name="Oval 10"/>
                <p:cNvSpPr>
                  <a:spLocks noChangeArrowheads="1"/>
                </p:cNvSpPr>
                <p:nvPr/>
              </p:nvSpPr>
              <p:spPr bwMode="auto">
                <a:xfrm>
                  <a:off x="244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21" name="Group 4"/>
              <p:cNvGrpSpPr>
                <a:grpSpLocks/>
              </p:cNvGrpSpPr>
              <p:nvPr/>
            </p:nvGrpSpPr>
            <p:grpSpPr bwMode="auto">
              <a:xfrm>
                <a:off x="2882311" y="3789040"/>
                <a:ext cx="2435879" cy="405980"/>
                <a:chOff x="1008" y="1680"/>
                <a:chExt cx="1728" cy="288"/>
              </a:xfrm>
            </p:grpSpPr>
            <p:sp>
              <p:nvSpPr>
                <p:cNvPr id="116" name="Oval 5"/>
                <p:cNvSpPr>
                  <a:spLocks noChangeArrowheads="1"/>
                </p:cNvSpPr>
                <p:nvPr/>
              </p:nvSpPr>
              <p:spPr bwMode="auto">
                <a:xfrm>
                  <a:off x="100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7" name="Oval 6"/>
                <p:cNvSpPr>
                  <a:spLocks noChangeArrowheads="1"/>
                </p:cNvSpPr>
                <p:nvPr/>
              </p:nvSpPr>
              <p:spPr bwMode="auto">
                <a:xfrm>
                  <a:off x="1296"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8" name="Oval 7"/>
                <p:cNvSpPr>
                  <a:spLocks noChangeArrowheads="1"/>
                </p:cNvSpPr>
                <p:nvPr/>
              </p:nvSpPr>
              <p:spPr bwMode="auto">
                <a:xfrm>
                  <a:off x="1584"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19" name="Oval 8"/>
                <p:cNvSpPr>
                  <a:spLocks noChangeArrowheads="1"/>
                </p:cNvSpPr>
                <p:nvPr/>
              </p:nvSpPr>
              <p:spPr bwMode="auto">
                <a:xfrm>
                  <a:off x="1872"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0" name="Oval 9"/>
                <p:cNvSpPr>
                  <a:spLocks noChangeArrowheads="1"/>
                </p:cNvSpPr>
                <p:nvPr/>
              </p:nvSpPr>
              <p:spPr bwMode="auto">
                <a:xfrm>
                  <a:off x="2160" y="1680"/>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1" name="Oval 10"/>
                <p:cNvSpPr>
                  <a:spLocks noChangeArrowheads="1"/>
                </p:cNvSpPr>
                <p:nvPr/>
              </p:nvSpPr>
              <p:spPr bwMode="auto">
                <a:xfrm>
                  <a:off x="2448" y="1680"/>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43022" name="Group 4"/>
              <p:cNvGrpSpPr>
                <a:grpSpLocks/>
              </p:cNvGrpSpPr>
              <p:nvPr/>
            </p:nvGrpSpPr>
            <p:grpSpPr bwMode="auto">
              <a:xfrm>
                <a:off x="3034711" y="4175148"/>
                <a:ext cx="2435879" cy="405980"/>
                <a:chOff x="1008" y="1680"/>
                <a:chExt cx="1728" cy="288"/>
              </a:xfrm>
            </p:grpSpPr>
            <p:sp>
              <p:nvSpPr>
                <p:cNvPr id="123" name="Oval 5"/>
                <p:cNvSpPr>
                  <a:spLocks noChangeArrowheads="1"/>
                </p:cNvSpPr>
                <p:nvPr/>
              </p:nvSpPr>
              <p:spPr bwMode="auto">
                <a:xfrm>
                  <a:off x="1008" y="167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4" name="Oval 6"/>
                <p:cNvSpPr>
                  <a:spLocks noChangeArrowheads="1"/>
                </p:cNvSpPr>
                <p:nvPr/>
              </p:nvSpPr>
              <p:spPr bwMode="auto">
                <a:xfrm>
                  <a:off x="1296" y="1675"/>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5" name="Oval 7"/>
                <p:cNvSpPr>
                  <a:spLocks noChangeArrowheads="1"/>
                </p:cNvSpPr>
                <p:nvPr/>
              </p:nvSpPr>
              <p:spPr bwMode="auto">
                <a:xfrm>
                  <a:off x="1584" y="167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6" name="Oval 8"/>
                <p:cNvSpPr>
                  <a:spLocks noChangeArrowheads="1"/>
                </p:cNvSpPr>
                <p:nvPr/>
              </p:nvSpPr>
              <p:spPr bwMode="auto">
                <a:xfrm>
                  <a:off x="1872" y="167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7" name="Oval 9"/>
                <p:cNvSpPr>
                  <a:spLocks noChangeArrowheads="1"/>
                </p:cNvSpPr>
                <p:nvPr/>
              </p:nvSpPr>
              <p:spPr bwMode="auto">
                <a:xfrm>
                  <a:off x="2160" y="1675"/>
                  <a:ext cx="286"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128" name="Oval 10"/>
                <p:cNvSpPr>
                  <a:spLocks noChangeArrowheads="1"/>
                </p:cNvSpPr>
                <p:nvPr/>
              </p:nvSpPr>
              <p:spPr bwMode="auto">
                <a:xfrm>
                  <a:off x="2448" y="1675"/>
                  <a:ext cx="288" cy="288"/>
                </a:xfrm>
                <a:prstGeom prst="ellipse">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sp>
          <p:nvSpPr>
            <p:cNvPr id="130" name="Text Box 59"/>
            <p:cNvSpPr txBox="1">
              <a:spLocks noChangeArrowheads="1"/>
            </p:cNvSpPr>
            <p:nvPr/>
          </p:nvSpPr>
          <p:spPr bwMode="auto">
            <a:xfrm>
              <a:off x="3244598" y="4883559"/>
              <a:ext cx="2594594" cy="45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斜</a:t>
              </a: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Symbol" panose="05050102010706020507" pitchFamily="18" charset="2"/>
                </a:rPr>
                <a:t>堆积？</a:t>
              </a:r>
            </a:p>
          </p:txBody>
        </p:sp>
      </p:grpSp>
      <p:sp>
        <p:nvSpPr>
          <p:cNvPr id="134" name="Text Box 2"/>
          <p:cNvSpPr txBox="1">
            <a:spLocks noChangeArrowheads="1"/>
          </p:cNvSpPr>
          <p:nvPr/>
        </p:nvSpPr>
        <p:spPr bwMode="auto">
          <a:xfrm>
            <a:off x="765175" y="5516563"/>
            <a:ext cx="6470650"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50000"/>
              </a:spcBef>
              <a:buFontTx/>
              <a:buNone/>
              <a:defRPr/>
            </a:pP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常见的晶体结构均为三维堆积，因而更为复杂。下面简单介绍一些常见的晶体结构。</a:t>
            </a:r>
            <a:endParaRPr kumimoji="1" lang="zh-CN" altLang="en-US" sz="2400" b="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Symbol" panose="05050102010706020507" pitchFamily="18" charset="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XCH001_001_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720850"/>
            <a:ext cx="3155950" cy="242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5" descr="XCH001_001_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7113" y="1700213"/>
            <a:ext cx="323532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7" descr="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025" y="4365625"/>
            <a:ext cx="1882775"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9675" y="4340225"/>
            <a:ext cx="1827213"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50" y="4286250"/>
            <a:ext cx="1757363"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p:txBody>
          <a:bodyPr/>
          <a:lstStyle/>
          <a:p>
            <a:pPr>
              <a:defRPr/>
            </a:pPr>
            <a:r>
              <a:rPr lang="en-US" altLang="zh-CN" dirty="0"/>
              <a:t>Po</a:t>
            </a:r>
            <a:r>
              <a:rPr lang="zh-CN" altLang="en-US" dirty="0"/>
              <a:t>的结构</a:t>
            </a:r>
            <a:r>
              <a:rPr lang="en-US" altLang="zh-CN" dirty="0"/>
              <a:t>——</a:t>
            </a:r>
            <a:r>
              <a:rPr lang="zh-CN" altLang="en-US" dirty="0"/>
              <a:t>简立方（</a:t>
            </a:r>
            <a:r>
              <a:rPr lang="en-US" altLang="zh-CN" dirty="0"/>
              <a:t>SC</a:t>
            </a:r>
            <a:r>
              <a:rPr lang="zh-CN" altLang="en-US" dirty="0"/>
              <a:t>）</a:t>
            </a:r>
          </a:p>
        </p:txBody>
      </p:sp>
      <p:pic>
        <p:nvPicPr>
          <p:cNvPr id="45064" name="图片 3"/>
          <p:cNvPicPr>
            <a:picLocks noChangeAspect="1"/>
          </p:cNvPicPr>
          <p:nvPr/>
        </p:nvPicPr>
        <p:blipFill>
          <a:blip r:embed="rId8">
            <a:extLst>
              <a:ext uri="{28A0092B-C50C-407E-A947-70E740481C1C}">
                <a14:useLocalDpi xmlns:a14="http://schemas.microsoft.com/office/drawing/2010/main" val="0"/>
              </a:ext>
            </a:extLst>
          </a:blip>
          <a:srcRect l="72194" t="7411" r="10912" b="56747"/>
          <a:stretch>
            <a:fillRect/>
          </a:stretch>
        </p:blipFill>
        <p:spPr bwMode="auto">
          <a:xfrm>
            <a:off x="4591050" y="4221163"/>
            <a:ext cx="1928813"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矩形 1"/>
          <p:cNvSpPr>
            <a:spLocks noChangeArrowheads="1"/>
          </p:cNvSpPr>
          <p:nvPr/>
        </p:nvSpPr>
        <p:spPr bwMode="auto">
          <a:xfrm>
            <a:off x="554038" y="6308725"/>
            <a:ext cx="6465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sz="1800" dirty="0">
                <a:solidFill>
                  <a:srgbClr val="1C1C1C"/>
                </a:solidFill>
                <a:latin typeface="Times New Roman" panose="02020603050405020304" pitchFamily="18" charset="0"/>
                <a:ea typeface="宋体" panose="02010600030101010101" pitchFamily="2" charset="-122"/>
              </a:rPr>
              <a:t>https://baike.baidu.com/item/%E9%92%8B/709607?fr=aladdin</a:t>
            </a:r>
            <a:endParaRPr lang="zh-CN" altLang="en-US" sz="1800" dirty="0">
              <a:solidFill>
                <a:srgbClr val="1C1C1C"/>
              </a:solidFill>
              <a:latin typeface="Times New Roman" panose="02020603050405020304" pitchFamily="18"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p:spPr>
        <p:txBody>
          <a:bodyPr/>
          <a:lstStyle/>
          <a:p>
            <a:r>
              <a:rPr lang="en-US" altLang="zh-CN" sz="2800">
                <a:effectLst/>
              </a:rPr>
              <a:t>Li,Na,K,Rb,Cs,Fe</a:t>
            </a:r>
            <a:r>
              <a:rPr lang="zh-CN" altLang="en-US" sz="2800">
                <a:effectLst/>
              </a:rPr>
              <a:t>等</a:t>
            </a:r>
            <a:r>
              <a:rPr lang="en-US" altLang="zh-CN" sz="2800">
                <a:effectLst/>
              </a:rPr>
              <a:t>——</a:t>
            </a:r>
            <a:r>
              <a:rPr lang="zh-CN" altLang="en-US" sz="2800">
                <a:effectLst/>
              </a:rPr>
              <a:t>体心立方</a:t>
            </a:r>
            <a:r>
              <a:rPr lang="en-US" altLang="zh-CN" sz="2800">
                <a:effectLst/>
              </a:rPr>
              <a:t>BCC</a:t>
            </a:r>
          </a:p>
        </p:txBody>
      </p:sp>
      <p:pic>
        <p:nvPicPr>
          <p:cNvPr id="47107" name="Picture 92" descr="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5" y="4114800"/>
            <a:ext cx="2836863"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08" name="组合 3"/>
          <p:cNvGrpSpPr>
            <a:grpSpLocks/>
          </p:cNvGrpSpPr>
          <p:nvPr/>
        </p:nvGrpSpPr>
        <p:grpSpPr bwMode="auto">
          <a:xfrm>
            <a:off x="908050" y="3860800"/>
            <a:ext cx="4527550" cy="2882900"/>
            <a:chOff x="547808" y="3860801"/>
            <a:chExt cx="4528248" cy="2883635"/>
          </a:xfrm>
        </p:grpSpPr>
        <p:pic>
          <p:nvPicPr>
            <p:cNvPr id="47114" name="Picture 4" descr="XCH001_0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808" y="4080832"/>
              <a:ext cx="3426239" cy="266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5" name="组合 1"/>
            <p:cNvGrpSpPr>
              <a:grpSpLocks/>
            </p:cNvGrpSpPr>
            <p:nvPr/>
          </p:nvGrpSpPr>
          <p:grpSpPr bwMode="auto">
            <a:xfrm>
              <a:off x="3718737" y="3860801"/>
              <a:ext cx="1357319" cy="1208088"/>
              <a:chOff x="7164388" y="3371850"/>
              <a:chExt cx="2723548" cy="1195230"/>
            </a:xfrm>
          </p:grpSpPr>
          <p:sp>
            <p:nvSpPr>
              <p:cNvPr id="47116" name="Line 56"/>
              <p:cNvSpPr>
                <a:spLocks noChangeShapeType="1"/>
              </p:cNvSpPr>
              <p:nvPr/>
            </p:nvSpPr>
            <p:spPr bwMode="auto">
              <a:xfrm>
                <a:off x="7178225" y="3890329"/>
                <a:ext cx="1297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7" name="Line 57"/>
              <p:cNvSpPr>
                <a:spLocks noChangeShapeType="1"/>
              </p:cNvSpPr>
              <p:nvPr/>
            </p:nvSpPr>
            <p:spPr bwMode="auto">
              <a:xfrm>
                <a:off x="7164388" y="3960876"/>
                <a:ext cx="12978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8" name="Line 58"/>
              <p:cNvSpPr>
                <a:spLocks noChangeShapeType="1"/>
              </p:cNvSpPr>
              <p:nvPr/>
            </p:nvSpPr>
            <p:spPr bwMode="auto">
              <a:xfrm>
                <a:off x="8243613" y="3371850"/>
                <a:ext cx="0" cy="50347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19" name="Line 59"/>
              <p:cNvSpPr>
                <a:spLocks noChangeShapeType="1"/>
              </p:cNvSpPr>
              <p:nvPr/>
            </p:nvSpPr>
            <p:spPr bwMode="auto">
              <a:xfrm>
                <a:off x="8246382" y="3960876"/>
                <a:ext cx="0" cy="503471"/>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20" name="Text Box 60"/>
              <p:cNvSpPr txBox="1">
                <a:spLocks noChangeArrowheads="1"/>
              </p:cNvSpPr>
              <p:nvPr/>
            </p:nvSpPr>
            <p:spPr bwMode="auto">
              <a:xfrm>
                <a:off x="8423485" y="4048601"/>
                <a:ext cx="1464451" cy="518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l-GR" altLang="zh-CN" sz="2800">
                    <a:solidFill>
                      <a:srgbClr val="1C1C1C"/>
                    </a:solidFill>
                    <a:latin typeface="Times New Roman" panose="02020603050405020304" pitchFamily="18" charset="0"/>
                    <a:ea typeface="宋体" panose="02010600030101010101" pitchFamily="2" charset="-122"/>
                    <a:cs typeface="Times New Roman" panose="02020603050405020304" pitchFamily="18" charset="0"/>
                  </a:rPr>
                  <a:t>Δ</a:t>
                </a:r>
                <a:r>
                  <a:rPr lang="en-US" altLang="zh-CN" sz="2800">
                    <a:solidFill>
                      <a:srgbClr val="1C1C1C"/>
                    </a:solidFill>
                    <a:latin typeface="Times New Roman" panose="02020603050405020304" pitchFamily="18" charset="0"/>
                    <a:ea typeface="宋体" panose="02010600030101010101" pitchFamily="2" charset="-122"/>
                    <a:cs typeface="Times New Roman" panose="02020603050405020304" pitchFamily="18" charset="0"/>
                  </a:rPr>
                  <a:t>=?</a:t>
                </a:r>
              </a:p>
            </p:txBody>
          </p:sp>
        </p:grpSp>
      </p:grpSp>
      <p:pic>
        <p:nvPicPr>
          <p:cNvPr id="47109" name="Picture 52"/>
          <p:cNvPicPr>
            <a:picLocks noChangeAspect="1" noChangeArrowheads="1"/>
          </p:cNvPicPr>
          <p:nvPr/>
        </p:nvPicPr>
        <p:blipFill>
          <a:blip r:embed="rId5">
            <a:extLst>
              <a:ext uri="{28A0092B-C50C-407E-A947-70E740481C1C}">
                <a14:useLocalDpi xmlns:a14="http://schemas.microsoft.com/office/drawing/2010/main" val="0"/>
              </a:ext>
            </a:extLst>
          </a:blip>
          <a:srcRect t="50127"/>
          <a:stretch>
            <a:fillRect/>
          </a:stretch>
        </p:blipFill>
        <p:spPr bwMode="auto">
          <a:xfrm>
            <a:off x="5292725" y="1660525"/>
            <a:ext cx="263525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0" name="组合 2"/>
          <p:cNvGrpSpPr>
            <a:grpSpLocks/>
          </p:cNvGrpSpPr>
          <p:nvPr/>
        </p:nvGrpSpPr>
        <p:grpSpPr bwMode="auto">
          <a:xfrm>
            <a:off x="920750" y="1600200"/>
            <a:ext cx="3641725" cy="2466975"/>
            <a:chOff x="561003" y="1600172"/>
            <a:chExt cx="3641353" cy="2467080"/>
          </a:xfrm>
        </p:grpSpPr>
        <p:pic>
          <p:nvPicPr>
            <p:cNvPr id="47111" name="图片 4"/>
            <p:cNvPicPr>
              <a:picLocks noChangeAspect="1"/>
            </p:cNvPicPr>
            <p:nvPr/>
          </p:nvPicPr>
          <p:blipFill>
            <a:blip r:embed="rId6">
              <a:extLst>
                <a:ext uri="{28A0092B-C50C-407E-A947-70E740481C1C}">
                  <a14:useLocalDpi xmlns:a14="http://schemas.microsoft.com/office/drawing/2010/main" val="0"/>
                </a:ext>
              </a:extLst>
            </a:blip>
            <a:srcRect l="16895" r="55415" b="30872"/>
            <a:stretch>
              <a:fillRect/>
            </a:stretch>
          </p:blipFill>
          <p:spPr bwMode="auto">
            <a:xfrm>
              <a:off x="561003" y="1600172"/>
              <a:ext cx="1462894" cy="246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图片 4"/>
            <p:cNvPicPr>
              <a:picLocks noChangeAspect="1"/>
            </p:cNvPicPr>
            <p:nvPr/>
          </p:nvPicPr>
          <p:blipFill>
            <a:blip r:embed="rId6">
              <a:extLst>
                <a:ext uri="{28A0092B-C50C-407E-A947-70E740481C1C}">
                  <a14:useLocalDpi xmlns:a14="http://schemas.microsoft.com/office/drawing/2010/main" val="0"/>
                </a:ext>
              </a:extLst>
            </a:blip>
            <a:srcRect l="64870" t="7292" r="6348" b="50336"/>
            <a:stretch>
              <a:fillRect/>
            </a:stretch>
          </p:blipFill>
          <p:spPr bwMode="auto">
            <a:xfrm>
              <a:off x="2188918" y="1758245"/>
              <a:ext cx="2013438" cy="2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右箭头 1"/>
            <p:cNvSpPr>
              <a:spLocks noChangeArrowheads="1"/>
            </p:cNvSpPr>
            <p:nvPr/>
          </p:nvSpPr>
          <p:spPr bwMode="auto">
            <a:xfrm>
              <a:off x="1844508" y="2579865"/>
              <a:ext cx="416419" cy="359098"/>
            </a:xfrm>
            <a:prstGeom prst="rightArrow">
              <a:avLst>
                <a:gd name="adj1" fmla="val 50000"/>
                <a:gd name="adj2" fmla="val 49998"/>
              </a:avLst>
            </a:prstGeom>
            <a:solidFill>
              <a:schemeClr val="accent1"/>
            </a:solidFill>
            <a:ln w="1905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4294967295"/>
          </p:nvPr>
        </p:nvSpPr>
        <p:spPr>
          <a:xfrm>
            <a:off x="323850" y="901700"/>
            <a:ext cx="8569325" cy="1065213"/>
          </a:xfrm>
        </p:spPr>
        <p:txBody>
          <a:bodyPr/>
          <a:lstStyle/>
          <a:p>
            <a:pPr marL="0" indent="0" eaLnBrk="1" hangingPunct="1">
              <a:lnSpc>
                <a:spcPct val="125000"/>
              </a:lnSpc>
              <a:spcBef>
                <a:spcPts val="0"/>
              </a:spcBef>
              <a:buFontTx/>
              <a:buNone/>
              <a:defRPr/>
            </a:pPr>
            <a:r>
              <a:rPr lang="zh-CN" altLang="en-US" sz="2400" dirty="0"/>
              <a:t>若将体心立方结构分为</a:t>
            </a:r>
            <a:r>
              <a:rPr lang="en-US" altLang="zh-CN" sz="2400" dirty="0"/>
              <a:t>A</a:t>
            </a:r>
            <a:r>
              <a:rPr lang="zh-CN" altLang="en-US" sz="2400" dirty="0"/>
              <a:t>层和</a:t>
            </a:r>
            <a:r>
              <a:rPr lang="en-US" altLang="zh-CN" sz="2400" dirty="0"/>
              <a:t>B</a:t>
            </a:r>
            <a:r>
              <a:rPr lang="zh-CN" altLang="en-US" sz="2400" dirty="0"/>
              <a:t>层结构，则体心立方结构可看成</a:t>
            </a:r>
            <a:r>
              <a:rPr lang="en-US" altLang="zh-CN" sz="2400" dirty="0">
                <a:latin typeface="Arial" panose="020B0604020202020204" pitchFamily="34" charset="0"/>
              </a:rPr>
              <a:t>…</a:t>
            </a:r>
            <a:r>
              <a:rPr lang="en-US" altLang="zh-CN" sz="2400" dirty="0"/>
              <a:t>ABAB</a:t>
            </a:r>
            <a:r>
              <a:rPr lang="en-US" altLang="zh-CN" sz="2400" dirty="0">
                <a:latin typeface="Arial" panose="020B0604020202020204" pitchFamily="34" charset="0"/>
              </a:rPr>
              <a:t>…</a:t>
            </a:r>
            <a:r>
              <a:rPr lang="zh-CN" altLang="en-US" sz="2400" dirty="0"/>
              <a:t>的堆积结构</a:t>
            </a:r>
            <a:r>
              <a:rPr lang="en-US" altLang="zh-CN" sz="2400" dirty="0"/>
              <a:t>(</a:t>
            </a:r>
            <a:r>
              <a:rPr lang="zh-CN" altLang="en-US" sz="2400" dirty="0"/>
              <a:t>设原子球半径为</a:t>
            </a:r>
            <a:r>
              <a:rPr lang="en-US" altLang="zh-CN" sz="2400" dirty="0"/>
              <a:t>r</a:t>
            </a:r>
            <a:r>
              <a:rPr lang="en-US" altLang="zh-CN" sz="2400" baseline="-25000" dirty="0"/>
              <a:t>0</a:t>
            </a:r>
            <a:r>
              <a:rPr lang="en-US" altLang="zh-CN" sz="2400" dirty="0"/>
              <a:t>)</a:t>
            </a:r>
            <a:r>
              <a:rPr lang="zh-CN" altLang="en-US" sz="2400" dirty="0"/>
              <a:t>。</a:t>
            </a:r>
          </a:p>
        </p:txBody>
      </p:sp>
      <p:sp>
        <p:nvSpPr>
          <p:cNvPr id="343043" name="Text Box 3"/>
          <p:cNvSpPr txBox="1">
            <a:spLocks noChangeArrowheads="1"/>
          </p:cNvSpPr>
          <p:nvPr/>
        </p:nvSpPr>
        <p:spPr bwMode="auto">
          <a:xfrm>
            <a:off x="0" y="5781675"/>
            <a:ext cx="9144000" cy="384175"/>
          </a:xfrm>
          <a:prstGeom prst="rect">
            <a:avLst/>
          </a:prstGeom>
          <a:noFill/>
          <a:ln>
            <a:noFill/>
          </a:ln>
          <a:effectLst/>
        </p:spPr>
        <p:txBody>
          <a:bodyPr lIns="0" tIns="0" rIns="0" bIns="0">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kumimoji="1" lang="zh-CN" altLang="en-US" sz="2500" dirty="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结论：体心立方晶格</a:t>
            </a:r>
            <a:r>
              <a:rPr kumimoji="1" lang="zh-CN" altLang="en-US" sz="25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在一个平面内的</a:t>
            </a:r>
            <a:r>
              <a:rPr kumimoji="1" lang="zh-CN" altLang="en-US" sz="2500" dirty="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原子球并</a:t>
            </a:r>
            <a:r>
              <a:rPr kumimoji="1" lang="zh-CN" altLang="en-US" sz="25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不是最紧密</a:t>
            </a:r>
            <a:r>
              <a:rPr kumimoji="1" lang="zh-CN" altLang="en-US" sz="2500" dirty="0">
                <a:solidFill>
                  <a:srgbClr val="99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排列。</a:t>
            </a:r>
          </a:p>
        </p:txBody>
      </p:sp>
      <p:graphicFrame>
        <p:nvGraphicFramePr>
          <p:cNvPr id="49156" name="Object 4"/>
          <p:cNvGraphicFramePr>
            <a:graphicFrameLocks noChangeAspect="1"/>
          </p:cNvGraphicFramePr>
          <p:nvPr/>
        </p:nvGraphicFramePr>
        <p:xfrm>
          <a:off x="465138" y="4110038"/>
          <a:ext cx="2587625" cy="1547812"/>
        </p:xfrm>
        <a:graphic>
          <a:graphicData uri="http://schemas.openxmlformats.org/presentationml/2006/ole">
            <mc:AlternateContent xmlns:mc="http://schemas.openxmlformats.org/markup-compatibility/2006">
              <mc:Choice xmlns:v="urn:schemas-microsoft-com:vml" Requires="v">
                <p:oleObj spid="_x0000_s49212" name="Equation" r:id="rId4" imgW="787400" imgH="508000" progId="Equation.3">
                  <p:embed/>
                </p:oleObj>
              </mc:Choice>
              <mc:Fallback>
                <p:oleObj name="Equation" r:id="rId4" imgW="787400" imgH="508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38" y="4110038"/>
                        <a:ext cx="2587625"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7" name="Text Box 32"/>
          <p:cNvSpPr txBox="1">
            <a:spLocks noChangeArrowheads="1"/>
          </p:cNvSpPr>
          <p:nvPr/>
        </p:nvSpPr>
        <p:spPr bwMode="auto">
          <a:xfrm>
            <a:off x="7775575" y="3621088"/>
            <a:ext cx="170021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endParaRPr lang="en-US" altLang="zh-CN" sz="1000">
              <a:latin typeface="Times New Roman" panose="02020603050405020304" pitchFamily="18" charset="0"/>
              <a:ea typeface="宋体" panose="02010600030101010101" pitchFamily="2" charset="-122"/>
            </a:endParaRPr>
          </a:p>
          <a:p>
            <a:pPr algn="just">
              <a:spcBef>
                <a:spcPct val="0"/>
              </a:spcBef>
              <a:buFontTx/>
              <a:buNone/>
            </a:pPr>
            <a:r>
              <a:rPr lang="en-US" altLang="zh-CN" sz="2400">
                <a:latin typeface="宋体" panose="02010600030101010101" pitchFamily="2" charset="-122"/>
                <a:ea typeface="宋体" panose="02010600030101010101" pitchFamily="2" charset="-122"/>
              </a:rPr>
              <a:t>△</a:t>
            </a:r>
            <a:r>
              <a:rPr lang="en-US" altLang="zh-CN" sz="2400">
                <a:latin typeface="Times New Roman" panose="02020603050405020304" pitchFamily="18" charset="0"/>
                <a:ea typeface="宋体" panose="02010600030101010101" pitchFamily="2" charset="-122"/>
              </a:rPr>
              <a:t>=0.31r</a:t>
            </a:r>
            <a:r>
              <a:rPr lang="en-US" altLang="zh-CN" sz="2400" baseline="-25000">
                <a:latin typeface="Times New Roman" panose="02020603050405020304" pitchFamily="18" charset="0"/>
                <a:ea typeface="宋体" panose="02010600030101010101" pitchFamily="2" charset="-122"/>
              </a:rPr>
              <a:t>0</a:t>
            </a:r>
          </a:p>
        </p:txBody>
      </p:sp>
      <p:grpSp>
        <p:nvGrpSpPr>
          <p:cNvPr id="49158" name="Group 47"/>
          <p:cNvGrpSpPr>
            <a:grpSpLocks/>
          </p:cNvGrpSpPr>
          <p:nvPr/>
        </p:nvGrpSpPr>
        <p:grpSpPr bwMode="auto">
          <a:xfrm>
            <a:off x="4092575" y="2363788"/>
            <a:ext cx="3490913" cy="2520950"/>
            <a:chOff x="249" y="1632"/>
            <a:chExt cx="3052" cy="2031"/>
          </a:xfrm>
        </p:grpSpPr>
        <p:grpSp>
          <p:nvGrpSpPr>
            <p:cNvPr id="49165" name="Group 9"/>
            <p:cNvGrpSpPr>
              <a:grpSpLocks/>
            </p:cNvGrpSpPr>
            <p:nvPr/>
          </p:nvGrpSpPr>
          <p:grpSpPr bwMode="auto">
            <a:xfrm>
              <a:off x="729" y="1632"/>
              <a:ext cx="2289" cy="2031"/>
              <a:chOff x="3597" y="2220"/>
              <a:chExt cx="4506" cy="4368"/>
            </a:xfrm>
          </p:grpSpPr>
          <p:grpSp>
            <p:nvGrpSpPr>
              <p:cNvPr id="49182" name="Group 10"/>
              <p:cNvGrpSpPr>
                <a:grpSpLocks/>
              </p:cNvGrpSpPr>
              <p:nvPr/>
            </p:nvGrpSpPr>
            <p:grpSpPr bwMode="auto">
              <a:xfrm>
                <a:off x="3597" y="2220"/>
                <a:ext cx="4503" cy="1251"/>
                <a:chOff x="3597" y="2220"/>
                <a:chExt cx="4503" cy="1251"/>
              </a:xfrm>
            </p:grpSpPr>
            <p:sp>
              <p:nvSpPr>
                <p:cNvPr id="49191" name="Oval 11"/>
                <p:cNvSpPr>
                  <a:spLocks noChangeArrowheads="1"/>
                </p:cNvSpPr>
                <p:nvPr/>
              </p:nvSpPr>
              <p:spPr bwMode="auto">
                <a:xfrm>
                  <a:off x="3597" y="2223"/>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92" name="Oval 12"/>
                <p:cNvSpPr>
                  <a:spLocks noChangeArrowheads="1"/>
                </p:cNvSpPr>
                <p:nvPr/>
              </p:nvSpPr>
              <p:spPr bwMode="auto">
                <a:xfrm>
                  <a:off x="5233" y="222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93" name="Oval 13"/>
                <p:cNvSpPr>
                  <a:spLocks noChangeArrowheads="1"/>
                </p:cNvSpPr>
                <p:nvPr/>
              </p:nvSpPr>
              <p:spPr bwMode="auto">
                <a:xfrm>
                  <a:off x="6853" y="222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49183" name="Group 14"/>
              <p:cNvGrpSpPr>
                <a:grpSpLocks/>
              </p:cNvGrpSpPr>
              <p:nvPr/>
            </p:nvGrpSpPr>
            <p:grpSpPr bwMode="auto">
              <a:xfrm>
                <a:off x="3597" y="3777"/>
                <a:ext cx="4503" cy="1251"/>
                <a:chOff x="3597" y="2220"/>
                <a:chExt cx="4503" cy="1251"/>
              </a:xfrm>
            </p:grpSpPr>
            <p:sp>
              <p:nvSpPr>
                <p:cNvPr id="49188" name="Oval 15"/>
                <p:cNvSpPr>
                  <a:spLocks noChangeArrowheads="1"/>
                </p:cNvSpPr>
                <p:nvPr/>
              </p:nvSpPr>
              <p:spPr bwMode="auto">
                <a:xfrm>
                  <a:off x="3597" y="2223"/>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9" name="Oval 16"/>
                <p:cNvSpPr>
                  <a:spLocks noChangeArrowheads="1"/>
                </p:cNvSpPr>
                <p:nvPr/>
              </p:nvSpPr>
              <p:spPr bwMode="auto">
                <a:xfrm>
                  <a:off x="5233" y="222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90" name="Oval 17"/>
                <p:cNvSpPr>
                  <a:spLocks noChangeArrowheads="1"/>
                </p:cNvSpPr>
                <p:nvPr/>
              </p:nvSpPr>
              <p:spPr bwMode="auto">
                <a:xfrm>
                  <a:off x="6853" y="222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49184" name="Group 18"/>
              <p:cNvGrpSpPr>
                <a:grpSpLocks/>
              </p:cNvGrpSpPr>
              <p:nvPr/>
            </p:nvGrpSpPr>
            <p:grpSpPr bwMode="auto">
              <a:xfrm>
                <a:off x="3600" y="5337"/>
                <a:ext cx="4503" cy="1251"/>
                <a:chOff x="3600" y="5337"/>
                <a:chExt cx="4503" cy="1251"/>
              </a:xfrm>
            </p:grpSpPr>
            <p:sp>
              <p:nvSpPr>
                <p:cNvPr id="49185" name="Oval 19"/>
                <p:cNvSpPr>
                  <a:spLocks noChangeArrowheads="1"/>
                </p:cNvSpPr>
                <p:nvPr/>
              </p:nvSpPr>
              <p:spPr bwMode="auto">
                <a:xfrm>
                  <a:off x="3600" y="5340"/>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6" name="Oval 20"/>
                <p:cNvSpPr>
                  <a:spLocks noChangeArrowheads="1"/>
                </p:cNvSpPr>
                <p:nvPr/>
              </p:nvSpPr>
              <p:spPr bwMode="auto">
                <a:xfrm>
                  <a:off x="5236" y="5337"/>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7" name="Oval 21"/>
                <p:cNvSpPr>
                  <a:spLocks noChangeArrowheads="1"/>
                </p:cNvSpPr>
                <p:nvPr/>
              </p:nvSpPr>
              <p:spPr bwMode="auto">
                <a:xfrm>
                  <a:off x="6856" y="5337"/>
                  <a:ext cx="1247" cy="1248"/>
                </a:xfrm>
                <a:prstGeom prst="ellipse">
                  <a:avLst/>
                </a:prstGeom>
                <a:solidFill>
                  <a:srgbClr val="FFFFFF"/>
                </a:solidFill>
                <a:ln w="1587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grpSp>
          <p:nvGrpSpPr>
            <p:cNvPr id="49166" name="Group 23"/>
            <p:cNvGrpSpPr>
              <a:grpSpLocks/>
            </p:cNvGrpSpPr>
            <p:nvPr/>
          </p:nvGrpSpPr>
          <p:grpSpPr bwMode="auto">
            <a:xfrm>
              <a:off x="1149" y="1968"/>
              <a:ext cx="1463" cy="1329"/>
              <a:chOff x="1716" y="1968"/>
              <a:chExt cx="1463" cy="1329"/>
            </a:xfrm>
          </p:grpSpPr>
          <p:sp>
            <p:nvSpPr>
              <p:cNvPr id="49178" name="Oval 24"/>
              <p:cNvSpPr>
                <a:spLocks noChangeArrowheads="1"/>
              </p:cNvSpPr>
              <p:nvPr/>
            </p:nvSpPr>
            <p:spPr bwMode="auto">
              <a:xfrm>
                <a:off x="1716" y="1968"/>
                <a:ext cx="634" cy="580"/>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79" name="Oval 25"/>
              <p:cNvSpPr>
                <a:spLocks noChangeArrowheads="1"/>
              </p:cNvSpPr>
              <p:nvPr/>
            </p:nvSpPr>
            <p:spPr bwMode="auto">
              <a:xfrm>
                <a:off x="1716" y="2717"/>
                <a:ext cx="633" cy="580"/>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0" name="Oval 26"/>
              <p:cNvSpPr>
                <a:spLocks noChangeArrowheads="1"/>
              </p:cNvSpPr>
              <p:nvPr/>
            </p:nvSpPr>
            <p:spPr bwMode="auto">
              <a:xfrm>
                <a:off x="2545" y="1978"/>
                <a:ext cx="634" cy="580"/>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9181" name="Oval 27"/>
              <p:cNvSpPr>
                <a:spLocks noChangeArrowheads="1"/>
              </p:cNvSpPr>
              <p:nvPr/>
            </p:nvSpPr>
            <p:spPr bwMode="auto">
              <a:xfrm>
                <a:off x="2538" y="2713"/>
                <a:ext cx="633" cy="580"/>
              </a:xfrm>
              <a:prstGeom prst="ellipse">
                <a:avLst/>
              </a:pr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49167" name="Line 28"/>
            <p:cNvSpPr>
              <a:spLocks noChangeShapeType="1"/>
            </p:cNvSpPr>
            <p:nvPr/>
          </p:nvSpPr>
          <p:spPr bwMode="auto">
            <a:xfrm>
              <a:off x="2682" y="2927"/>
              <a:ext cx="61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8" name="Line 29"/>
            <p:cNvSpPr>
              <a:spLocks noChangeShapeType="1"/>
            </p:cNvSpPr>
            <p:nvPr/>
          </p:nvSpPr>
          <p:spPr bwMode="auto">
            <a:xfrm>
              <a:off x="2677" y="3071"/>
              <a:ext cx="6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69" name="Line 30"/>
            <p:cNvSpPr>
              <a:spLocks noChangeShapeType="1"/>
            </p:cNvSpPr>
            <p:nvPr/>
          </p:nvSpPr>
          <p:spPr bwMode="auto">
            <a:xfrm>
              <a:off x="3203" y="2730"/>
              <a:ext cx="0" cy="19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70" name="Line 31"/>
            <p:cNvSpPr>
              <a:spLocks noChangeShapeType="1"/>
            </p:cNvSpPr>
            <p:nvPr/>
          </p:nvSpPr>
          <p:spPr bwMode="auto">
            <a:xfrm>
              <a:off x="3213" y="3072"/>
              <a:ext cx="0" cy="199"/>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49171" name="Line 33"/>
            <p:cNvSpPr>
              <a:spLocks noChangeShapeType="1"/>
            </p:cNvSpPr>
            <p:nvPr/>
          </p:nvSpPr>
          <p:spPr bwMode="auto">
            <a:xfrm flipV="1">
              <a:off x="2697" y="1776"/>
              <a:ext cx="288" cy="144"/>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2" name="Text Box 34"/>
            <p:cNvSpPr txBox="1">
              <a:spLocks noChangeArrowheads="1"/>
            </p:cNvSpPr>
            <p:nvPr/>
          </p:nvSpPr>
          <p:spPr bwMode="auto">
            <a:xfrm>
              <a:off x="2706" y="182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en-US" altLang="zh-CN" sz="2400" b="0">
                  <a:latin typeface="Times New Roman" panose="02020603050405020304" pitchFamily="18" charset="0"/>
                  <a:ea typeface="宋体" panose="02010600030101010101" pitchFamily="2" charset="-122"/>
                </a:rPr>
                <a:t>r</a:t>
              </a:r>
              <a:r>
                <a:rPr kumimoji="1" lang="en-US" altLang="zh-CN" sz="2400" b="0" baseline="-25000">
                  <a:latin typeface="Times New Roman" panose="02020603050405020304" pitchFamily="18" charset="0"/>
                  <a:ea typeface="宋体" panose="02010600030101010101" pitchFamily="2" charset="-122"/>
                </a:rPr>
                <a:t>0</a:t>
              </a:r>
              <a:endParaRPr kumimoji="1" lang="en-US" altLang="zh-CN" sz="2400" b="0">
                <a:latin typeface="Times New Roman" panose="02020603050405020304" pitchFamily="18" charset="0"/>
                <a:ea typeface="宋体" panose="02010600030101010101" pitchFamily="2" charset="-122"/>
              </a:endParaRPr>
            </a:p>
          </p:txBody>
        </p:sp>
        <p:grpSp>
          <p:nvGrpSpPr>
            <p:cNvPr id="49173" name="Group 35"/>
            <p:cNvGrpSpPr>
              <a:grpSpLocks/>
            </p:cNvGrpSpPr>
            <p:nvPr/>
          </p:nvGrpSpPr>
          <p:grpSpPr bwMode="auto">
            <a:xfrm>
              <a:off x="249" y="2631"/>
              <a:ext cx="816" cy="768"/>
              <a:chOff x="816" y="2631"/>
              <a:chExt cx="816" cy="768"/>
            </a:xfrm>
          </p:grpSpPr>
          <p:sp>
            <p:nvSpPr>
              <p:cNvPr id="49174" name="Line 36"/>
              <p:cNvSpPr>
                <a:spLocks noChangeShapeType="1"/>
              </p:cNvSpPr>
              <p:nvPr/>
            </p:nvSpPr>
            <p:spPr bwMode="auto">
              <a:xfrm flipH="1">
                <a:off x="960" y="2640"/>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5" name="Line 37"/>
              <p:cNvSpPr>
                <a:spLocks noChangeShapeType="1"/>
              </p:cNvSpPr>
              <p:nvPr/>
            </p:nvSpPr>
            <p:spPr bwMode="auto">
              <a:xfrm flipH="1">
                <a:off x="960" y="3396"/>
                <a:ext cx="67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6" name="Line 38"/>
              <p:cNvSpPr>
                <a:spLocks noChangeShapeType="1"/>
              </p:cNvSpPr>
              <p:nvPr/>
            </p:nvSpPr>
            <p:spPr bwMode="auto">
              <a:xfrm>
                <a:off x="1104" y="2631"/>
                <a:ext cx="0" cy="768"/>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9177" name="Object 39"/>
              <p:cNvGraphicFramePr>
                <a:graphicFrameLocks noChangeAspect="1"/>
              </p:cNvGraphicFramePr>
              <p:nvPr/>
            </p:nvGraphicFramePr>
            <p:xfrm>
              <a:off x="816" y="2880"/>
              <a:ext cx="219" cy="240"/>
            </p:xfrm>
            <a:graphic>
              <a:graphicData uri="http://schemas.openxmlformats.org/presentationml/2006/ole">
                <mc:AlternateContent xmlns:mc="http://schemas.openxmlformats.org/markup-compatibility/2006">
                  <mc:Choice xmlns:v="urn:schemas-microsoft-com:vml" Requires="v">
                    <p:oleObj spid="_x0000_s49213" name="Equation" r:id="rId6" imgW="126835" imgH="139518" progId="Equation.3">
                      <p:embed/>
                    </p:oleObj>
                  </mc:Choice>
                  <mc:Fallback>
                    <p:oleObj name="Equation" r:id="rId6" imgW="126835" imgH="139518" progId="Equation.3">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 y="2880"/>
                            <a:ext cx="21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9159" name="Group 45"/>
          <p:cNvGrpSpPr>
            <a:grpSpLocks/>
          </p:cNvGrpSpPr>
          <p:nvPr/>
        </p:nvGrpSpPr>
        <p:grpSpPr bwMode="auto">
          <a:xfrm>
            <a:off x="531813" y="2152650"/>
            <a:ext cx="2085975" cy="1792288"/>
            <a:chOff x="3923" y="1434"/>
            <a:chExt cx="1361" cy="1129"/>
          </a:xfrm>
        </p:grpSpPr>
        <p:pic>
          <p:nvPicPr>
            <p:cNvPr id="49163" name="Picture 40" descr="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 y="1434"/>
              <a:ext cx="1361" cy="1129"/>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2"/>
                  </a:solidFill>
                  <a:miter lim="800000"/>
                  <a:headEnd/>
                  <a:tailEnd/>
                </a14:hiddenLine>
              </a:ext>
            </a:extLst>
          </p:spPr>
        </p:pic>
        <p:sp>
          <p:nvSpPr>
            <p:cNvPr id="49164" name="Line 41"/>
            <p:cNvSpPr>
              <a:spLocks noChangeShapeType="1"/>
            </p:cNvSpPr>
            <p:nvPr/>
          </p:nvSpPr>
          <p:spPr bwMode="auto">
            <a:xfrm flipH="1">
              <a:off x="4241" y="1706"/>
              <a:ext cx="726" cy="59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9160" name="Group 44"/>
          <p:cNvGrpSpPr>
            <a:grpSpLocks/>
          </p:cNvGrpSpPr>
          <p:nvPr/>
        </p:nvGrpSpPr>
        <p:grpSpPr bwMode="auto">
          <a:xfrm>
            <a:off x="1900238" y="2227263"/>
            <a:ext cx="1562100" cy="1800225"/>
            <a:chOff x="4785" y="1481"/>
            <a:chExt cx="984" cy="1134"/>
          </a:xfrm>
        </p:grpSpPr>
        <p:sp>
          <p:nvSpPr>
            <p:cNvPr id="49161" name="Line 42"/>
            <p:cNvSpPr>
              <a:spLocks noChangeShapeType="1"/>
            </p:cNvSpPr>
            <p:nvPr/>
          </p:nvSpPr>
          <p:spPr bwMode="auto">
            <a:xfrm flipH="1" flipV="1">
              <a:off x="4785" y="1933"/>
              <a:ext cx="680" cy="9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4" name="Text Box 43"/>
            <p:cNvSpPr txBox="1">
              <a:spLocks noChangeArrowheads="1"/>
            </p:cNvSpPr>
            <p:nvPr/>
          </p:nvSpPr>
          <p:spPr bwMode="auto">
            <a:xfrm>
              <a:off x="5474" y="1481"/>
              <a:ext cx="295"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体</a:t>
              </a:r>
            </a:p>
            <a:p>
              <a:pPr algn="ctr" eaLnBrk="1" hangingPunct="1">
                <a:spcBef>
                  <a:spcPct val="0"/>
                </a:spcBef>
                <a:buFontTx/>
                <a:buNone/>
                <a:defRPr/>
              </a:pP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对</a:t>
              </a:r>
            </a:p>
            <a:p>
              <a:pPr algn="ctr" eaLnBrk="1" hangingPunct="1">
                <a:spcBef>
                  <a:spcPct val="0"/>
                </a:spcBef>
                <a:buFontTx/>
                <a:buNone/>
                <a:defRPr/>
              </a:pP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角</a:t>
              </a:r>
            </a:p>
            <a:p>
              <a:pPr algn="ctr" eaLnBrk="1" hangingPunct="1">
                <a:spcBef>
                  <a:spcPct val="0"/>
                </a:spcBef>
                <a:buFontTx/>
                <a:buNone/>
                <a:defRPr/>
              </a:pP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线</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pPr eaLnBrk="1" hangingPunct="1">
              <a:defRPr/>
            </a:pPr>
            <a:r>
              <a:rPr lang="zh-CN" altLang="en-US" dirty="0">
                <a:latin typeface="微软雅黑" panose="020B0503020204020204" pitchFamily="34" charset="-122"/>
              </a:rPr>
              <a:t>最紧密的堆积方式</a:t>
            </a:r>
          </a:p>
        </p:txBody>
      </p:sp>
      <p:grpSp>
        <p:nvGrpSpPr>
          <p:cNvPr id="51203" name="Group 18"/>
          <p:cNvGrpSpPr>
            <a:grpSpLocks/>
          </p:cNvGrpSpPr>
          <p:nvPr/>
        </p:nvGrpSpPr>
        <p:grpSpPr bwMode="auto">
          <a:xfrm>
            <a:off x="627063" y="1773238"/>
            <a:ext cx="4535487" cy="1168400"/>
            <a:chOff x="395" y="1117"/>
            <a:chExt cx="2857" cy="736"/>
          </a:xfrm>
        </p:grpSpPr>
        <p:sp>
          <p:nvSpPr>
            <p:cNvPr id="51225" name="Oval 6"/>
            <p:cNvSpPr>
              <a:spLocks noChangeArrowheads="1"/>
            </p:cNvSpPr>
            <p:nvPr/>
          </p:nvSpPr>
          <p:spPr bwMode="auto">
            <a:xfrm>
              <a:off x="395"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6" name="Oval 7"/>
            <p:cNvSpPr>
              <a:spLocks noChangeArrowheads="1"/>
            </p:cNvSpPr>
            <p:nvPr/>
          </p:nvSpPr>
          <p:spPr bwMode="auto">
            <a:xfrm>
              <a:off x="1102" y="1118"/>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7" name="Oval 8"/>
            <p:cNvSpPr>
              <a:spLocks noChangeArrowheads="1"/>
            </p:cNvSpPr>
            <p:nvPr/>
          </p:nvSpPr>
          <p:spPr bwMode="auto">
            <a:xfrm>
              <a:off x="1810" y="112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8" name="Oval 9"/>
            <p:cNvSpPr>
              <a:spLocks noChangeArrowheads="1"/>
            </p:cNvSpPr>
            <p:nvPr/>
          </p:nvSpPr>
          <p:spPr bwMode="auto">
            <a:xfrm>
              <a:off x="2526"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29747" name="Group 19"/>
          <p:cNvGrpSpPr>
            <a:grpSpLocks/>
          </p:cNvGrpSpPr>
          <p:nvPr/>
        </p:nvGrpSpPr>
        <p:grpSpPr bwMode="auto">
          <a:xfrm>
            <a:off x="611188" y="2895600"/>
            <a:ext cx="4535487" cy="1168400"/>
            <a:chOff x="395" y="1824"/>
            <a:chExt cx="2857" cy="736"/>
          </a:xfrm>
        </p:grpSpPr>
        <p:sp>
          <p:nvSpPr>
            <p:cNvPr id="51221" name="Oval 10"/>
            <p:cNvSpPr>
              <a:spLocks noChangeArrowheads="1"/>
            </p:cNvSpPr>
            <p:nvPr/>
          </p:nvSpPr>
          <p:spPr bwMode="auto">
            <a:xfrm>
              <a:off x="395" y="1824"/>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2" name="Oval 11"/>
            <p:cNvSpPr>
              <a:spLocks noChangeArrowheads="1"/>
            </p:cNvSpPr>
            <p:nvPr/>
          </p:nvSpPr>
          <p:spPr bwMode="auto">
            <a:xfrm>
              <a:off x="1102" y="1825"/>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3" name="Oval 12"/>
            <p:cNvSpPr>
              <a:spLocks noChangeArrowheads="1"/>
            </p:cNvSpPr>
            <p:nvPr/>
          </p:nvSpPr>
          <p:spPr bwMode="auto">
            <a:xfrm>
              <a:off x="1810" y="1834"/>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4" name="Oval 13"/>
            <p:cNvSpPr>
              <a:spLocks noChangeArrowheads="1"/>
            </p:cNvSpPr>
            <p:nvPr/>
          </p:nvSpPr>
          <p:spPr bwMode="auto">
            <a:xfrm>
              <a:off x="2526" y="1824"/>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29748" name="Group 20"/>
          <p:cNvGrpSpPr>
            <a:grpSpLocks/>
          </p:cNvGrpSpPr>
          <p:nvPr/>
        </p:nvGrpSpPr>
        <p:grpSpPr bwMode="auto">
          <a:xfrm>
            <a:off x="1201738" y="2722563"/>
            <a:ext cx="4535487" cy="1168400"/>
            <a:chOff x="385" y="2532"/>
            <a:chExt cx="2857" cy="736"/>
          </a:xfrm>
        </p:grpSpPr>
        <p:sp>
          <p:nvSpPr>
            <p:cNvPr id="51217" name="Oval 14"/>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8" name="Oval 15"/>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9" name="Oval 16"/>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20" name="Oval 17"/>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29749" name="Group 21"/>
          <p:cNvGrpSpPr>
            <a:grpSpLocks/>
          </p:cNvGrpSpPr>
          <p:nvPr/>
        </p:nvGrpSpPr>
        <p:grpSpPr bwMode="auto">
          <a:xfrm>
            <a:off x="1763713" y="3673475"/>
            <a:ext cx="4535487" cy="1168400"/>
            <a:chOff x="385" y="2532"/>
            <a:chExt cx="2857" cy="736"/>
          </a:xfrm>
        </p:grpSpPr>
        <p:sp>
          <p:nvSpPr>
            <p:cNvPr id="51213" name="Oval 22"/>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4" name="Oval 23"/>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5" name="Oval 24"/>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6" name="Oval 25"/>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29760" name="Group 32"/>
          <p:cNvGrpSpPr>
            <a:grpSpLocks/>
          </p:cNvGrpSpPr>
          <p:nvPr/>
        </p:nvGrpSpPr>
        <p:grpSpPr bwMode="auto">
          <a:xfrm>
            <a:off x="5867400" y="2420938"/>
            <a:ext cx="3097213" cy="519112"/>
            <a:chOff x="3696" y="1525"/>
            <a:chExt cx="1951" cy="327"/>
          </a:xfrm>
        </p:grpSpPr>
        <p:sp>
          <p:nvSpPr>
            <p:cNvPr id="51211" name="AutoShape 27"/>
            <p:cNvSpPr>
              <a:spLocks noChangeArrowheads="1"/>
            </p:cNvSpPr>
            <p:nvPr/>
          </p:nvSpPr>
          <p:spPr bwMode="auto">
            <a:xfrm>
              <a:off x="3696" y="1616"/>
              <a:ext cx="861" cy="227"/>
            </a:xfrm>
            <a:prstGeom prst="leftArrow">
              <a:avLst>
                <a:gd name="adj1" fmla="val 50000"/>
                <a:gd name="adj2" fmla="val 94824"/>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1212" name="Text Box 28"/>
            <p:cNvSpPr txBox="1">
              <a:spLocks noChangeArrowheads="1"/>
            </p:cNvSpPr>
            <p:nvPr/>
          </p:nvSpPr>
          <p:spPr bwMode="auto">
            <a:xfrm>
              <a:off x="4604" y="1525"/>
              <a:ext cx="1043" cy="327"/>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2800">
                  <a:solidFill>
                    <a:srgbClr val="1C1C1C"/>
                  </a:solidFill>
                  <a:latin typeface="Times New Roman" panose="02020603050405020304" pitchFamily="18" charset="0"/>
                  <a:ea typeface="宋体" panose="02010600030101010101" pitchFamily="2" charset="-122"/>
                </a:rPr>
                <a:t>密排面</a:t>
              </a:r>
            </a:p>
          </p:txBody>
        </p:sp>
      </p:grpSp>
      <p:grpSp>
        <p:nvGrpSpPr>
          <p:cNvPr id="329759" name="Group 31"/>
          <p:cNvGrpSpPr>
            <a:grpSpLocks/>
          </p:cNvGrpSpPr>
          <p:nvPr/>
        </p:nvGrpSpPr>
        <p:grpSpPr bwMode="auto">
          <a:xfrm>
            <a:off x="6443663" y="2924175"/>
            <a:ext cx="2484437" cy="2160588"/>
            <a:chOff x="4059" y="1842"/>
            <a:chExt cx="1565" cy="1361"/>
          </a:xfrm>
        </p:grpSpPr>
        <p:sp>
          <p:nvSpPr>
            <p:cNvPr id="51209" name="Text Box 29"/>
            <p:cNvSpPr txBox="1">
              <a:spLocks noChangeArrowheads="1"/>
            </p:cNvSpPr>
            <p:nvPr/>
          </p:nvSpPr>
          <p:spPr bwMode="auto">
            <a:xfrm>
              <a:off x="4059" y="2069"/>
              <a:ext cx="1565" cy="1134"/>
            </a:xfrm>
            <a:prstGeom prst="rect">
              <a:avLst/>
            </a:prstGeom>
            <a:solidFill>
              <a:srgbClr val="CCFFCC"/>
            </a:solidFill>
            <a:ln>
              <a:noFill/>
            </a:ln>
            <a:effectLst>
              <a:prstShdw prst="shdw17" dist="17961" dir="2700000">
                <a:srgbClr val="7A997A"/>
              </a:prst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800">
                  <a:solidFill>
                    <a:srgbClr val="1C1C1C"/>
                  </a:solidFill>
                  <a:latin typeface="Times New Roman" panose="02020603050405020304" pitchFamily="18" charset="0"/>
                  <a:ea typeface="宋体" panose="02010600030101010101" pitchFamily="2" charset="-122"/>
                </a:rPr>
                <a:t>原子球必须与同一平面内相邻的６个原子球相切</a:t>
              </a:r>
            </a:p>
          </p:txBody>
        </p:sp>
        <p:sp>
          <p:nvSpPr>
            <p:cNvPr id="51210" name="Line 30"/>
            <p:cNvSpPr>
              <a:spLocks noChangeShapeType="1"/>
            </p:cNvSpPr>
            <p:nvPr/>
          </p:nvSpPr>
          <p:spPr bwMode="auto">
            <a:xfrm flipH="1">
              <a:off x="4967" y="1842"/>
              <a:ext cx="45" cy="227"/>
            </a:xfrm>
            <a:prstGeom prst="line">
              <a:avLst/>
            </a:prstGeom>
            <a:noFill/>
            <a:ln w="635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29730"/>
                                        </p:tgtEl>
                                        <p:attrNameLst>
                                          <p:attrName>style.textDecorationUnderline</p:attrName>
                                        </p:attrNameLst>
                                      </p:cBhvr>
                                      <p:to>
                                        <p:strVal val="tru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9747"/>
                                        </p:tgtEl>
                                        <p:attrNameLst>
                                          <p:attrName>style.visibility</p:attrName>
                                        </p:attrNameLst>
                                      </p:cBhvr>
                                      <p:to>
                                        <p:strVal val="visible"/>
                                      </p:to>
                                    </p:set>
                                  </p:childTnLst>
                                  <p:subTnLst>
                                    <p:set>
                                      <p:cBhvr override="childStyle">
                                        <p:cTn dur="1" fill="hold" display="0" masterRel="nextClick" afterEffect="1"/>
                                        <p:tgtEl>
                                          <p:spTgt spid="32974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1" fill="hold" nodeType="clickEffect">
                                  <p:stCondLst>
                                    <p:cond delay="0"/>
                                  </p:stCondLst>
                                  <p:childTnLst>
                                    <p:set>
                                      <p:cBhvr>
                                        <p:cTn id="14" dur="1" fill="hold">
                                          <p:stCondLst>
                                            <p:cond delay="0"/>
                                          </p:stCondLst>
                                        </p:cTn>
                                        <p:tgtEl>
                                          <p:spTgt spid="329748"/>
                                        </p:tgtEl>
                                        <p:attrNameLst>
                                          <p:attrName>style.visibility</p:attrName>
                                        </p:attrNameLst>
                                      </p:cBhvr>
                                      <p:to>
                                        <p:strVal val="visible"/>
                                      </p:to>
                                    </p:set>
                                    <p:animEffect transition="in" filter="slide(fromTop)">
                                      <p:cBhvr>
                                        <p:cTn id="15" dur="500"/>
                                        <p:tgtEl>
                                          <p:spTgt spid="3297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1" fill="hold" nodeType="clickEffect">
                                  <p:stCondLst>
                                    <p:cond delay="0"/>
                                  </p:stCondLst>
                                  <p:childTnLst>
                                    <p:set>
                                      <p:cBhvr>
                                        <p:cTn id="19" dur="1" fill="hold">
                                          <p:stCondLst>
                                            <p:cond delay="0"/>
                                          </p:stCondLst>
                                        </p:cTn>
                                        <p:tgtEl>
                                          <p:spTgt spid="329749"/>
                                        </p:tgtEl>
                                        <p:attrNameLst>
                                          <p:attrName>style.visibility</p:attrName>
                                        </p:attrNameLst>
                                      </p:cBhvr>
                                      <p:to>
                                        <p:strVal val="visible"/>
                                      </p:to>
                                    </p:set>
                                    <p:animEffect transition="in" filter="slide(fromTop)">
                                      <p:cBhvr>
                                        <p:cTn id="20" dur="500"/>
                                        <p:tgtEl>
                                          <p:spTgt spid="3297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2" fill="hold" nodeType="clickEffect">
                                  <p:stCondLst>
                                    <p:cond delay="0"/>
                                  </p:stCondLst>
                                  <p:childTnLst>
                                    <p:set>
                                      <p:cBhvr>
                                        <p:cTn id="24" dur="1" fill="hold">
                                          <p:stCondLst>
                                            <p:cond delay="0"/>
                                          </p:stCondLst>
                                        </p:cTn>
                                        <p:tgtEl>
                                          <p:spTgt spid="329760"/>
                                        </p:tgtEl>
                                        <p:attrNameLst>
                                          <p:attrName>style.visibility</p:attrName>
                                        </p:attrNameLst>
                                      </p:cBhvr>
                                      <p:to>
                                        <p:strVal val="visible"/>
                                      </p:to>
                                    </p:set>
                                    <p:animEffect transition="in" filter="slide(fromRight)">
                                      <p:cBhvr>
                                        <p:cTn id="25" dur="500"/>
                                        <p:tgtEl>
                                          <p:spTgt spid="32976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1" fill="hold" nodeType="clickEffect">
                                  <p:stCondLst>
                                    <p:cond delay="0"/>
                                  </p:stCondLst>
                                  <p:childTnLst>
                                    <p:set>
                                      <p:cBhvr>
                                        <p:cTn id="29" dur="1" fill="hold">
                                          <p:stCondLst>
                                            <p:cond delay="0"/>
                                          </p:stCondLst>
                                        </p:cTn>
                                        <p:tgtEl>
                                          <p:spTgt spid="329759"/>
                                        </p:tgtEl>
                                        <p:attrNameLst>
                                          <p:attrName>style.visibility</p:attrName>
                                        </p:attrNameLst>
                                      </p:cBhvr>
                                      <p:to>
                                        <p:strVal val="visible"/>
                                      </p:to>
                                    </p:set>
                                    <p:animEffect transition="in" filter="slide(fromTop)">
                                      <p:cBhvr>
                                        <p:cTn id="30" dur="500"/>
                                        <p:tgtEl>
                                          <p:spTgt spid="329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pPr eaLnBrk="1" hangingPunct="1">
              <a:defRPr/>
            </a:pPr>
            <a:r>
              <a:rPr lang="zh-CN" altLang="en-US" dirty="0">
                <a:latin typeface="微软雅黑" panose="020B0503020204020204" pitchFamily="34" charset="-122"/>
              </a:rPr>
              <a:t>堆积密排面的方式</a:t>
            </a:r>
          </a:p>
        </p:txBody>
      </p:sp>
      <p:grpSp>
        <p:nvGrpSpPr>
          <p:cNvPr id="52227" name="Group 35"/>
          <p:cNvGrpSpPr>
            <a:grpSpLocks/>
          </p:cNvGrpSpPr>
          <p:nvPr/>
        </p:nvGrpSpPr>
        <p:grpSpPr bwMode="auto">
          <a:xfrm>
            <a:off x="627063" y="1773238"/>
            <a:ext cx="5672137" cy="3068637"/>
            <a:chOff x="395" y="1117"/>
            <a:chExt cx="3573" cy="1933"/>
          </a:xfrm>
        </p:grpSpPr>
        <p:grpSp>
          <p:nvGrpSpPr>
            <p:cNvPr id="52245" name="Group 20"/>
            <p:cNvGrpSpPr>
              <a:grpSpLocks/>
            </p:cNvGrpSpPr>
            <p:nvPr/>
          </p:nvGrpSpPr>
          <p:grpSpPr bwMode="auto">
            <a:xfrm>
              <a:off x="395" y="1117"/>
              <a:ext cx="2857" cy="736"/>
              <a:chOff x="395" y="1117"/>
              <a:chExt cx="2857" cy="736"/>
            </a:xfrm>
          </p:grpSpPr>
          <p:sp>
            <p:nvSpPr>
              <p:cNvPr id="52256" name="Oval 21"/>
              <p:cNvSpPr>
                <a:spLocks noChangeArrowheads="1"/>
              </p:cNvSpPr>
              <p:nvPr/>
            </p:nvSpPr>
            <p:spPr bwMode="auto">
              <a:xfrm>
                <a:off x="395"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7" name="Oval 22"/>
              <p:cNvSpPr>
                <a:spLocks noChangeArrowheads="1"/>
              </p:cNvSpPr>
              <p:nvPr/>
            </p:nvSpPr>
            <p:spPr bwMode="auto">
              <a:xfrm>
                <a:off x="1102" y="1118"/>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8" name="Oval 23"/>
              <p:cNvSpPr>
                <a:spLocks noChangeArrowheads="1"/>
              </p:cNvSpPr>
              <p:nvPr/>
            </p:nvSpPr>
            <p:spPr bwMode="auto">
              <a:xfrm>
                <a:off x="1810" y="112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9" name="Oval 24"/>
              <p:cNvSpPr>
                <a:spLocks noChangeArrowheads="1"/>
              </p:cNvSpPr>
              <p:nvPr/>
            </p:nvSpPr>
            <p:spPr bwMode="auto">
              <a:xfrm>
                <a:off x="2526"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2246" name="Group 25"/>
            <p:cNvGrpSpPr>
              <a:grpSpLocks/>
            </p:cNvGrpSpPr>
            <p:nvPr/>
          </p:nvGrpSpPr>
          <p:grpSpPr bwMode="auto">
            <a:xfrm>
              <a:off x="757" y="1715"/>
              <a:ext cx="2857" cy="736"/>
              <a:chOff x="385" y="2532"/>
              <a:chExt cx="2857" cy="736"/>
            </a:xfrm>
          </p:grpSpPr>
          <p:sp>
            <p:nvSpPr>
              <p:cNvPr id="52252" name="Oval 26"/>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3" name="Oval 27"/>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4" name="Oval 28"/>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5" name="Oval 29"/>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2247" name="Group 30"/>
            <p:cNvGrpSpPr>
              <a:grpSpLocks/>
            </p:cNvGrpSpPr>
            <p:nvPr/>
          </p:nvGrpSpPr>
          <p:grpSpPr bwMode="auto">
            <a:xfrm>
              <a:off x="1111" y="2314"/>
              <a:ext cx="2857" cy="736"/>
              <a:chOff x="385" y="2532"/>
              <a:chExt cx="2857" cy="736"/>
            </a:xfrm>
          </p:grpSpPr>
          <p:sp>
            <p:nvSpPr>
              <p:cNvPr id="52248" name="Oval 31"/>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9" name="Oval 32"/>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0" name="Oval 33"/>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51" name="Oval 34"/>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grpSp>
        <p:nvGrpSpPr>
          <p:cNvPr id="330788" name="Group 36"/>
          <p:cNvGrpSpPr>
            <a:grpSpLocks/>
          </p:cNvGrpSpPr>
          <p:nvPr/>
        </p:nvGrpSpPr>
        <p:grpSpPr bwMode="auto">
          <a:xfrm>
            <a:off x="1216025" y="2103438"/>
            <a:ext cx="5672138" cy="3068637"/>
            <a:chOff x="395" y="1117"/>
            <a:chExt cx="3573" cy="1933"/>
          </a:xfrm>
        </p:grpSpPr>
        <p:grpSp>
          <p:nvGrpSpPr>
            <p:cNvPr id="52230" name="Group 37"/>
            <p:cNvGrpSpPr>
              <a:grpSpLocks/>
            </p:cNvGrpSpPr>
            <p:nvPr/>
          </p:nvGrpSpPr>
          <p:grpSpPr bwMode="auto">
            <a:xfrm>
              <a:off x="395" y="1117"/>
              <a:ext cx="2857" cy="736"/>
              <a:chOff x="395" y="1117"/>
              <a:chExt cx="2857" cy="736"/>
            </a:xfrm>
          </p:grpSpPr>
          <p:sp>
            <p:nvSpPr>
              <p:cNvPr id="52241" name="Oval 38"/>
              <p:cNvSpPr>
                <a:spLocks noChangeArrowheads="1"/>
              </p:cNvSpPr>
              <p:nvPr/>
            </p:nvSpPr>
            <p:spPr bwMode="auto">
              <a:xfrm>
                <a:off x="395" y="1117"/>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2" name="Oval 39"/>
              <p:cNvSpPr>
                <a:spLocks noChangeArrowheads="1"/>
              </p:cNvSpPr>
              <p:nvPr/>
            </p:nvSpPr>
            <p:spPr bwMode="auto">
              <a:xfrm>
                <a:off x="1102" y="1118"/>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3" name="Oval 40"/>
              <p:cNvSpPr>
                <a:spLocks noChangeArrowheads="1"/>
              </p:cNvSpPr>
              <p:nvPr/>
            </p:nvSpPr>
            <p:spPr bwMode="auto">
              <a:xfrm>
                <a:off x="1810" y="1127"/>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4" name="Oval 41"/>
              <p:cNvSpPr>
                <a:spLocks noChangeArrowheads="1"/>
              </p:cNvSpPr>
              <p:nvPr/>
            </p:nvSpPr>
            <p:spPr bwMode="auto">
              <a:xfrm>
                <a:off x="2526" y="1117"/>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2231" name="Group 42"/>
            <p:cNvGrpSpPr>
              <a:grpSpLocks/>
            </p:cNvGrpSpPr>
            <p:nvPr/>
          </p:nvGrpSpPr>
          <p:grpSpPr bwMode="auto">
            <a:xfrm>
              <a:off x="757" y="1715"/>
              <a:ext cx="2857" cy="736"/>
              <a:chOff x="385" y="2532"/>
              <a:chExt cx="2857" cy="736"/>
            </a:xfrm>
          </p:grpSpPr>
          <p:sp>
            <p:nvSpPr>
              <p:cNvPr id="52237" name="Oval 43"/>
              <p:cNvSpPr>
                <a:spLocks noChangeArrowheads="1"/>
              </p:cNvSpPr>
              <p:nvPr/>
            </p:nvSpPr>
            <p:spPr bwMode="auto">
              <a:xfrm>
                <a:off x="385" y="253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8" name="Oval 44"/>
              <p:cNvSpPr>
                <a:spLocks noChangeArrowheads="1"/>
              </p:cNvSpPr>
              <p:nvPr/>
            </p:nvSpPr>
            <p:spPr bwMode="auto">
              <a:xfrm>
                <a:off x="1092" y="2533"/>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9" name="Oval 45"/>
              <p:cNvSpPr>
                <a:spLocks noChangeArrowheads="1"/>
              </p:cNvSpPr>
              <p:nvPr/>
            </p:nvSpPr>
            <p:spPr bwMode="auto">
              <a:xfrm>
                <a:off x="1800" y="254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40" name="Oval 46"/>
              <p:cNvSpPr>
                <a:spLocks noChangeArrowheads="1"/>
              </p:cNvSpPr>
              <p:nvPr/>
            </p:nvSpPr>
            <p:spPr bwMode="auto">
              <a:xfrm>
                <a:off x="2516" y="253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2232" name="Group 47"/>
            <p:cNvGrpSpPr>
              <a:grpSpLocks/>
            </p:cNvGrpSpPr>
            <p:nvPr/>
          </p:nvGrpSpPr>
          <p:grpSpPr bwMode="auto">
            <a:xfrm>
              <a:off x="1111" y="2314"/>
              <a:ext cx="2857" cy="736"/>
              <a:chOff x="385" y="2532"/>
              <a:chExt cx="2857" cy="736"/>
            </a:xfrm>
          </p:grpSpPr>
          <p:sp>
            <p:nvSpPr>
              <p:cNvPr id="52233" name="Oval 48"/>
              <p:cNvSpPr>
                <a:spLocks noChangeArrowheads="1"/>
              </p:cNvSpPr>
              <p:nvPr/>
            </p:nvSpPr>
            <p:spPr bwMode="auto">
              <a:xfrm>
                <a:off x="385" y="253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4" name="Oval 49"/>
              <p:cNvSpPr>
                <a:spLocks noChangeArrowheads="1"/>
              </p:cNvSpPr>
              <p:nvPr/>
            </p:nvSpPr>
            <p:spPr bwMode="auto">
              <a:xfrm>
                <a:off x="1092" y="2533"/>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5" name="Oval 50"/>
              <p:cNvSpPr>
                <a:spLocks noChangeArrowheads="1"/>
              </p:cNvSpPr>
              <p:nvPr/>
            </p:nvSpPr>
            <p:spPr bwMode="auto">
              <a:xfrm>
                <a:off x="1800" y="254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2236" name="Oval 51"/>
              <p:cNvSpPr>
                <a:spLocks noChangeArrowheads="1"/>
              </p:cNvSpPr>
              <p:nvPr/>
            </p:nvSpPr>
            <p:spPr bwMode="auto">
              <a:xfrm>
                <a:off x="2516" y="2532"/>
                <a:ext cx="726" cy="726"/>
              </a:xfrm>
              <a:prstGeom prst="ellipse">
                <a:avLst/>
              </a:prstGeom>
              <a:gradFill rotWithShape="1">
                <a:gsLst>
                  <a:gs pos="0">
                    <a:srgbClr val="00CC66"/>
                  </a:gs>
                  <a:gs pos="100000">
                    <a:schemeClr val="tx2"/>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sp>
        <p:nvSpPr>
          <p:cNvPr id="330804" name="Text Box 52"/>
          <p:cNvSpPr txBox="1">
            <a:spLocks noChangeArrowheads="1"/>
          </p:cNvSpPr>
          <p:nvPr/>
        </p:nvSpPr>
        <p:spPr bwMode="auto">
          <a:xfrm>
            <a:off x="323850" y="5387975"/>
            <a:ext cx="8424863" cy="1014413"/>
          </a:xfrm>
          <a:prstGeom prst="rect">
            <a:avLst/>
          </a:prstGeom>
          <a:noFill/>
          <a:ln w="19050">
            <a:solidFill>
              <a:srgbClr val="FF0000"/>
            </a:solidFill>
            <a:miter lim="800000"/>
            <a:headEnd/>
            <a:tailEnd/>
          </a:ln>
          <a:effectLst>
            <a:prstShdw prst="shdw17" dist="17961" dir="2700000">
              <a:srgbClr val="FF0000">
                <a:gamma/>
                <a:shade val="60000"/>
                <a:invGamma/>
              </a:srgbClr>
            </a:prstShdw>
          </a:effectLst>
          <a:extLst>
            <a:ext uri="{909E8E84-426E-40DD-AFC4-6F175D3DCCD1}">
              <a14:hiddenFill xmlns:a14="http://schemas.microsoft.com/office/drawing/2010/main">
                <a:solidFill>
                  <a:schemeClr val="accent1"/>
                </a:solidFill>
              </a14:hiddenFill>
            </a:ext>
          </a:extLst>
        </p:spPr>
        <p:txBody>
          <a:bodyPr anchor="ctr">
            <a:spAutoFit/>
          </a:bodyPr>
          <a:lstStyle/>
          <a:p>
            <a:pPr eaLnBrk="1" hangingPunct="1">
              <a:lnSpc>
                <a:spcPct val="125000"/>
              </a:lnSpc>
              <a:spcBef>
                <a:spcPts val="0"/>
              </a:spcBef>
              <a:defRPr/>
            </a:pPr>
            <a:r>
              <a:rPr lang="zh-CN" altLang="en-US" sz="2400" dirty="0">
                <a:solidFill>
                  <a:srgbClr val="CC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最紧密堆积原则：</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相邻原子层必须也是密排面，且每个球心与邻层的空隙相对应，即每个球与邻层的三个球相切。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330788"/>
                                        </p:tgtEl>
                                        <p:attrNameLst>
                                          <p:attrName>style.visibility</p:attrName>
                                        </p:attrNameLst>
                                      </p:cBhvr>
                                      <p:to>
                                        <p:strVal val="visible"/>
                                      </p:to>
                                    </p:set>
                                    <p:animEffect transition="in" filter="strips(downLeft)">
                                      <p:cBhvr>
                                        <p:cTn id="7" dur="500"/>
                                        <p:tgtEl>
                                          <p:spTgt spid="330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30804"/>
                                        </p:tgtEl>
                                        <p:attrNameLst>
                                          <p:attrName>style.visibility</p:attrName>
                                        </p:attrNameLst>
                                      </p:cBhvr>
                                      <p:to>
                                        <p:strVal val="visible"/>
                                      </p:to>
                                    </p:set>
                                    <p:animEffect transition="in" filter="strips(downLeft)">
                                      <p:cBhvr>
                                        <p:cTn id="12" dur="500"/>
                                        <p:tgtEl>
                                          <p:spTgt spid="330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80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457200" y="833438"/>
            <a:ext cx="8229600" cy="681037"/>
          </a:xfrm>
        </p:spPr>
        <p:txBody>
          <a:bodyPr/>
          <a:lstStyle/>
          <a:p>
            <a:pPr eaLnBrk="1" hangingPunct="1">
              <a:defRPr/>
            </a:pPr>
            <a:r>
              <a:rPr lang="en-US" altLang="zh-CN" dirty="0"/>
              <a:t>§1-1</a:t>
            </a:r>
            <a:r>
              <a:rPr lang="zh-CN" altLang="en-US" dirty="0"/>
              <a:t>一些晶格的实例</a:t>
            </a:r>
            <a:r>
              <a:rPr lang="en-US" altLang="zh-CN" sz="2400" dirty="0"/>
              <a:t>(</a:t>
            </a:r>
            <a:r>
              <a:rPr lang="en-US" altLang="zh-CN" sz="2400" dirty="0" err="1"/>
              <a:t>samplesoflattice</a:t>
            </a:r>
            <a:r>
              <a:rPr lang="en-US" altLang="zh-CN" sz="2400" dirty="0"/>
              <a:t>)</a:t>
            </a:r>
          </a:p>
        </p:txBody>
      </p:sp>
      <p:sp>
        <p:nvSpPr>
          <p:cNvPr id="7171" name="Rectangle 3"/>
          <p:cNvSpPr>
            <a:spLocks noGrp="1" noChangeArrowheads="1"/>
          </p:cNvSpPr>
          <p:nvPr>
            <p:ph idx="4294967295"/>
          </p:nvPr>
        </p:nvSpPr>
        <p:spPr>
          <a:xfrm>
            <a:off x="457200" y="1514475"/>
            <a:ext cx="8686800" cy="4938713"/>
          </a:xfrm>
        </p:spPr>
        <p:txBody>
          <a:bodyPr/>
          <a:lstStyle/>
          <a:p>
            <a:pPr marL="457200" indent="-457200" algn="ctr" eaLnBrk="1" hangingPunct="1">
              <a:lnSpc>
                <a:spcPct val="90000"/>
              </a:lnSpc>
              <a:buFontTx/>
              <a:buNone/>
              <a:defRPr/>
            </a:pPr>
            <a:r>
              <a:rPr lang="zh-CN" altLang="en-US" sz="2800" dirty="0"/>
              <a:t>主要内容</a:t>
            </a:r>
          </a:p>
          <a:p>
            <a:pPr marL="0" indent="0" eaLnBrk="1" hangingPunct="1">
              <a:lnSpc>
                <a:spcPct val="90000"/>
              </a:lnSpc>
              <a:buFontTx/>
              <a:buNone/>
              <a:defRPr/>
            </a:pPr>
            <a:r>
              <a:rPr lang="en-US" altLang="zh-CN" sz="2800" dirty="0">
                <a:solidFill>
                  <a:srgbClr val="000066"/>
                </a:solidFill>
              </a:rPr>
              <a:t>§</a:t>
            </a:r>
            <a:r>
              <a:rPr lang="en-US" altLang="zh-CN" sz="2800" dirty="0"/>
              <a:t>1.1</a:t>
            </a:r>
            <a:r>
              <a:rPr lang="zh-CN" altLang="en-US" sz="2800" dirty="0"/>
              <a:t>基本概念</a:t>
            </a:r>
            <a:r>
              <a:rPr lang="en-US" altLang="zh-CN" sz="2800" dirty="0"/>
              <a:t>(</a:t>
            </a:r>
            <a:r>
              <a:rPr lang="zh-CN" altLang="en-US" sz="2800" dirty="0"/>
              <a:t>晶格空间点阵周期性</a:t>
            </a:r>
            <a:r>
              <a:rPr lang="en-US" altLang="zh-CN" sz="2800" dirty="0"/>
              <a:t>)</a:t>
            </a:r>
          </a:p>
          <a:p>
            <a:pPr marL="0" indent="0" eaLnBrk="1" hangingPunct="1">
              <a:lnSpc>
                <a:spcPct val="90000"/>
              </a:lnSpc>
              <a:buFontTx/>
              <a:buNone/>
              <a:defRPr/>
            </a:pPr>
            <a:r>
              <a:rPr lang="en-US" altLang="zh-CN" sz="2800" dirty="0">
                <a:solidFill>
                  <a:srgbClr val="000066"/>
                </a:solidFill>
              </a:rPr>
              <a:t>§</a:t>
            </a:r>
            <a:r>
              <a:rPr lang="en-US" altLang="zh-CN" sz="2800" dirty="0"/>
              <a:t>1.2</a:t>
            </a:r>
            <a:r>
              <a:rPr lang="zh-CN" altLang="en-US" sz="2800" dirty="0"/>
              <a:t>一些晶格的实例</a:t>
            </a:r>
            <a:endParaRPr lang="en-US" altLang="zh-CN" sz="2800" dirty="0"/>
          </a:p>
          <a:p>
            <a:pPr marL="857250" lvl="1" indent="-457200" eaLnBrk="1" hangingPunct="1">
              <a:lnSpc>
                <a:spcPct val="90000"/>
              </a:lnSpc>
              <a:defRPr/>
            </a:pPr>
            <a:r>
              <a:rPr lang="en-US" altLang="zh-CN" sz="2400" dirty="0"/>
              <a:t>Po</a:t>
            </a:r>
            <a:r>
              <a:rPr lang="zh-CN" altLang="en-US" sz="2400" dirty="0"/>
              <a:t>的晶体结构：简立方（</a:t>
            </a:r>
            <a:r>
              <a:rPr lang="en-US" altLang="zh-CN" sz="2400" dirty="0" err="1">
                <a:solidFill>
                  <a:srgbClr val="0000CC"/>
                </a:solidFill>
              </a:rPr>
              <a:t>S</a:t>
            </a:r>
            <a:r>
              <a:rPr lang="en-US" altLang="zh-CN" sz="2400" dirty="0" err="1"/>
              <a:t>imple</a:t>
            </a:r>
            <a:r>
              <a:rPr lang="en-US" altLang="zh-CN" sz="2400" dirty="0" err="1">
                <a:solidFill>
                  <a:srgbClr val="0000CC"/>
                </a:solidFill>
              </a:rPr>
              <a:t>c</a:t>
            </a:r>
            <a:r>
              <a:rPr lang="en-US" altLang="zh-CN" sz="2400" dirty="0" err="1"/>
              <a:t>ubic</a:t>
            </a:r>
            <a:r>
              <a:rPr lang="zh-CN" altLang="en-US" sz="2400" dirty="0"/>
              <a:t>）</a:t>
            </a:r>
            <a:endParaRPr lang="en-US" altLang="zh-CN" sz="2400" dirty="0"/>
          </a:p>
          <a:p>
            <a:pPr marL="857250" lvl="1" indent="-457200" eaLnBrk="1" hangingPunct="1">
              <a:lnSpc>
                <a:spcPct val="90000"/>
              </a:lnSpc>
              <a:defRPr/>
            </a:pPr>
            <a:r>
              <a:rPr lang="en-US" altLang="zh-CN" sz="2400" dirty="0" err="1"/>
              <a:t>Li,Na,K,Rb,Cs,Fe</a:t>
            </a:r>
            <a:r>
              <a:rPr lang="zh-CN" altLang="en-US" sz="2400" dirty="0"/>
              <a:t>等：体心立方</a:t>
            </a:r>
            <a:r>
              <a:rPr lang="en-US" altLang="zh-CN" sz="2400" dirty="0"/>
              <a:t>(</a:t>
            </a:r>
            <a:r>
              <a:rPr lang="en-US" altLang="zh-CN" sz="2400" dirty="0">
                <a:solidFill>
                  <a:srgbClr val="0000CC"/>
                </a:solidFill>
              </a:rPr>
              <a:t>B</a:t>
            </a:r>
            <a:r>
              <a:rPr lang="en-US" altLang="zh-CN" sz="2400" dirty="0"/>
              <a:t>ody-</a:t>
            </a:r>
            <a:r>
              <a:rPr lang="en-US" altLang="zh-CN" sz="2400" dirty="0" err="1">
                <a:solidFill>
                  <a:srgbClr val="0000CC"/>
                </a:solidFill>
              </a:rPr>
              <a:t>c</a:t>
            </a:r>
            <a:r>
              <a:rPr lang="en-US" altLang="zh-CN" sz="2400" dirty="0" err="1"/>
              <a:t>entered</a:t>
            </a:r>
            <a:r>
              <a:rPr lang="en-US" altLang="zh-CN" sz="2400" dirty="0" err="1">
                <a:solidFill>
                  <a:srgbClr val="0000CC"/>
                </a:solidFill>
              </a:rPr>
              <a:t>c</a:t>
            </a:r>
            <a:r>
              <a:rPr lang="en-US" altLang="zh-CN" sz="2400" dirty="0" err="1"/>
              <a:t>ubic</a:t>
            </a:r>
            <a:r>
              <a:rPr lang="en-US" altLang="zh-CN" sz="2400" dirty="0"/>
              <a:t>)</a:t>
            </a:r>
          </a:p>
          <a:p>
            <a:pPr marL="857250" lvl="1" indent="-457200" eaLnBrk="1" hangingPunct="1">
              <a:lnSpc>
                <a:spcPct val="90000"/>
              </a:lnSpc>
              <a:defRPr/>
            </a:pPr>
            <a:r>
              <a:rPr lang="en-US" altLang="zh-CN" sz="2400" dirty="0" err="1"/>
              <a:t>Cu,Ag,Au,Al</a:t>
            </a:r>
            <a:r>
              <a:rPr lang="zh-CN" altLang="en-US" sz="2400" dirty="0"/>
              <a:t>等：面心立方</a:t>
            </a:r>
            <a:r>
              <a:rPr lang="en-US" altLang="zh-CN" sz="2400" dirty="0"/>
              <a:t>(</a:t>
            </a:r>
            <a:r>
              <a:rPr lang="en-US" altLang="zh-CN" sz="2400" dirty="0">
                <a:solidFill>
                  <a:srgbClr val="0000CC"/>
                </a:solidFill>
              </a:rPr>
              <a:t>F</a:t>
            </a:r>
            <a:r>
              <a:rPr lang="en-US" altLang="zh-CN" sz="2400" dirty="0"/>
              <a:t>ace-</a:t>
            </a:r>
            <a:r>
              <a:rPr lang="en-US" altLang="zh-CN" sz="2400" dirty="0" err="1">
                <a:solidFill>
                  <a:srgbClr val="0000CC"/>
                </a:solidFill>
              </a:rPr>
              <a:t>c</a:t>
            </a:r>
            <a:r>
              <a:rPr lang="en-US" altLang="zh-CN" sz="2400" dirty="0" err="1"/>
              <a:t>entered</a:t>
            </a:r>
            <a:r>
              <a:rPr lang="en-US" altLang="zh-CN" sz="2400" dirty="0" err="1">
                <a:solidFill>
                  <a:srgbClr val="0000CC"/>
                </a:solidFill>
              </a:rPr>
              <a:t>c</a:t>
            </a:r>
            <a:r>
              <a:rPr lang="en-US" altLang="zh-CN" sz="2400" dirty="0" err="1"/>
              <a:t>ubic</a:t>
            </a:r>
            <a:r>
              <a:rPr lang="zh-CN" altLang="en-US" sz="2400" dirty="0"/>
              <a:t>）</a:t>
            </a:r>
            <a:endParaRPr lang="en-US" altLang="zh-CN" sz="2400" dirty="0"/>
          </a:p>
          <a:p>
            <a:pPr marL="857250" lvl="1" indent="-457200" eaLnBrk="1" hangingPunct="1">
              <a:lnSpc>
                <a:spcPct val="90000"/>
              </a:lnSpc>
              <a:defRPr/>
            </a:pPr>
            <a:r>
              <a:rPr lang="en-US" altLang="zh-CN" sz="2400" dirty="0" err="1"/>
              <a:t>Be,Mg,Zn,Cd</a:t>
            </a:r>
            <a:r>
              <a:rPr lang="zh-CN" altLang="en-US" sz="2400" dirty="0"/>
              <a:t>等：六角密排</a:t>
            </a:r>
            <a:r>
              <a:rPr lang="en-US" altLang="zh-CN" sz="2400" dirty="0"/>
              <a:t>(</a:t>
            </a:r>
            <a:r>
              <a:rPr lang="en-US" altLang="zh-CN" sz="2400" dirty="0" err="1">
                <a:solidFill>
                  <a:srgbClr val="0000CC"/>
                </a:solidFill>
              </a:rPr>
              <a:t>H</a:t>
            </a:r>
            <a:r>
              <a:rPr lang="en-US" altLang="zh-CN" sz="2400" dirty="0" err="1"/>
              <a:t>ekagonas</a:t>
            </a:r>
            <a:r>
              <a:rPr lang="en-US" altLang="zh-CN" sz="2400" dirty="0" err="1">
                <a:solidFill>
                  <a:srgbClr val="0000CC"/>
                </a:solidFill>
              </a:rPr>
              <a:t>c</a:t>
            </a:r>
            <a:r>
              <a:rPr lang="en-US" altLang="zh-CN" sz="2400" dirty="0" err="1"/>
              <a:t>losed</a:t>
            </a:r>
            <a:r>
              <a:rPr lang="en-US" altLang="zh-CN" sz="2400" dirty="0" err="1">
                <a:solidFill>
                  <a:srgbClr val="0000CC"/>
                </a:solidFill>
              </a:rPr>
              <a:t>p</a:t>
            </a:r>
            <a:r>
              <a:rPr lang="en-US" altLang="zh-CN" sz="2400" dirty="0" err="1"/>
              <a:t>acked</a:t>
            </a:r>
            <a:r>
              <a:rPr lang="en-US" altLang="zh-CN" sz="2400" dirty="0"/>
              <a:t>)</a:t>
            </a:r>
          </a:p>
          <a:p>
            <a:pPr marL="857250" lvl="1" indent="-457200" eaLnBrk="1" hangingPunct="1">
              <a:lnSpc>
                <a:spcPct val="90000"/>
              </a:lnSpc>
              <a:defRPr/>
            </a:pPr>
            <a:r>
              <a:rPr lang="zh-CN" altLang="en-US" sz="2400" dirty="0"/>
              <a:t>金刚石结构</a:t>
            </a:r>
            <a:r>
              <a:rPr lang="en-US" altLang="zh-CN" sz="2400" dirty="0"/>
              <a:t>(Diamond)</a:t>
            </a:r>
          </a:p>
          <a:p>
            <a:pPr marL="857250" lvl="1" indent="-457200" eaLnBrk="1" hangingPunct="1">
              <a:lnSpc>
                <a:spcPct val="90000"/>
              </a:lnSpc>
              <a:defRPr/>
            </a:pPr>
            <a:r>
              <a:rPr lang="en-US" altLang="zh-CN" sz="2400" dirty="0" err="1"/>
              <a:t>NaCl</a:t>
            </a:r>
            <a:r>
              <a:rPr lang="zh-CN" altLang="en-US" sz="2400" dirty="0"/>
              <a:t>结构</a:t>
            </a:r>
            <a:endParaRPr lang="en-US" altLang="zh-CN" sz="2400" dirty="0"/>
          </a:p>
          <a:p>
            <a:pPr marL="857250" lvl="1" indent="-457200" eaLnBrk="1" hangingPunct="1">
              <a:lnSpc>
                <a:spcPct val="90000"/>
              </a:lnSpc>
              <a:defRPr/>
            </a:pPr>
            <a:r>
              <a:rPr lang="en-US" altLang="zh-CN" sz="2400" dirty="0" err="1"/>
              <a:t>CsCl</a:t>
            </a:r>
            <a:r>
              <a:rPr lang="zh-CN" altLang="en-US" sz="2400" dirty="0"/>
              <a:t>结构</a:t>
            </a:r>
          </a:p>
          <a:p>
            <a:pPr marL="857250" lvl="1" indent="-457200" eaLnBrk="1" hangingPunct="1">
              <a:lnSpc>
                <a:spcPct val="90000"/>
              </a:lnSpc>
              <a:defRPr/>
            </a:pPr>
            <a:r>
              <a:rPr lang="zh-CN" altLang="en-US" sz="2400" dirty="0"/>
              <a:t>闪锌矿结构</a:t>
            </a:r>
            <a:r>
              <a:rPr lang="en-US" altLang="zh-CN" sz="2400" dirty="0"/>
              <a:t>(</a:t>
            </a:r>
            <a:r>
              <a:rPr lang="en-US" altLang="zh-CN" sz="2400" dirty="0" err="1"/>
              <a:t>ZnS</a:t>
            </a:r>
            <a:r>
              <a:rPr lang="en-US" altLang="zh-CN" sz="2400" dirty="0"/>
              <a:t>)</a:t>
            </a:r>
            <a:endParaRPr lang="zh-CN"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457200" y="833438"/>
            <a:ext cx="8229600" cy="681037"/>
          </a:xfrm>
        </p:spPr>
        <p:txBody>
          <a:bodyPr/>
          <a:lstStyle/>
          <a:p>
            <a:pPr eaLnBrk="1" hangingPunct="1">
              <a:defRPr/>
            </a:pPr>
            <a:r>
              <a:rPr lang="zh-CN" altLang="en-US" dirty="0"/>
              <a:t>最紧密堆积的类型</a:t>
            </a:r>
          </a:p>
        </p:txBody>
      </p:sp>
      <p:sp>
        <p:nvSpPr>
          <p:cNvPr id="2" name="内容占位符 1"/>
          <p:cNvSpPr>
            <a:spLocks noGrp="1"/>
          </p:cNvSpPr>
          <p:nvPr>
            <p:ph idx="1"/>
          </p:nvPr>
        </p:nvSpPr>
        <p:spPr>
          <a:xfrm>
            <a:off x="455613" y="1600200"/>
            <a:ext cx="8231187" cy="4456113"/>
          </a:xfrm>
        </p:spPr>
        <p:txBody>
          <a:bodyPr/>
          <a:lstStyle/>
          <a:p>
            <a:pPr>
              <a:defRPr/>
            </a:pPr>
            <a:endParaRPr lang="zh-CN" altLang="en-US" dirty="0"/>
          </a:p>
        </p:txBody>
      </p:sp>
      <p:grpSp>
        <p:nvGrpSpPr>
          <p:cNvPr id="53252" name="Group 4"/>
          <p:cNvGrpSpPr>
            <a:grpSpLocks/>
          </p:cNvGrpSpPr>
          <p:nvPr/>
        </p:nvGrpSpPr>
        <p:grpSpPr bwMode="auto">
          <a:xfrm>
            <a:off x="627063" y="1773238"/>
            <a:ext cx="5672137" cy="3068637"/>
            <a:chOff x="395" y="1117"/>
            <a:chExt cx="3573" cy="1933"/>
          </a:xfrm>
        </p:grpSpPr>
        <p:grpSp>
          <p:nvGrpSpPr>
            <p:cNvPr id="53264" name="Group 5"/>
            <p:cNvGrpSpPr>
              <a:grpSpLocks/>
            </p:cNvGrpSpPr>
            <p:nvPr/>
          </p:nvGrpSpPr>
          <p:grpSpPr bwMode="auto">
            <a:xfrm>
              <a:off x="395" y="1117"/>
              <a:ext cx="2857" cy="736"/>
              <a:chOff x="395" y="1117"/>
              <a:chExt cx="2857" cy="736"/>
            </a:xfrm>
          </p:grpSpPr>
          <p:sp>
            <p:nvSpPr>
              <p:cNvPr id="53275" name="Oval 6"/>
              <p:cNvSpPr>
                <a:spLocks noChangeArrowheads="1"/>
              </p:cNvSpPr>
              <p:nvPr/>
            </p:nvSpPr>
            <p:spPr bwMode="auto">
              <a:xfrm>
                <a:off x="395"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6" name="Oval 7"/>
              <p:cNvSpPr>
                <a:spLocks noChangeArrowheads="1"/>
              </p:cNvSpPr>
              <p:nvPr/>
            </p:nvSpPr>
            <p:spPr bwMode="auto">
              <a:xfrm>
                <a:off x="1102" y="1118"/>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7" name="Oval 8"/>
              <p:cNvSpPr>
                <a:spLocks noChangeArrowheads="1"/>
              </p:cNvSpPr>
              <p:nvPr/>
            </p:nvSpPr>
            <p:spPr bwMode="auto">
              <a:xfrm>
                <a:off x="1810" y="112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8" name="Oval 9"/>
              <p:cNvSpPr>
                <a:spLocks noChangeArrowheads="1"/>
              </p:cNvSpPr>
              <p:nvPr/>
            </p:nvSpPr>
            <p:spPr bwMode="auto">
              <a:xfrm>
                <a:off x="2526" y="1117"/>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3265" name="Group 10"/>
            <p:cNvGrpSpPr>
              <a:grpSpLocks/>
            </p:cNvGrpSpPr>
            <p:nvPr/>
          </p:nvGrpSpPr>
          <p:grpSpPr bwMode="auto">
            <a:xfrm>
              <a:off x="757" y="1715"/>
              <a:ext cx="2857" cy="736"/>
              <a:chOff x="385" y="2532"/>
              <a:chExt cx="2857" cy="736"/>
            </a:xfrm>
          </p:grpSpPr>
          <p:sp>
            <p:nvSpPr>
              <p:cNvPr id="53271" name="Oval 11"/>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2" name="Oval 12"/>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3" name="Oval 13"/>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4" name="Oval 14"/>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3266" name="Group 15"/>
            <p:cNvGrpSpPr>
              <a:grpSpLocks/>
            </p:cNvGrpSpPr>
            <p:nvPr/>
          </p:nvGrpSpPr>
          <p:grpSpPr bwMode="auto">
            <a:xfrm>
              <a:off x="1111" y="2314"/>
              <a:ext cx="2857" cy="736"/>
              <a:chOff x="385" y="2532"/>
              <a:chExt cx="2857" cy="736"/>
            </a:xfrm>
          </p:grpSpPr>
          <p:sp>
            <p:nvSpPr>
              <p:cNvPr id="53267" name="Oval 16"/>
              <p:cNvSpPr>
                <a:spLocks noChangeArrowheads="1"/>
              </p:cNvSpPr>
              <p:nvPr/>
            </p:nvSpPr>
            <p:spPr bwMode="auto">
              <a:xfrm>
                <a:off x="385"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68" name="Oval 17"/>
              <p:cNvSpPr>
                <a:spLocks noChangeArrowheads="1"/>
              </p:cNvSpPr>
              <p:nvPr/>
            </p:nvSpPr>
            <p:spPr bwMode="auto">
              <a:xfrm>
                <a:off x="1092" y="2533"/>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69" name="Oval 18"/>
              <p:cNvSpPr>
                <a:spLocks noChangeArrowheads="1"/>
              </p:cNvSpPr>
              <p:nvPr/>
            </p:nvSpPr>
            <p:spPr bwMode="auto">
              <a:xfrm>
                <a:off x="1800" y="254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3270" name="Oval 19"/>
              <p:cNvSpPr>
                <a:spLocks noChangeArrowheads="1"/>
              </p:cNvSpPr>
              <p:nvPr/>
            </p:nvSpPr>
            <p:spPr bwMode="auto">
              <a:xfrm>
                <a:off x="2516" y="2532"/>
                <a:ext cx="726" cy="726"/>
              </a:xfrm>
              <a:prstGeom prst="ellipse">
                <a:avLst/>
              </a:prstGeom>
              <a:gradFill rotWithShape="1">
                <a:gsLst>
                  <a:gs pos="0">
                    <a:schemeClr val="hlink"/>
                  </a:gs>
                  <a:gs pos="100000">
                    <a:srgbClr val="CC00CC"/>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sp>
        <p:nvSpPr>
          <p:cNvPr id="53253" name="Line 20"/>
          <p:cNvSpPr>
            <a:spLocks noChangeShapeType="1"/>
          </p:cNvSpPr>
          <p:nvPr/>
        </p:nvSpPr>
        <p:spPr bwMode="auto">
          <a:xfrm flipH="1">
            <a:off x="3995738" y="1773238"/>
            <a:ext cx="1512887" cy="863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Text Box 21"/>
          <p:cNvSpPr txBox="1">
            <a:spLocks noChangeArrowheads="1"/>
          </p:cNvSpPr>
          <p:nvPr/>
        </p:nvSpPr>
        <p:spPr bwMode="auto">
          <a:xfrm>
            <a:off x="5651500" y="1412875"/>
            <a:ext cx="1800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en-US" altLang="zh-CN" sz="2800" dirty="0">
                <a:solidFill>
                  <a:srgbClr val="1C1C1C"/>
                </a:solidFill>
                <a:effectLst>
                  <a:outerShdw blurRad="38100" dist="38100" dir="2700000" algn="tl">
                    <a:srgbClr val="000000">
                      <a:alpha val="43137"/>
                    </a:srgbClr>
                  </a:outerShdw>
                </a:effectLst>
              </a:rPr>
              <a:t>A</a:t>
            </a:r>
            <a:r>
              <a:rPr lang="zh-CN" altLang="en-US" sz="2800" dirty="0">
                <a:solidFill>
                  <a:srgbClr val="1C1C1C"/>
                </a:solidFill>
                <a:effectLst>
                  <a:outerShdw blurRad="38100" dist="38100" dir="2700000" algn="tl">
                    <a:srgbClr val="000000">
                      <a:alpha val="43137"/>
                    </a:srgbClr>
                  </a:outerShdw>
                </a:effectLst>
              </a:rPr>
              <a:t>型空隙</a:t>
            </a:r>
          </a:p>
        </p:txBody>
      </p:sp>
      <p:sp>
        <p:nvSpPr>
          <p:cNvPr id="53255" name="Line 22"/>
          <p:cNvSpPr>
            <a:spLocks noChangeShapeType="1"/>
          </p:cNvSpPr>
          <p:nvPr/>
        </p:nvSpPr>
        <p:spPr bwMode="auto">
          <a:xfrm flipH="1">
            <a:off x="4572000" y="2708275"/>
            <a:ext cx="1584325" cy="288925"/>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Text Box 23"/>
          <p:cNvSpPr txBox="1">
            <a:spLocks noChangeArrowheads="1"/>
          </p:cNvSpPr>
          <p:nvPr/>
        </p:nvSpPr>
        <p:spPr bwMode="auto">
          <a:xfrm>
            <a:off x="6084888" y="2420938"/>
            <a:ext cx="1800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dirty="0"/>
              <a:t>Ｂ型空隙</a:t>
            </a:r>
          </a:p>
        </p:txBody>
      </p:sp>
      <p:sp>
        <p:nvSpPr>
          <p:cNvPr id="317464" name="Text Box 24"/>
          <p:cNvSpPr txBox="1">
            <a:spLocks noChangeArrowheads="1"/>
          </p:cNvSpPr>
          <p:nvPr/>
        </p:nvSpPr>
        <p:spPr bwMode="auto">
          <a:xfrm>
            <a:off x="250825" y="5516563"/>
            <a:ext cx="50403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sz="2400" dirty="0"/>
              <a:t>每次填充同一种类型空隙</a:t>
            </a:r>
          </a:p>
        </p:txBody>
      </p:sp>
      <p:sp>
        <p:nvSpPr>
          <p:cNvPr id="317465" name="Text Box 25"/>
          <p:cNvSpPr txBox="1">
            <a:spLocks noChangeArrowheads="1"/>
          </p:cNvSpPr>
          <p:nvPr/>
        </p:nvSpPr>
        <p:spPr bwMode="auto">
          <a:xfrm>
            <a:off x="250825" y="5049838"/>
            <a:ext cx="50403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sz="2400" dirty="0"/>
              <a:t>交替填充Ａ型和Ｂ型空隙</a:t>
            </a:r>
          </a:p>
        </p:txBody>
      </p:sp>
      <p:sp>
        <p:nvSpPr>
          <p:cNvPr id="317466" name="AutoShape 26"/>
          <p:cNvSpPr>
            <a:spLocks noChangeArrowheads="1"/>
          </p:cNvSpPr>
          <p:nvPr/>
        </p:nvSpPr>
        <p:spPr bwMode="auto">
          <a:xfrm>
            <a:off x="4787900" y="5207000"/>
            <a:ext cx="1439863" cy="179388"/>
          </a:xfrm>
          <a:prstGeom prst="rightArrow">
            <a:avLst>
              <a:gd name="adj1" fmla="val 50000"/>
              <a:gd name="adj2" fmla="val 237600"/>
            </a:avLst>
          </a:prstGeom>
          <a:solidFill>
            <a:srgbClr val="0000FF"/>
          </a:solidFill>
          <a:ln>
            <a:noFill/>
          </a:ln>
          <a:effectLst>
            <a:prstShdw prst="shdw17" dist="17961" dir="2700000">
              <a:srgbClr val="000099"/>
            </a:prst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17467" name="AutoShape 27"/>
          <p:cNvSpPr>
            <a:spLocks noChangeArrowheads="1"/>
          </p:cNvSpPr>
          <p:nvPr/>
        </p:nvSpPr>
        <p:spPr bwMode="auto">
          <a:xfrm>
            <a:off x="4787900" y="5675313"/>
            <a:ext cx="1439863" cy="179387"/>
          </a:xfrm>
          <a:prstGeom prst="rightArrow">
            <a:avLst>
              <a:gd name="adj1" fmla="val 50000"/>
              <a:gd name="adj2" fmla="val 237601"/>
            </a:avLst>
          </a:prstGeom>
          <a:solidFill>
            <a:srgbClr val="0000FF"/>
          </a:solidFill>
          <a:ln>
            <a:noFill/>
          </a:ln>
          <a:effectLst>
            <a:prstShdw prst="shdw17" dist="17961" dir="2700000">
              <a:srgbClr val="000099"/>
            </a:prstShdw>
          </a:effectLst>
          <a:extLst>
            <a:ext uri="{91240B29-F687-4F45-9708-019B960494DF}">
              <a14:hiddenLine xmlns:a14="http://schemas.microsoft.com/office/drawing/2010/main" w="19050">
                <a:solidFill>
                  <a:schemeClr val="tx1"/>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17468" name="Text Box 28"/>
          <p:cNvSpPr txBox="1">
            <a:spLocks noChangeArrowheads="1"/>
          </p:cNvSpPr>
          <p:nvPr/>
        </p:nvSpPr>
        <p:spPr bwMode="auto">
          <a:xfrm>
            <a:off x="6084888" y="5049838"/>
            <a:ext cx="2736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sz="2400" dirty="0"/>
              <a:t>六角密堆结构</a:t>
            </a:r>
          </a:p>
        </p:txBody>
      </p:sp>
      <p:sp>
        <p:nvSpPr>
          <p:cNvPr id="317469" name="Text Box 29"/>
          <p:cNvSpPr txBox="1">
            <a:spLocks noChangeArrowheads="1"/>
          </p:cNvSpPr>
          <p:nvPr/>
        </p:nvSpPr>
        <p:spPr bwMode="auto">
          <a:xfrm>
            <a:off x="6084888" y="5516563"/>
            <a:ext cx="27368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FontTx/>
              <a:buNone/>
              <a:defRPr>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sz="2500">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a:solidFill>
                  <a:schemeClr val="tx1"/>
                </a:solidFill>
                <a:latin typeface="Arial Black" panose="020B0A04020102020204" pitchFamily="34" charset="0"/>
                <a:ea typeface="微软雅黑" panose="020B0503020204020204" pitchFamily="34" charset="-122"/>
              </a:defRPr>
            </a:lvl9pPr>
          </a:lstStyle>
          <a:p>
            <a:pPr>
              <a:defRPr/>
            </a:pPr>
            <a:r>
              <a:rPr lang="zh-CN" altLang="en-US" sz="2400" dirty="0"/>
              <a:t>立方密堆结构</a:t>
            </a:r>
          </a:p>
        </p:txBody>
      </p:sp>
      <p:sp>
        <p:nvSpPr>
          <p:cNvPr id="317470" name="Text Box 30"/>
          <p:cNvSpPr txBox="1">
            <a:spLocks noChangeArrowheads="1"/>
          </p:cNvSpPr>
          <p:nvPr/>
        </p:nvSpPr>
        <p:spPr bwMode="auto">
          <a:xfrm>
            <a:off x="5991225" y="6092825"/>
            <a:ext cx="2695575" cy="461963"/>
          </a:xfrm>
          <a:prstGeom prst="rect">
            <a:avLst/>
          </a:prstGeom>
          <a:solidFill>
            <a:srgbClr val="CCFFFF"/>
          </a:solidFill>
          <a:ln>
            <a:noFill/>
          </a:ln>
          <a:effectLst>
            <a:prstShdw prst="shdw17" dist="17961" dir="2700000">
              <a:srgbClr val="7A9999"/>
            </a:prstShdw>
          </a:effectLst>
          <a:extLst>
            <a:ext uri="{91240B29-F687-4F45-9708-019B960494DF}">
              <a14:hiddenLine xmlns:a14="http://schemas.microsoft.com/office/drawing/2010/main" w="19050">
                <a:solidFill>
                  <a:schemeClr val="tx1"/>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rPr>
              <a:t>又称面心立方结构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317466"/>
                                        </p:tgtEl>
                                        <p:attrNameLst>
                                          <p:attrName>style.visibility</p:attrName>
                                        </p:attrNameLst>
                                      </p:cBhvr>
                                      <p:to>
                                        <p:strVal val="visible"/>
                                      </p:to>
                                    </p:set>
                                    <p:animEffect transition="in" filter="slide(fromLeft)">
                                      <p:cBhvr>
                                        <p:cTn id="15" dur="500"/>
                                        <p:tgtEl>
                                          <p:spTgt spid="31746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317467"/>
                                        </p:tgtEl>
                                        <p:attrNameLst>
                                          <p:attrName>style.visibility</p:attrName>
                                        </p:attrNameLst>
                                      </p:cBhvr>
                                      <p:to>
                                        <p:strVal val="visible"/>
                                      </p:to>
                                    </p:set>
                                    <p:animEffect transition="in" filter="slide(fromLeft)">
                                      <p:cBhvr>
                                        <p:cTn id="20" dur="500"/>
                                        <p:tgtEl>
                                          <p:spTgt spid="31746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317468"/>
                                        </p:tgtEl>
                                        <p:attrNameLst>
                                          <p:attrName>style.visibility</p:attrName>
                                        </p:attrNameLst>
                                      </p:cBhvr>
                                      <p:to>
                                        <p:strVal val="visible"/>
                                      </p:to>
                                    </p:set>
                                    <p:animEffect transition="in" filter="slide(fromLeft)">
                                      <p:cBhvr>
                                        <p:cTn id="25" dur="500"/>
                                        <p:tgtEl>
                                          <p:spTgt spid="3174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1746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317470"/>
                                        </p:tgtEl>
                                        <p:attrNameLst>
                                          <p:attrName>style.visibility</p:attrName>
                                        </p:attrNameLst>
                                      </p:cBhvr>
                                      <p:to>
                                        <p:strVal val="visible"/>
                                      </p:to>
                                    </p:set>
                                    <p:animEffect transition="in" filter="slide(fromTop)">
                                      <p:cBhvr>
                                        <p:cTn id="34" dur="500"/>
                                        <p:tgtEl>
                                          <p:spTgt spid="317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4" grpId="0"/>
      <p:bldP spid="317465" grpId="0"/>
      <p:bldP spid="317466" grpId="0" animBg="1"/>
      <p:bldP spid="317467" grpId="0" animBg="1"/>
      <p:bldP spid="317468" grpId="0"/>
      <p:bldP spid="317469" grpId="0"/>
      <p:bldP spid="3174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7164388" y="5876925"/>
            <a:ext cx="576262" cy="576263"/>
          </a:xfrm>
          <a:prstGeom prst="rect">
            <a:avLst/>
          </a:prstGeom>
          <a:solidFill>
            <a:srgbClr val="00FF00">
              <a:alpha val="8196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32803" name="Rectangle 3"/>
          <p:cNvSpPr>
            <a:spLocks noChangeArrowheads="1"/>
          </p:cNvSpPr>
          <p:nvPr/>
        </p:nvSpPr>
        <p:spPr bwMode="auto">
          <a:xfrm>
            <a:off x="5364163" y="5876925"/>
            <a:ext cx="576262" cy="576263"/>
          </a:xfrm>
          <a:prstGeom prst="rect">
            <a:avLst/>
          </a:prstGeom>
          <a:solidFill>
            <a:srgbClr val="00FF00">
              <a:alpha val="8196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32804" name="Rectangle 4"/>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a:latin typeface="微软雅黑" panose="020B0503020204020204" pitchFamily="34" charset="-122"/>
              </a:rPr>
              <a:t>六角密堆结构密堆积示意图</a:t>
            </a:r>
          </a:p>
        </p:txBody>
      </p:sp>
      <p:grpSp>
        <p:nvGrpSpPr>
          <p:cNvPr id="332805" name="Group 5"/>
          <p:cNvGrpSpPr>
            <a:grpSpLocks/>
          </p:cNvGrpSpPr>
          <p:nvPr/>
        </p:nvGrpSpPr>
        <p:grpSpPr bwMode="auto">
          <a:xfrm>
            <a:off x="655638" y="1844675"/>
            <a:ext cx="7964487" cy="3602038"/>
            <a:chOff x="413" y="1343"/>
            <a:chExt cx="5017" cy="2269"/>
          </a:xfrm>
        </p:grpSpPr>
        <p:grpSp>
          <p:nvGrpSpPr>
            <p:cNvPr id="54324" name="Group 6"/>
            <p:cNvGrpSpPr>
              <a:grpSpLocks/>
            </p:cNvGrpSpPr>
            <p:nvPr/>
          </p:nvGrpSpPr>
          <p:grpSpPr bwMode="auto">
            <a:xfrm>
              <a:off x="1247" y="1343"/>
              <a:ext cx="4183" cy="872"/>
              <a:chOff x="1247" y="981"/>
              <a:chExt cx="4183" cy="872"/>
            </a:xfrm>
          </p:grpSpPr>
          <p:graphicFrame>
            <p:nvGraphicFramePr>
              <p:cNvPr id="54337" name="Object 7"/>
              <p:cNvGraphicFramePr>
                <a:graphicFrameLocks noChangeAspect="1"/>
              </p:cNvGraphicFramePr>
              <p:nvPr/>
            </p:nvGraphicFramePr>
            <p:xfrm>
              <a:off x="1247" y="990"/>
              <a:ext cx="862" cy="862"/>
            </p:xfrm>
            <a:graphic>
              <a:graphicData uri="http://schemas.openxmlformats.org/presentationml/2006/ole">
                <mc:AlternateContent xmlns:mc="http://schemas.openxmlformats.org/markup-compatibility/2006">
                  <mc:Choice xmlns:v="urn:schemas-microsoft-com:vml" Requires="v">
                    <p:oleObj spid="_x0000_s54693" name="Flash Document" r:id="rId3" imgW="1650960" imgH="1650960" progId="Flash.Movie">
                      <p:embed/>
                    </p:oleObj>
                  </mc:Choice>
                  <mc:Fallback>
                    <p:oleObj name="Flash Document" r:id="rId3" imgW="1650960" imgH="1650960" progId="Flash.Movi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8" name="Object 8"/>
              <p:cNvGraphicFramePr>
                <a:graphicFrameLocks noChangeAspect="1"/>
              </p:cNvGraphicFramePr>
              <p:nvPr/>
            </p:nvGraphicFramePr>
            <p:xfrm>
              <a:off x="2073" y="991"/>
              <a:ext cx="862" cy="862"/>
            </p:xfrm>
            <a:graphic>
              <a:graphicData uri="http://schemas.openxmlformats.org/presentationml/2006/ole">
                <mc:AlternateContent xmlns:mc="http://schemas.openxmlformats.org/markup-compatibility/2006">
                  <mc:Choice xmlns:v="urn:schemas-microsoft-com:vml" Requires="v">
                    <p:oleObj spid="_x0000_s54694" name="Flash Document" r:id="rId5" imgW="1650960" imgH="1650960" progId="Flash.Movie">
                      <p:embed/>
                    </p:oleObj>
                  </mc:Choice>
                  <mc:Fallback>
                    <p:oleObj name="Flash Document" r:id="rId5" imgW="1650960" imgH="1650960" progId="Flash.Movi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 y="99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9" name="Object 9"/>
              <p:cNvGraphicFramePr>
                <a:graphicFrameLocks noChangeAspect="1"/>
              </p:cNvGraphicFramePr>
              <p:nvPr/>
            </p:nvGraphicFramePr>
            <p:xfrm>
              <a:off x="2910" y="984"/>
              <a:ext cx="862" cy="862"/>
            </p:xfrm>
            <a:graphic>
              <a:graphicData uri="http://schemas.openxmlformats.org/presentationml/2006/ole">
                <mc:AlternateContent xmlns:mc="http://schemas.openxmlformats.org/markup-compatibility/2006">
                  <mc:Choice xmlns:v="urn:schemas-microsoft-com:vml" Requires="v">
                    <p:oleObj spid="_x0000_s54695" name="Flash Document" r:id="rId6" imgW="1650960" imgH="1650960" progId="Flash.Movie">
                      <p:embed/>
                    </p:oleObj>
                  </mc:Choice>
                  <mc:Fallback>
                    <p:oleObj name="Flash Document" r:id="rId6" imgW="1650960" imgH="1650960" progId="Flash.Movie">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0" y="984"/>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40" name="Object 10"/>
              <p:cNvGraphicFramePr>
                <a:graphicFrameLocks noChangeAspect="1"/>
              </p:cNvGraphicFramePr>
              <p:nvPr/>
            </p:nvGraphicFramePr>
            <p:xfrm>
              <a:off x="4568" y="981"/>
              <a:ext cx="862" cy="862"/>
            </p:xfrm>
            <a:graphic>
              <a:graphicData uri="http://schemas.openxmlformats.org/presentationml/2006/ole">
                <mc:AlternateContent xmlns:mc="http://schemas.openxmlformats.org/markup-compatibility/2006">
                  <mc:Choice xmlns:v="urn:schemas-microsoft-com:vml" Requires="v">
                    <p:oleObj spid="_x0000_s54696" name="Flash Document" r:id="rId7" imgW="1650960" imgH="1650960" progId="Flash.Movie">
                      <p:embed/>
                    </p:oleObj>
                  </mc:Choice>
                  <mc:Fallback>
                    <p:oleObj name="Flash Document" r:id="rId7" imgW="1650960" imgH="1650960" progId="Flash.Movie">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8" y="98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41" name="Object 11"/>
              <p:cNvGraphicFramePr>
                <a:graphicFrameLocks noChangeAspect="1"/>
              </p:cNvGraphicFramePr>
              <p:nvPr/>
            </p:nvGraphicFramePr>
            <p:xfrm>
              <a:off x="3739" y="990"/>
              <a:ext cx="862" cy="862"/>
            </p:xfrm>
            <a:graphic>
              <a:graphicData uri="http://schemas.openxmlformats.org/presentationml/2006/ole">
                <mc:AlternateContent xmlns:mc="http://schemas.openxmlformats.org/markup-compatibility/2006">
                  <mc:Choice xmlns:v="urn:schemas-microsoft-com:vml" Requires="v">
                    <p:oleObj spid="_x0000_s54697" name="Flash Document" r:id="rId8" imgW="1650960" imgH="1650960" progId="Flash.Movie">
                      <p:embed/>
                    </p:oleObj>
                  </mc:Choice>
                  <mc:Fallback>
                    <p:oleObj name="Flash Document" r:id="rId8" imgW="1650960" imgH="1650960" progId="Flash.Movie">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325" name="Group 12"/>
            <p:cNvGrpSpPr>
              <a:grpSpLocks/>
            </p:cNvGrpSpPr>
            <p:nvPr/>
          </p:nvGrpSpPr>
          <p:grpSpPr bwMode="auto">
            <a:xfrm>
              <a:off x="413" y="2740"/>
              <a:ext cx="4183" cy="872"/>
              <a:chOff x="431" y="2396"/>
              <a:chExt cx="4183" cy="872"/>
            </a:xfrm>
          </p:grpSpPr>
          <p:graphicFrame>
            <p:nvGraphicFramePr>
              <p:cNvPr id="54332" name="Object 13"/>
              <p:cNvGraphicFramePr>
                <a:graphicFrameLocks noChangeAspect="1"/>
              </p:cNvGraphicFramePr>
              <p:nvPr/>
            </p:nvGraphicFramePr>
            <p:xfrm>
              <a:off x="431" y="2405"/>
              <a:ext cx="862" cy="862"/>
            </p:xfrm>
            <a:graphic>
              <a:graphicData uri="http://schemas.openxmlformats.org/presentationml/2006/ole">
                <mc:AlternateContent xmlns:mc="http://schemas.openxmlformats.org/markup-compatibility/2006">
                  <mc:Choice xmlns:v="urn:schemas-microsoft-com:vml" Requires="v">
                    <p:oleObj spid="_x0000_s54698" name="Flash Document" r:id="rId9" imgW="1650960" imgH="1650960" progId="Flash.Movie">
                      <p:embed/>
                    </p:oleObj>
                  </mc:Choice>
                  <mc:Fallback>
                    <p:oleObj name="Flash Document" r:id="rId9" imgW="1650960" imgH="1650960" progId="Flash.Movie">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 y="2405"/>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3" name="Object 14"/>
              <p:cNvGraphicFramePr>
                <a:graphicFrameLocks noChangeAspect="1"/>
              </p:cNvGraphicFramePr>
              <p:nvPr/>
            </p:nvGraphicFramePr>
            <p:xfrm>
              <a:off x="1257" y="2406"/>
              <a:ext cx="862" cy="862"/>
            </p:xfrm>
            <a:graphic>
              <a:graphicData uri="http://schemas.openxmlformats.org/presentationml/2006/ole">
                <mc:AlternateContent xmlns:mc="http://schemas.openxmlformats.org/markup-compatibility/2006">
                  <mc:Choice xmlns:v="urn:schemas-microsoft-com:vml" Requires="v">
                    <p:oleObj spid="_x0000_s54699" name="Flash Document" r:id="rId10" imgW="1650960" imgH="1650960" progId="Flash.Movie">
                      <p:embed/>
                    </p:oleObj>
                  </mc:Choice>
                  <mc:Fallback>
                    <p:oleObj name="Flash Document" r:id="rId10" imgW="1650960" imgH="1650960" progId="Flash.Movie">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 y="24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4" name="Object 15"/>
              <p:cNvGraphicFramePr>
                <a:graphicFrameLocks noChangeAspect="1"/>
              </p:cNvGraphicFramePr>
              <p:nvPr/>
            </p:nvGraphicFramePr>
            <p:xfrm>
              <a:off x="2094" y="2399"/>
              <a:ext cx="862" cy="862"/>
            </p:xfrm>
            <a:graphic>
              <a:graphicData uri="http://schemas.openxmlformats.org/presentationml/2006/ole">
                <mc:AlternateContent xmlns:mc="http://schemas.openxmlformats.org/markup-compatibility/2006">
                  <mc:Choice xmlns:v="urn:schemas-microsoft-com:vml" Requires="v">
                    <p:oleObj spid="_x0000_s54700" name="Flash Document" r:id="rId11" imgW="1650960" imgH="1650960" progId="Flash.Movie">
                      <p:embed/>
                    </p:oleObj>
                  </mc:Choice>
                  <mc:Fallback>
                    <p:oleObj name="Flash Document" r:id="rId11" imgW="1650960" imgH="1650960" progId="Flash.Movie">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 y="239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5" name="Object 16"/>
              <p:cNvGraphicFramePr>
                <a:graphicFrameLocks noChangeAspect="1"/>
              </p:cNvGraphicFramePr>
              <p:nvPr/>
            </p:nvGraphicFramePr>
            <p:xfrm>
              <a:off x="3752" y="2396"/>
              <a:ext cx="862" cy="862"/>
            </p:xfrm>
            <a:graphic>
              <a:graphicData uri="http://schemas.openxmlformats.org/presentationml/2006/ole">
                <mc:AlternateContent xmlns:mc="http://schemas.openxmlformats.org/markup-compatibility/2006">
                  <mc:Choice xmlns:v="urn:schemas-microsoft-com:vml" Requires="v">
                    <p:oleObj spid="_x0000_s54701" name="Flash Document" r:id="rId12" imgW="1650960" imgH="1650960" progId="Flash.Movie">
                      <p:embed/>
                    </p:oleObj>
                  </mc:Choice>
                  <mc:Fallback>
                    <p:oleObj name="Flash Document" r:id="rId12" imgW="1650960" imgH="1650960" progId="Flash.Movie">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 y="239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6" name="Object 17"/>
              <p:cNvGraphicFramePr>
                <a:graphicFrameLocks noChangeAspect="1"/>
              </p:cNvGraphicFramePr>
              <p:nvPr/>
            </p:nvGraphicFramePr>
            <p:xfrm>
              <a:off x="2923" y="2405"/>
              <a:ext cx="862" cy="862"/>
            </p:xfrm>
            <a:graphic>
              <a:graphicData uri="http://schemas.openxmlformats.org/presentationml/2006/ole">
                <mc:AlternateContent xmlns:mc="http://schemas.openxmlformats.org/markup-compatibility/2006">
                  <mc:Choice xmlns:v="urn:schemas-microsoft-com:vml" Requires="v">
                    <p:oleObj spid="_x0000_s54702" name="Flash Document" r:id="rId13" imgW="1650960" imgH="1650960" progId="Flash.Movie">
                      <p:embed/>
                    </p:oleObj>
                  </mc:Choice>
                  <mc:Fallback>
                    <p:oleObj name="Flash Document" r:id="rId13" imgW="1650960" imgH="1650960" progId="Flash.Movie">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 y="2405"/>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326" name="Group 18"/>
            <p:cNvGrpSpPr>
              <a:grpSpLocks/>
            </p:cNvGrpSpPr>
            <p:nvPr/>
          </p:nvGrpSpPr>
          <p:grpSpPr bwMode="auto">
            <a:xfrm>
              <a:off x="831" y="2042"/>
              <a:ext cx="4183" cy="872"/>
              <a:chOff x="831" y="1680"/>
              <a:chExt cx="4183" cy="872"/>
            </a:xfrm>
          </p:grpSpPr>
          <p:graphicFrame>
            <p:nvGraphicFramePr>
              <p:cNvPr id="54327" name="Object 19"/>
              <p:cNvGraphicFramePr>
                <a:graphicFrameLocks noChangeAspect="1"/>
              </p:cNvGraphicFramePr>
              <p:nvPr/>
            </p:nvGraphicFramePr>
            <p:xfrm>
              <a:off x="831" y="1689"/>
              <a:ext cx="862" cy="862"/>
            </p:xfrm>
            <a:graphic>
              <a:graphicData uri="http://schemas.openxmlformats.org/presentationml/2006/ole">
                <mc:AlternateContent xmlns:mc="http://schemas.openxmlformats.org/markup-compatibility/2006">
                  <mc:Choice xmlns:v="urn:schemas-microsoft-com:vml" Requires="v">
                    <p:oleObj spid="_x0000_s54703" name="Flash Document" r:id="rId14" imgW="1650960" imgH="1650960" progId="Flash.Movie">
                      <p:embed/>
                    </p:oleObj>
                  </mc:Choice>
                  <mc:Fallback>
                    <p:oleObj name="Flash Document" r:id="rId14" imgW="1650960" imgH="1650960" progId="Flash.Movie">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28" name="Object 20"/>
              <p:cNvGraphicFramePr>
                <a:graphicFrameLocks noChangeAspect="1"/>
              </p:cNvGraphicFramePr>
              <p:nvPr/>
            </p:nvGraphicFramePr>
            <p:xfrm>
              <a:off x="1657" y="1690"/>
              <a:ext cx="862" cy="862"/>
            </p:xfrm>
            <a:graphic>
              <a:graphicData uri="http://schemas.openxmlformats.org/presentationml/2006/ole">
                <mc:AlternateContent xmlns:mc="http://schemas.openxmlformats.org/markup-compatibility/2006">
                  <mc:Choice xmlns:v="urn:schemas-microsoft-com:vml" Requires="v">
                    <p:oleObj spid="_x0000_s54704" name="Flash Document" r:id="rId15" imgW="1650960" imgH="1650960" progId="Flash.Movie">
                      <p:embed/>
                    </p:oleObj>
                  </mc:Choice>
                  <mc:Fallback>
                    <p:oleObj name="Flash Document" r:id="rId15" imgW="1650960" imgH="1650960" progId="Flash.Movie">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 y="16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29" name="Object 21"/>
              <p:cNvGraphicFramePr>
                <a:graphicFrameLocks noChangeAspect="1"/>
              </p:cNvGraphicFramePr>
              <p:nvPr/>
            </p:nvGraphicFramePr>
            <p:xfrm>
              <a:off x="2494" y="1683"/>
              <a:ext cx="862" cy="862"/>
            </p:xfrm>
            <a:graphic>
              <a:graphicData uri="http://schemas.openxmlformats.org/presentationml/2006/ole">
                <mc:AlternateContent xmlns:mc="http://schemas.openxmlformats.org/markup-compatibility/2006">
                  <mc:Choice xmlns:v="urn:schemas-microsoft-com:vml" Requires="v">
                    <p:oleObj spid="_x0000_s54705" name="Flash Document" r:id="rId16" imgW="1650960" imgH="1650960" progId="Flash.Movie">
                      <p:embed/>
                    </p:oleObj>
                  </mc:Choice>
                  <mc:Fallback>
                    <p:oleObj name="Flash Document" r:id="rId16" imgW="1650960" imgH="1650960" progId="Flash.Movie">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 y="1683"/>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0" name="Object 22"/>
              <p:cNvGraphicFramePr>
                <a:graphicFrameLocks noChangeAspect="1"/>
              </p:cNvGraphicFramePr>
              <p:nvPr/>
            </p:nvGraphicFramePr>
            <p:xfrm>
              <a:off x="4152" y="1680"/>
              <a:ext cx="862" cy="862"/>
            </p:xfrm>
            <a:graphic>
              <a:graphicData uri="http://schemas.openxmlformats.org/presentationml/2006/ole">
                <mc:AlternateContent xmlns:mc="http://schemas.openxmlformats.org/markup-compatibility/2006">
                  <mc:Choice xmlns:v="urn:schemas-microsoft-com:vml" Requires="v">
                    <p:oleObj spid="_x0000_s54706" name="Flash Document" r:id="rId17" imgW="1650960" imgH="1650960" progId="Flash.Movie">
                      <p:embed/>
                    </p:oleObj>
                  </mc:Choice>
                  <mc:Fallback>
                    <p:oleObj name="Flash Document" r:id="rId17" imgW="1650960" imgH="1650960" progId="Flash.Movie">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31" name="Object 23"/>
              <p:cNvGraphicFramePr>
                <a:graphicFrameLocks noChangeAspect="1"/>
              </p:cNvGraphicFramePr>
              <p:nvPr/>
            </p:nvGraphicFramePr>
            <p:xfrm>
              <a:off x="3323" y="1689"/>
              <a:ext cx="862" cy="862"/>
            </p:xfrm>
            <a:graphic>
              <a:graphicData uri="http://schemas.openxmlformats.org/presentationml/2006/ole">
                <mc:AlternateContent xmlns:mc="http://schemas.openxmlformats.org/markup-compatibility/2006">
                  <mc:Choice xmlns:v="urn:schemas-microsoft-com:vml" Requires="v">
                    <p:oleObj spid="_x0000_s54707" name="Flash Document" r:id="rId18" imgW="1650960" imgH="1650960" progId="Flash.Movie">
                      <p:embed/>
                    </p:oleObj>
                  </mc:Choice>
                  <mc:Fallback>
                    <p:oleObj name="Flash Document" r:id="rId18" imgW="1650960" imgH="1650960" progId="Flash.Movie">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2824" name="Group 24"/>
          <p:cNvGrpSpPr>
            <a:grpSpLocks/>
          </p:cNvGrpSpPr>
          <p:nvPr/>
        </p:nvGrpSpPr>
        <p:grpSpPr bwMode="auto">
          <a:xfrm>
            <a:off x="5940425" y="1344613"/>
            <a:ext cx="2879725" cy="3170237"/>
            <a:chOff x="3742" y="1029"/>
            <a:chExt cx="1814" cy="1997"/>
          </a:xfrm>
        </p:grpSpPr>
        <p:grpSp>
          <p:nvGrpSpPr>
            <p:cNvPr id="54318" name="Group 25"/>
            <p:cNvGrpSpPr>
              <a:grpSpLocks/>
            </p:cNvGrpSpPr>
            <p:nvPr/>
          </p:nvGrpSpPr>
          <p:grpSpPr bwMode="auto">
            <a:xfrm>
              <a:off x="3742" y="1029"/>
              <a:ext cx="594" cy="949"/>
              <a:chOff x="4150" y="938"/>
              <a:chExt cx="594" cy="949"/>
            </a:xfrm>
          </p:grpSpPr>
          <p:sp>
            <p:nvSpPr>
              <p:cNvPr id="54322" name="Line 26"/>
              <p:cNvSpPr>
                <a:spLocks noChangeShapeType="1"/>
              </p:cNvSpPr>
              <p:nvPr/>
            </p:nvSpPr>
            <p:spPr bwMode="auto">
              <a:xfrm flipH="1">
                <a:off x="4150" y="1146"/>
                <a:ext cx="401" cy="741"/>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5" name="Text Box 27"/>
              <p:cNvSpPr txBox="1">
                <a:spLocks noChangeArrowheads="1"/>
              </p:cNvSpPr>
              <p:nvPr/>
            </p:nvSpPr>
            <p:spPr bwMode="auto">
              <a:xfrm>
                <a:off x="4427" y="938"/>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1800" i="1" dirty="0">
                    <a:effectLst>
                      <a:outerShdw blurRad="38100" dist="38100" dir="2700000" algn="tl">
                        <a:srgbClr val="000000">
                          <a:alpha val="43137"/>
                        </a:srgbClr>
                      </a:outerShdw>
                    </a:effectLst>
                    <a:ea typeface="宋体" panose="02010600030101010101" pitchFamily="2" charset="-122"/>
                  </a:rPr>
                  <a:t>Ａ</a:t>
                </a:r>
              </a:p>
            </p:txBody>
          </p:sp>
        </p:grpSp>
        <p:grpSp>
          <p:nvGrpSpPr>
            <p:cNvPr id="54319" name="Group 28"/>
            <p:cNvGrpSpPr>
              <a:grpSpLocks/>
            </p:cNvGrpSpPr>
            <p:nvPr/>
          </p:nvGrpSpPr>
          <p:grpSpPr bwMode="auto">
            <a:xfrm>
              <a:off x="4150" y="2251"/>
              <a:ext cx="1406" cy="775"/>
              <a:chOff x="3742" y="2115"/>
              <a:chExt cx="1406" cy="775"/>
            </a:xfrm>
          </p:grpSpPr>
          <p:sp>
            <p:nvSpPr>
              <p:cNvPr id="54320" name="Line 29"/>
              <p:cNvSpPr>
                <a:spLocks noChangeShapeType="1"/>
              </p:cNvSpPr>
              <p:nvPr/>
            </p:nvSpPr>
            <p:spPr bwMode="auto">
              <a:xfrm flipH="1" flipV="1">
                <a:off x="3742" y="2115"/>
                <a:ext cx="1134" cy="635"/>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321" name="Text Box 30"/>
              <p:cNvSpPr txBox="1">
                <a:spLocks noChangeArrowheads="1"/>
              </p:cNvSpPr>
              <p:nvPr/>
            </p:nvSpPr>
            <p:spPr bwMode="auto">
              <a:xfrm>
                <a:off x="4830" y="2659"/>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ea typeface="宋体" panose="02010600030101010101" pitchFamily="2" charset="-122"/>
                  </a:rPr>
                  <a:t>Ｂ</a:t>
                </a:r>
              </a:p>
            </p:txBody>
          </p:sp>
        </p:grpSp>
      </p:grpSp>
      <p:grpSp>
        <p:nvGrpSpPr>
          <p:cNvPr id="332831" name="Group 31"/>
          <p:cNvGrpSpPr>
            <a:grpSpLocks/>
          </p:cNvGrpSpPr>
          <p:nvPr/>
        </p:nvGrpSpPr>
        <p:grpSpPr bwMode="auto">
          <a:xfrm>
            <a:off x="1331913" y="2205038"/>
            <a:ext cx="6624637" cy="3602037"/>
            <a:chOff x="839" y="1397"/>
            <a:chExt cx="4173" cy="2269"/>
          </a:xfrm>
        </p:grpSpPr>
        <p:grpSp>
          <p:nvGrpSpPr>
            <p:cNvPr id="54302" name="Group 32"/>
            <p:cNvGrpSpPr>
              <a:grpSpLocks/>
            </p:cNvGrpSpPr>
            <p:nvPr/>
          </p:nvGrpSpPr>
          <p:grpSpPr bwMode="auto">
            <a:xfrm>
              <a:off x="1256" y="1397"/>
              <a:ext cx="3756" cy="1570"/>
              <a:chOff x="1256" y="1578"/>
              <a:chExt cx="3756" cy="1570"/>
            </a:xfrm>
          </p:grpSpPr>
          <p:grpSp>
            <p:nvGrpSpPr>
              <p:cNvPr id="54308" name="Group 33"/>
              <p:cNvGrpSpPr>
                <a:grpSpLocks/>
              </p:cNvGrpSpPr>
              <p:nvPr/>
            </p:nvGrpSpPr>
            <p:grpSpPr bwMode="auto">
              <a:xfrm>
                <a:off x="1665" y="1578"/>
                <a:ext cx="3347" cy="862"/>
                <a:chOff x="1610" y="-18"/>
                <a:chExt cx="3347" cy="862"/>
              </a:xfrm>
            </p:grpSpPr>
            <p:graphicFrame>
              <p:nvGraphicFramePr>
                <p:cNvPr id="54314" name="Object 34"/>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4708" name="Flash Document" r:id="rId19" imgW="1650960" imgH="1650960" progId="Flash.Movie">
                        <p:embed/>
                      </p:oleObj>
                    </mc:Choice>
                    <mc:Fallback>
                      <p:oleObj name="Flash Document" r:id="rId19" imgW="1650960" imgH="1650960" progId="Flash.Movie">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5" name="Object 35"/>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4709" name="Flash Document" r:id="rId21" imgW="1650960" imgH="1650960" progId="Flash.Movie">
                        <p:embed/>
                      </p:oleObj>
                    </mc:Choice>
                    <mc:Fallback>
                      <p:oleObj name="Flash Document" r:id="rId21" imgW="1650960" imgH="1650960" progId="Flash.Movie">
                        <p:embed/>
                        <p:pic>
                          <p:nvPicPr>
                            <p:cNvPr id="0"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6" name="Object 36"/>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4710" name="Flash Document" r:id="rId22" imgW="1650960" imgH="1650960" progId="Flash.Movie">
                        <p:embed/>
                      </p:oleObj>
                    </mc:Choice>
                    <mc:Fallback>
                      <p:oleObj name="Flash Document" r:id="rId22" imgW="1650960" imgH="1650960" progId="Flash.Movie">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7" name="Object 37"/>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4711" name="Flash Document" r:id="rId23" imgW="1650960" imgH="1650960" progId="Flash.Movie">
                        <p:embed/>
                      </p:oleObj>
                    </mc:Choice>
                    <mc:Fallback>
                      <p:oleObj name="Flash Document" r:id="rId23" imgW="1650960" imgH="1650960" progId="Flash.Movie">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309" name="Group 38"/>
              <p:cNvGrpSpPr>
                <a:grpSpLocks/>
              </p:cNvGrpSpPr>
              <p:nvPr/>
            </p:nvGrpSpPr>
            <p:grpSpPr bwMode="auto">
              <a:xfrm>
                <a:off x="1256" y="2286"/>
                <a:ext cx="3347" cy="862"/>
                <a:chOff x="1610" y="-18"/>
                <a:chExt cx="3347" cy="862"/>
              </a:xfrm>
            </p:grpSpPr>
            <p:graphicFrame>
              <p:nvGraphicFramePr>
                <p:cNvPr id="54310" name="Object 39"/>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4712" name="Flash Document" r:id="rId24" imgW="1650960" imgH="1650960" progId="Flash.Movie">
                        <p:embed/>
                      </p:oleObj>
                    </mc:Choice>
                    <mc:Fallback>
                      <p:oleObj name="Flash Document" r:id="rId24" imgW="1650960" imgH="1650960" progId="Flash.Movie">
                        <p:embed/>
                        <p:pic>
                          <p:nvPicPr>
                            <p:cNvPr id="0"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1" name="Object 40"/>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4713" name="Flash Document" r:id="rId25" imgW="1650960" imgH="1650960" progId="Flash.Movie">
                        <p:embed/>
                      </p:oleObj>
                    </mc:Choice>
                    <mc:Fallback>
                      <p:oleObj name="Flash Document" r:id="rId25" imgW="1650960" imgH="1650960" progId="Flash.Movie">
                        <p:embed/>
                        <p:pic>
                          <p:nvPicPr>
                            <p:cNvPr id="0" name="Object 4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2" name="Object 41"/>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4714" name="Flash Document" r:id="rId26" imgW="1650960" imgH="1650960" progId="Flash.Movie">
                        <p:embed/>
                      </p:oleObj>
                    </mc:Choice>
                    <mc:Fallback>
                      <p:oleObj name="Flash Document" r:id="rId26" imgW="1650960" imgH="1650960" progId="Flash.Movie">
                        <p:embed/>
                        <p:pic>
                          <p:nvPicPr>
                            <p:cNvPr id="0" name="Object 4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13" name="Object 42"/>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4715" name="Flash Document" r:id="rId27" imgW="1650960" imgH="1650960" progId="Flash.Movie">
                        <p:embed/>
                      </p:oleObj>
                    </mc:Choice>
                    <mc:Fallback>
                      <p:oleObj name="Flash Document" r:id="rId27" imgW="1650960" imgH="1650960" progId="Flash.Movie">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54303" name="Group 43"/>
            <p:cNvGrpSpPr>
              <a:grpSpLocks/>
            </p:cNvGrpSpPr>
            <p:nvPr/>
          </p:nvGrpSpPr>
          <p:grpSpPr bwMode="auto">
            <a:xfrm>
              <a:off x="839" y="2804"/>
              <a:ext cx="3347" cy="862"/>
              <a:chOff x="1610" y="-18"/>
              <a:chExt cx="3347" cy="862"/>
            </a:xfrm>
          </p:grpSpPr>
          <p:graphicFrame>
            <p:nvGraphicFramePr>
              <p:cNvPr id="54304" name="Object 44"/>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4716" name="Flash Document" r:id="rId28" imgW="1650960" imgH="1650960" progId="Flash.Movie">
                      <p:embed/>
                    </p:oleObj>
                  </mc:Choice>
                  <mc:Fallback>
                    <p:oleObj name="Flash Document" r:id="rId28" imgW="1650960" imgH="1650960" progId="Flash.Movie">
                      <p:embed/>
                      <p:pic>
                        <p:nvPicPr>
                          <p:cNvPr id="0" name="Object 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05" name="Object 45"/>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4717" name="Flash Document" r:id="rId29" imgW="1650960" imgH="1650960" progId="Flash.Movie">
                      <p:embed/>
                    </p:oleObj>
                  </mc:Choice>
                  <mc:Fallback>
                    <p:oleObj name="Flash Document" r:id="rId29" imgW="1650960" imgH="1650960" progId="Flash.Movie">
                      <p:embed/>
                      <p:pic>
                        <p:nvPicPr>
                          <p:cNvPr id="0"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06" name="Object 46"/>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4718" name="Flash Document" r:id="rId30" imgW="1650960" imgH="1650960" progId="Flash.Movie">
                      <p:embed/>
                    </p:oleObj>
                  </mc:Choice>
                  <mc:Fallback>
                    <p:oleObj name="Flash Document" r:id="rId30" imgW="1650960" imgH="1650960" progId="Flash.Movie">
                      <p:embed/>
                      <p:pic>
                        <p:nvPicPr>
                          <p:cNvPr id="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07" name="Object 47"/>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4719" name="Flash Document" r:id="rId31" imgW="1650960" imgH="1650960" progId="Flash.Movie">
                      <p:embed/>
                    </p:oleObj>
                  </mc:Choice>
                  <mc:Fallback>
                    <p:oleObj name="Flash Document" r:id="rId31" imgW="1650960" imgH="1650960" progId="Flash.Movie">
                      <p:embed/>
                      <p:pic>
                        <p:nvPicPr>
                          <p:cNvPr id="0" name="Object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2848" name="Group 48"/>
          <p:cNvGrpSpPr>
            <a:grpSpLocks/>
          </p:cNvGrpSpPr>
          <p:nvPr/>
        </p:nvGrpSpPr>
        <p:grpSpPr bwMode="auto">
          <a:xfrm>
            <a:off x="6011863" y="3646488"/>
            <a:ext cx="2447925" cy="1824037"/>
            <a:chOff x="3787" y="2478"/>
            <a:chExt cx="1542" cy="1149"/>
          </a:xfrm>
        </p:grpSpPr>
        <p:sp>
          <p:nvSpPr>
            <p:cNvPr id="54300" name="Line 49"/>
            <p:cNvSpPr>
              <a:spLocks noChangeShapeType="1"/>
            </p:cNvSpPr>
            <p:nvPr/>
          </p:nvSpPr>
          <p:spPr bwMode="auto">
            <a:xfrm flipH="1" flipV="1">
              <a:off x="3787" y="2478"/>
              <a:ext cx="1180" cy="952"/>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301" name="Text Box 50"/>
            <p:cNvSpPr txBox="1">
              <a:spLocks noChangeArrowheads="1"/>
            </p:cNvSpPr>
            <p:nvPr/>
          </p:nvSpPr>
          <p:spPr bwMode="auto">
            <a:xfrm>
              <a:off x="5012" y="3339"/>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400" i="1">
                  <a:solidFill>
                    <a:srgbClr val="FF0000"/>
                  </a:solidFill>
                  <a:latin typeface="Times New Roman" panose="02020603050405020304" pitchFamily="18" charset="0"/>
                  <a:ea typeface="宋体" panose="02010600030101010101" pitchFamily="2" charset="-122"/>
                </a:rPr>
                <a:t>Ｂ</a:t>
              </a:r>
            </a:p>
          </p:txBody>
        </p:sp>
      </p:grpSp>
      <p:sp>
        <p:nvSpPr>
          <p:cNvPr id="332851" name="Text Box 51"/>
          <p:cNvSpPr txBox="1">
            <a:spLocks noChangeArrowheads="1"/>
          </p:cNvSpPr>
          <p:nvPr/>
        </p:nvSpPr>
        <p:spPr bwMode="auto">
          <a:xfrm>
            <a:off x="576263" y="5948363"/>
            <a:ext cx="83883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defRPr/>
            </a:pPr>
            <a:r>
              <a:rPr lang="zh-CN" altLang="en-US" sz="2400" dirty="0">
                <a:solidFill>
                  <a:srgbClr val="1C1C1C"/>
                </a:solidFill>
                <a:effectLst>
                  <a:outerShdw blurRad="38100" dist="38100" dir="2700000" algn="tl">
                    <a:srgbClr val="000000">
                      <a:alpha val="43137"/>
                    </a:srgbClr>
                  </a:outerShdw>
                </a:effectLst>
              </a:rPr>
              <a:t>堆积方式：堆积密排面时</a:t>
            </a:r>
            <a:r>
              <a:rPr lang="en-US" altLang="zh-CN" sz="2400" dirty="0">
                <a:solidFill>
                  <a:srgbClr val="1C1C1C"/>
                </a:solidFill>
                <a:effectLst>
                  <a:outerShdw blurRad="38100" dist="38100" dir="2700000" algn="tl">
                    <a:srgbClr val="000000">
                      <a:alpha val="43137"/>
                    </a:srgbClr>
                  </a:outerShdw>
                </a:effectLst>
              </a:rPr>
              <a:t>,</a:t>
            </a:r>
            <a:r>
              <a:rPr lang="zh-CN" altLang="en-US" sz="2400" dirty="0">
                <a:solidFill>
                  <a:srgbClr val="1C1C1C"/>
                </a:solidFill>
                <a:effectLst>
                  <a:outerShdw blurRad="38100" dist="38100" dir="2700000" algn="tl">
                    <a:srgbClr val="000000">
                      <a:alpha val="43137"/>
                    </a:srgbClr>
                  </a:outerShdw>
                </a:effectLst>
              </a:rPr>
              <a:t>交替填充 </a:t>
            </a:r>
            <a:r>
              <a:rPr lang="zh-CN" altLang="en-US" sz="2400" i="1" dirty="0">
                <a:solidFill>
                  <a:srgbClr val="1C1C1C"/>
                </a:solidFill>
                <a:effectLst>
                  <a:outerShdw blurRad="38100" dist="38100" dir="2700000" algn="tl">
                    <a:srgbClr val="000000">
                      <a:alpha val="43137"/>
                    </a:srgbClr>
                  </a:outerShdw>
                </a:effectLst>
              </a:rPr>
              <a:t>Ａ  </a:t>
            </a:r>
            <a:r>
              <a:rPr lang="zh-CN" altLang="en-US" sz="2400" dirty="0">
                <a:solidFill>
                  <a:srgbClr val="1C1C1C"/>
                </a:solidFill>
                <a:effectLst>
                  <a:outerShdw blurRad="38100" dist="38100" dir="2700000" algn="tl">
                    <a:srgbClr val="000000">
                      <a:alpha val="43137"/>
                    </a:srgbClr>
                  </a:outerShdw>
                </a:effectLst>
              </a:rPr>
              <a:t>型空隙和 </a:t>
            </a:r>
            <a:r>
              <a:rPr lang="zh-CN" altLang="en-US" sz="2400" i="1" dirty="0">
                <a:solidFill>
                  <a:srgbClr val="1C1C1C"/>
                </a:solidFill>
                <a:effectLst>
                  <a:outerShdw blurRad="38100" dist="38100" dir="2700000" algn="tl">
                    <a:srgbClr val="000000">
                      <a:alpha val="43137"/>
                    </a:srgbClr>
                  </a:outerShdw>
                </a:effectLst>
              </a:rPr>
              <a:t>Ｂ  </a:t>
            </a:r>
            <a:r>
              <a:rPr lang="zh-CN" altLang="en-US" sz="2400" dirty="0">
                <a:solidFill>
                  <a:srgbClr val="1C1C1C"/>
                </a:solidFill>
                <a:effectLst>
                  <a:outerShdw blurRad="38100" dist="38100" dir="2700000" algn="tl">
                    <a:srgbClr val="000000">
                      <a:alpha val="43137"/>
                    </a:srgbClr>
                  </a:outerShdw>
                </a:effectLst>
              </a:rPr>
              <a:t>型空隙。</a:t>
            </a:r>
            <a:endParaRPr lang="en-US" altLang="zh-CN" sz="2400" dirty="0">
              <a:solidFill>
                <a:srgbClr val="1C1C1C"/>
              </a:solidFill>
              <a:effectLst>
                <a:outerShdw blurRad="38100" dist="38100" dir="2700000" algn="tl">
                  <a:srgbClr val="000000">
                    <a:alpha val="43137"/>
                  </a:srgbClr>
                </a:outerShdw>
              </a:effectLst>
            </a:endParaRPr>
          </a:p>
        </p:txBody>
      </p:sp>
      <p:grpSp>
        <p:nvGrpSpPr>
          <p:cNvPr id="332852" name="Group 52"/>
          <p:cNvGrpSpPr>
            <a:grpSpLocks/>
          </p:cNvGrpSpPr>
          <p:nvPr/>
        </p:nvGrpSpPr>
        <p:grpSpPr bwMode="auto">
          <a:xfrm>
            <a:off x="1979613" y="2954338"/>
            <a:ext cx="4630737" cy="2490787"/>
            <a:chOff x="1247" y="1861"/>
            <a:chExt cx="2917" cy="1569"/>
          </a:xfrm>
        </p:grpSpPr>
        <p:grpSp>
          <p:nvGrpSpPr>
            <p:cNvPr id="54292" name="Group 53"/>
            <p:cNvGrpSpPr>
              <a:grpSpLocks/>
            </p:cNvGrpSpPr>
            <p:nvPr/>
          </p:nvGrpSpPr>
          <p:grpSpPr bwMode="auto">
            <a:xfrm>
              <a:off x="1637" y="1861"/>
              <a:ext cx="2527" cy="862"/>
              <a:chOff x="1637" y="1861"/>
              <a:chExt cx="2527" cy="862"/>
            </a:xfrm>
          </p:grpSpPr>
          <p:graphicFrame>
            <p:nvGraphicFramePr>
              <p:cNvPr id="54297" name="Object 54"/>
              <p:cNvGraphicFramePr>
                <a:graphicFrameLocks noChangeAspect="1"/>
              </p:cNvGraphicFramePr>
              <p:nvPr/>
            </p:nvGraphicFramePr>
            <p:xfrm>
              <a:off x="2467" y="1861"/>
              <a:ext cx="862" cy="862"/>
            </p:xfrm>
            <a:graphic>
              <a:graphicData uri="http://schemas.openxmlformats.org/presentationml/2006/ole">
                <mc:AlternateContent xmlns:mc="http://schemas.openxmlformats.org/markup-compatibility/2006">
                  <mc:Choice xmlns:v="urn:schemas-microsoft-com:vml" Requires="v">
                    <p:oleObj spid="_x0000_s54720" name="Flash Document" r:id="rId32" imgW="1650960" imgH="1650960" progId="Flash.Movie">
                      <p:embed/>
                    </p:oleObj>
                  </mc:Choice>
                  <mc:Fallback>
                    <p:oleObj name="Flash Document" r:id="rId32" imgW="1650960" imgH="1650960" progId="Flash.Movie">
                      <p:embed/>
                      <p:pic>
                        <p:nvPicPr>
                          <p:cNvPr id="0" name="Object 5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8" name="Object 55"/>
              <p:cNvGraphicFramePr>
                <a:graphicFrameLocks noChangeAspect="1"/>
              </p:cNvGraphicFramePr>
              <p:nvPr/>
            </p:nvGraphicFramePr>
            <p:xfrm>
              <a:off x="3302" y="1861"/>
              <a:ext cx="862" cy="862"/>
            </p:xfrm>
            <a:graphic>
              <a:graphicData uri="http://schemas.openxmlformats.org/presentationml/2006/ole">
                <mc:AlternateContent xmlns:mc="http://schemas.openxmlformats.org/markup-compatibility/2006">
                  <mc:Choice xmlns:v="urn:schemas-microsoft-com:vml" Requires="v">
                    <p:oleObj spid="_x0000_s54721" name="Flash Document" r:id="rId34" imgW="1650960" imgH="1650960" progId="Flash.Movie">
                      <p:embed/>
                    </p:oleObj>
                  </mc:Choice>
                  <mc:Fallback>
                    <p:oleObj name="Flash Document" r:id="rId34" imgW="1650960" imgH="1650960" progId="Flash.Movie">
                      <p:embed/>
                      <p:pic>
                        <p:nvPicPr>
                          <p:cNvPr id="0" name="Object 5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9" name="Object 56"/>
              <p:cNvGraphicFramePr>
                <a:graphicFrameLocks noChangeAspect="1"/>
              </p:cNvGraphicFramePr>
              <p:nvPr/>
            </p:nvGraphicFramePr>
            <p:xfrm>
              <a:off x="1637" y="1861"/>
              <a:ext cx="862" cy="862"/>
            </p:xfrm>
            <a:graphic>
              <a:graphicData uri="http://schemas.openxmlformats.org/presentationml/2006/ole">
                <mc:AlternateContent xmlns:mc="http://schemas.openxmlformats.org/markup-compatibility/2006">
                  <mc:Choice xmlns:v="urn:schemas-microsoft-com:vml" Requires="v">
                    <p:oleObj spid="_x0000_s54722" name="Flash Document" r:id="rId35" imgW="1650960" imgH="1650960" progId="Flash.Movie">
                      <p:embed/>
                    </p:oleObj>
                  </mc:Choice>
                  <mc:Fallback>
                    <p:oleObj name="Flash Document" r:id="rId35" imgW="1650960" imgH="1650960" progId="Flash.Movie">
                      <p:embed/>
                      <p:pic>
                        <p:nvPicPr>
                          <p:cNvPr id="0" name="Object 5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293" name="Group 57"/>
            <p:cNvGrpSpPr>
              <a:grpSpLocks/>
            </p:cNvGrpSpPr>
            <p:nvPr/>
          </p:nvGrpSpPr>
          <p:grpSpPr bwMode="auto">
            <a:xfrm>
              <a:off x="1247" y="2568"/>
              <a:ext cx="2527" cy="862"/>
              <a:chOff x="1637" y="1861"/>
              <a:chExt cx="2527" cy="862"/>
            </a:xfrm>
          </p:grpSpPr>
          <p:graphicFrame>
            <p:nvGraphicFramePr>
              <p:cNvPr id="54294" name="Object 58"/>
              <p:cNvGraphicFramePr>
                <a:graphicFrameLocks noChangeAspect="1"/>
              </p:cNvGraphicFramePr>
              <p:nvPr/>
            </p:nvGraphicFramePr>
            <p:xfrm>
              <a:off x="2467" y="1861"/>
              <a:ext cx="862" cy="862"/>
            </p:xfrm>
            <a:graphic>
              <a:graphicData uri="http://schemas.openxmlformats.org/presentationml/2006/ole">
                <mc:AlternateContent xmlns:mc="http://schemas.openxmlformats.org/markup-compatibility/2006">
                  <mc:Choice xmlns:v="urn:schemas-microsoft-com:vml" Requires="v">
                    <p:oleObj spid="_x0000_s54723" name="Flash Document" r:id="rId36" imgW="1650960" imgH="1650960" progId="Flash.Movie">
                      <p:embed/>
                    </p:oleObj>
                  </mc:Choice>
                  <mc:Fallback>
                    <p:oleObj name="Flash Document" r:id="rId36" imgW="1650960" imgH="1650960" progId="Flash.Movie">
                      <p:embed/>
                      <p:pic>
                        <p:nvPicPr>
                          <p:cNvPr id="0" name="Object 5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5" name="Object 59"/>
              <p:cNvGraphicFramePr>
                <a:graphicFrameLocks noChangeAspect="1"/>
              </p:cNvGraphicFramePr>
              <p:nvPr/>
            </p:nvGraphicFramePr>
            <p:xfrm>
              <a:off x="3302" y="1861"/>
              <a:ext cx="862" cy="862"/>
            </p:xfrm>
            <a:graphic>
              <a:graphicData uri="http://schemas.openxmlformats.org/presentationml/2006/ole">
                <mc:AlternateContent xmlns:mc="http://schemas.openxmlformats.org/markup-compatibility/2006">
                  <mc:Choice xmlns:v="urn:schemas-microsoft-com:vml" Requires="v">
                    <p:oleObj spid="_x0000_s54724" name="Flash Document" r:id="rId37" imgW="1650960" imgH="1650960" progId="Flash.Movie">
                      <p:embed/>
                    </p:oleObj>
                  </mc:Choice>
                  <mc:Fallback>
                    <p:oleObj name="Flash Document" r:id="rId37" imgW="1650960" imgH="1650960" progId="Flash.Movie">
                      <p:embed/>
                      <p:pic>
                        <p:nvPicPr>
                          <p:cNvPr id="0" name="Object 5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6" name="Object 60"/>
              <p:cNvGraphicFramePr>
                <a:graphicFrameLocks noChangeAspect="1"/>
              </p:cNvGraphicFramePr>
              <p:nvPr/>
            </p:nvGraphicFramePr>
            <p:xfrm>
              <a:off x="1637" y="1861"/>
              <a:ext cx="862" cy="862"/>
            </p:xfrm>
            <a:graphic>
              <a:graphicData uri="http://schemas.openxmlformats.org/presentationml/2006/ole">
                <mc:AlternateContent xmlns:mc="http://schemas.openxmlformats.org/markup-compatibility/2006">
                  <mc:Choice xmlns:v="urn:schemas-microsoft-com:vml" Requires="v">
                    <p:oleObj spid="_x0000_s54725" name="Flash Document" r:id="rId38" imgW="1650960" imgH="1650960" progId="Flash.Movie">
                      <p:embed/>
                    </p:oleObj>
                  </mc:Choice>
                  <mc:Fallback>
                    <p:oleObj name="Flash Document" r:id="rId38" imgW="1650960" imgH="1650960" progId="Flash.Movie">
                      <p:embed/>
                      <p:pic>
                        <p:nvPicPr>
                          <p:cNvPr id="0" name="Object 6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86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2861" name="Group 61"/>
          <p:cNvGrpSpPr>
            <a:grpSpLocks/>
          </p:cNvGrpSpPr>
          <p:nvPr/>
        </p:nvGrpSpPr>
        <p:grpSpPr bwMode="auto">
          <a:xfrm>
            <a:off x="1979613" y="2924175"/>
            <a:ext cx="4622800" cy="2517775"/>
            <a:chOff x="1247" y="1842"/>
            <a:chExt cx="2912" cy="1586"/>
          </a:xfrm>
        </p:grpSpPr>
        <p:grpSp>
          <p:nvGrpSpPr>
            <p:cNvPr id="54284" name="Group 62"/>
            <p:cNvGrpSpPr>
              <a:grpSpLocks/>
            </p:cNvGrpSpPr>
            <p:nvPr/>
          </p:nvGrpSpPr>
          <p:grpSpPr bwMode="auto">
            <a:xfrm>
              <a:off x="1634" y="1842"/>
              <a:ext cx="2525" cy="869"/>
              <a:chOff x="1655" y="1672"/>
              <a:chExt cx="2525" cy="869"/>
            </a:xfrm>
          </p:grpSpPr>
          <p:graphicFrame>
            <p:nvGraphicFramePr>
              <p:cNvPr id="54289" name="Object 63"/>
              <p:cNvGraphicFramePr>
                <a:graphicFrameLocks noChangeAspect="1"/>
              </p:cNvGraphicFramePr>
              <p:nvPr/>
            </p:nvGraphicFramePr>
            <p:xfrm>
              <a:off x="1655" y="1678"/>
              <a:ext cx="862" cy="862"/>
            </p:xfrm>
            <a:graphic>
              <a:graphicData uri="http://schemas.openxmlformats.org/presentationml/2006/ole">
                <mc:AlternateContent xmlns:mc="http://schemas.openxmlformats.org/markup-compatibility/2006">
                  <mc:Choice xmlns:v="urn:schemas-microsoft-com:vml" Requires="v">
                    <p:oleObj spid="_x0000_s54726" name="Flash Document" r:id="rId39" imgW="1650960" imgH="1650960" progId="Flash.Movie">
                      <p:embed/>
                    </p:oleObj>
                  </mc:Choice>
                  <mc:Fallback>
                    <p:oleObj name="Flash Document" r:id="rId39" imgW="1650960" imgH="1650960" progId="Flash.Movie">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167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0" name="Object 64"/>
              <p:cNvGraphicFramePr>
                <a:graphicFrameLocks noChangeAspect="1"/>
              </p:cNvGraphicFramePr>
              <p:nvPr/>
            </p:nvGraphicFramePr>
            <p:xfrm>
              <a:off x="2481" y="1679"/>
              <a:ext cx="862" cy="862"/>
            </p:xfrm>
            <a:graphic>
              <a:graphicData uri="http://schemas.openxmlformats.org/presentationml/2006/ole">
                <mc:AlternateContent xmlns:mc="http://schemas.openxmlformats.org/markup-compatibility/2006">
                  <mc:Choice xmlns:v="urn:schemas-microsoft-com:vml" Requires="v">
                    <p:oleObj spid="_x0000_s54727" name="Flash Document" r:id="rId40" imgW="1650960" imgH="1650960" progId="Flash.Movie">
                      <p:embed/>
                    </p:oleObj>
                  </mc:Choice>
                  <mc:Fallback>
                    <p:oleObj name="Flash Document" r:id="rId40" imgW="1650960" imgH="1650960" progId="Flash.Movie">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 y="167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91" name="Object 65"/>
              <p:cNvGraphicFramePr>
                <a:graphicFrameLocks noChangeAspect="1"/>
              </p:cNvGraphicFramePr>
              <p:nvPr/>
            </p:nvGraphicFramePr>
            <p:xfrm>
              <a:off x="3318" y="1672"/>
              <a:ext cx="862" cy="862"/>
            </p:xfrm>
            <a:graphic>
              <a:graphicData uri="http://schemas.openxmlformats.org/presentationml/2006/ole">
                <mc:AlternateContent xmlns:mc="http://schemas.openxmlformats.org/markup-compatibility/2006">
                  <mc:Choice xmlns:v="urn:schemas-microsoft-com:vml" Requires="v">
                    <p:oleObj spid="_x0000_s54728" name="Flash Document" r:id="rId41" imgW="1650960" imgH="1650960" progId="Flash.Movie">
                      <p:embed/>
                    </p:oleObj>
                  </mc:Choice>
                  <mc:Fallback>
                    <p:oleObj name="Flash Document" r:id="rId41" imgW="1650960" imgH="1650960" progId="Flash.Movie">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 y="1672"/>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4285" name="Group 66"/>
            <p:cNvGrpSpPr>
              <a:grpSpLocks/>
            </p:cNvGrpSpPr>
            <p:nvPr/>
          </p:nvGrpSpPr>
          <p:grpSpPr bwMode="auto">
            <a:xfrm>
              <a:off x="1247" y="2559"/>
              <a:ext cx="2525" cy="869"/>
              <a:chOff x="1655" y="1672"/>
              <a:chExt cx="2525" cy="869"/>
            </a:xfrm>
          </p:grpSpPr>
          <p:graphicFrame>
            <p:nvGraphicFramePr>
              <p:cNvPr id="54286" name="Object 67"/>
              <p:cNvGraphicFramePr>
                <a:graphicFrameLocks noChangeAspect="1"/>
              </p:cNvGraphicFramePr>
              <p:nvPr/>
            </p:nvGraphicFramePr>
            <p:xfrm>
              <a:off x="1655" y="1678"/>
              <a:ext cx="862" cy="862"/>
            </p:xfrm>
            <a:graphic>
              <a:graphicData uri="http://schemas.openxmlformats.org/presentationml/2006/ole">
                <mc:AlternateContent xmlns:mc="http://schemas.openxmlformats.org/markup-compatibility/2006">
                  <mc:Choice xmlns:v="urn:schemas-microsoft-com:vml" Requires="v">
                    <p:oleObj spid="_x0000_s54729" name="Flash Document" r:id="rId42" imgW="1650960" imgH="1650960" progId="Flash.Movie">
                      <p:embed/>
                    </p:oleObj>
                  </mc:Choice>
                  <mc:Fallback>
                    <p:oleObj name="Flash Document" r:id="rId42" imgW="1650960" imgH="1650960" progId="Flash.Movie">
                      <p:embed/>
                      <p:pic>
                        <p:nvPicPr>
                          <p:cNvPr id="0"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167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7" name="Object 68"/>
              <p:cNvGraphicFramePr>
                <a:graphicFrameLocks noChangeAspect="1"/>
              </p:cNvGraphicFramePr>
              <p:nvPr/>
            </p:nvGraphicFramePr>
            <p:xfrm>
              <a:off x="2481" y="1679"/>
              <a:ext cx="862" cy="862"/>
            </p:xfrm>
            <a:graphic>
              <a:graphicData uri="http://schemas.openxmlformats.org/presentationml/2006/ole">
                <mc:AlternateContent xmlns:mc="http://schemas.openxmlformats.org/markup-compatibility/2006">
                  <mc:Choice xmlns:v="urn:schemas-microsoft-com:vml" Requires="v">
                    <p:oleObj spid="_x0000_s54730" name="Flash Document" r:id="rId43" imgW="1650960" imgH="1650960" progId="Flash.Movie">
                      <p:embed/>
                    </p:oleObj>
                  </mc:Choice>
                  <mc:Fallback>
                    <p:oleObj name="Flash Document" r:id="rId43" imgW="1650960" imgH="1650960" progId="Flash.Movie">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 y="167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8" name="Object 69"/>
              <p:cNvGraphicFramePr>
                <a:graphicFrameLocks noChangeAspect="1"/>
              </p:cNvGraphicFramePr>
              <p:nvPr/>
            </p:nvGraphicFramePr>
            <p:xfrm>
              <a:off x="3318" y="1672"/>
              <a:ext cx="862" cy="862"/>
            </p:xfrm>
            <a:graphic>
              <a:graphicData uri="http://schemas.openxmlformats.org/presentationml/2006/ole">
                <mc:AlternateContent xmlns:mc="http://schemas.openxmlformats.org/markup-compatibility/2006">
                  <mc:Choice xmlns:v="urn:schemas-microsoft-com:vml" Requires="v">
                    <p:oleObj spid="_x0000_s54731" name="Flash Document" r:id="rId44" imgW="1650960" imgH="1650960" progId="Flash.Movie">
                      <p:embed/>
                    </p:oleObj>
                  </mc:Choice>
                  <mc:Fallback>
                    <p:oleObj name="Flash Document" r:id="rId44" imgW="1650960" imgH="1650960" progId="Flash.Movie">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 y="1672"/>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32804"/>
                                        </p:tgtEl>
                                        <p:attrNameLst>
                                          <p:attrName>style.visibility</p:attrName>
                                        </p:attrNameLst>
                                      </p:cBhvr>
                                      <p:to>
                                        <p:strVal val="visible"/>
                                      </p:to>
                                    </p:set>
                                    <p:animEffect transition="in" filter="slide(fromTop)">
                                      <p:cBhvr>
                                        <p:cTn id="7" dur="500"/>
                                        <p:tgtEl>
                                          <p:spTgt spid="3328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3280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32824"/>
                                        </p:tgtEl>
                                        <p:attrNameLst>
                                          <p:attrName>style.visibility</p:attrName>
                                        </p:attrNameLst>
                                      </p:cBhvr>
                                      <p:to>
                                        <p:strVal val="visible"/>
                                      </p:to>
                                    </p:set>
                                    <p:animEffect transition="in" filter="blinds(horizontal)">
                                      <p:cBhvr>
                                        <p:cTn id="16" dur="500"/>
                                        <p:tgtEl>
                                          <p:spTgt spid="3328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3283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2" fill="hold" nodeType="clickEffect">
                                  <p:stCondLst>
                                    <p:cond delay="0"/>
                                  </p:stCondLst>
                                  <p:childTnLst>
                                    <p:set>
                                      <p:cBhvr>
                                        <p:cTn id="24" dur="1" fill="hold">
                                          <p:stCondLst>
                                            <p:cond delay="0"/>
                                          </p:stCondLst>
                                        </p:cTn>
                                        <p:tgtEl>
                                          <p:spTgt spid="332848"/>
                                        </p:tgtEl>
                                        <p:attrNameLst>
                                          <p:attrName>style.visibility</p:attrName>
                                        </p:attrNameLst>
                                      </p:cBhvr>
                                      <p:to>
                                        <p:strVal val="visible"/>
                                      </p:to>
                                    </p:set>
                                    <p:animEffect transition="in" filter="slide(fromRight)">
                                      <p:cBhvr>
                                        <p:cTn id="25" dur="500"/>
                                        <p:tgtEl>
                                          <p:spTgt spid="33284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33285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2" fill="hold" grpId="0" nodeType="clickEffect">
                                  <p:stCondLst>
                                    <p:cond delay="0"/>
                                  </p:stCondLst>
                                  <p:childTnLst>
                                    <p:set>
                                      <p:cBhvr>
                                        <p:cTn id="33" dur="1" fill="hold">
                                          <p:stCondLst>
                                            <p:cond delay="0"/>
                                          </p:stCondLst>
                                        </p:cTn>
                                        <p:tgtEl>
                                          <p:spTgt spid="332851"/>
                                        </p:tgtEl>
                                        <p:attrNameLst>
                                          <p:attrName>style.visibility</p:attrName>
                                        </p:attrNameLst>
                                      </p:cBhvr>
                                      <p:to>
                                        <p:strVal val="visible"/>
                                      </p:to>
                                    </p:set>
                                    <p:animEffect transition="in" filter="slide(fromRight)">
                                      <p:cBhvr>
                                        <p:cTn id="34" dur="500"/>
                                        <p:tgtEl>
                                          <p:spTgt spid="33285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28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280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32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2" grpId="0" animBg="1"/>
      <p:bldP spid="332803" grpId="0" animBg="1"/>
      <p:bldP spid="332804" grpId="0"/>
      <p:bldP spid="3328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50825" y="1125538"/>
            <a:ext cx="719138" cy="49688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a:effectLst>
                  <a:outerShdw blurRad="38100" dist="38100" dir="2700000" algn="tl">
                    <a:srgbClr val="000000">
                      <a:alpha val="43137"/>
                    </a:srgbClr>
                  </a:outerShdw>
                </a:effectLst>
                <a:latin typeface="微软雅黑" panose="020B0503020204020204" pitchFamily="34" charset="-122"/>
              </a:rPr>
              <a:t>六</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角</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密</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排</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结</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构</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密</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堆</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积</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模</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型</a:t>
            </a:r>
          </a:p>
        </p:txBody>
      </p:sp>
      <p:grpSp>
        <p:nvGrpSpPr>
          <p:cNvPr id="333827" name="Group 3"/>
          <p:cNvGrpSpPr>
            <a:grpSpLocks/>
          </p:cNvGrpSpPr>
          <p:nvPr/>
        </p:nvGrpSpPr>
        <p:grpSpPr bwMode="auto">
          <a:xfrm>
            <a:off x="1139825" y="1125538"/>
            <a:ext cx="4008438" cy="3616325"/>
            <a:chOff x="695" y="990"/>
            <a:chExt cx="2525" cy="2278"/>
          </a:xfrm>
        </p:grpSpPr>
        <p:graphicFrame>
          <p:nvGraphicFramePr>
            <p:cNvPr id="55376" name="Object 4"/>
            <p:cNvGraphicFramePr>
              <a:graphicFrameLocks noChangeAspect="1"/>
            </p:cNvGraphicFramePr>
            <p:nvPr/>
          </p:nvGraphicFramePr>
          <p:xfrm>
            <a:off x="1111" y="990"/>
            <a:ext cx="862" cy="862"/>
          </p:xfrm>
          <a:graphic>
            <a:graphicData uri="http://schemas.openxmlformats.org/presentationml/2006/ole">
              <mc:AlternateContent xmlns:mc="http://schemas.openxmlformats.org/markup-compatibility/2006">
                <mc:Choice xmlns:v="urn:schemas-microsoft-com:vml" Requires="v">
                  <p:oleObj spid="_x0000_s55536" name="Flash Document" r:id="rId3" imgW="1650960" imgH="1650960" progId="Flash.Movie">
                    <p:embed/>
                  </p:oleObj>
                </mc:Choice>
                <mc:Fallback>
                  <p:oleObj name="Flash Document" r:id="rId3" imgW="1650960" imgH="1650960" progId="Flash.Movi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7" name="Object 5"/>
            <p:cNvGraphicFramePr>
              <a:graphicFrameLocks noChangeAspect="1"/>
            </p:cNvGraphicFramePr>
            <p:nvPr/>
          </p:nvGraphicFramePr>
          <p:xfrm>
            <a:off x="1937" y="991"/>
            <a:ext cx="862" cy="862"/>
          </p:xfrm>
          <a:graphic>
            <a:graphicData uri="http://schemas.openxmlformats.org/presentationml/2006/ole">
              <mc:AlternateContent xmlns:mc="http://schemas.openxmlformats.org/markup-compatibility/2006">
                <mc:Choice xmlns:v="urn:schemas-microsoft-com:vml" Requires="v">
                  <p:oleObj spid="_x0000_s55537" name="Flash Document" r:id="rId5" imgW="1650960" imgH="1650960" progId="Flash.Movie">
                    <p:embed/>
                  </p:oleObj>
                </mc:Choice>
                <mc:Fallback>
                  <p:oleObj name="Flash Document" r:id="rId5" imgW="1650960" imgH="1650960" progId="Flash.Movi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7" y="99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8" name="Object 6"/>
            <p:cNvGraphicFramePr>
              <a:graphicFrameLocks noChangeAspect="1"/>
            </p:cNvGraphicFramePr>
            <p:nvPr/>
          </p:nvGraphicFramePr>
          <p:xfrm>
            <a:off x="695" y="1689"/>
            <a:ext cx="862" cy="862"/>
          </p:xfrm>
          <a:graphic>
            <a:graphicData uri="http://schemas.openxmlformats.org/presentationml/2006/ole">
              <mc:AlternateContent xmlns:mc="http://schemas.openxmlformats.org/markup-compatibility/2006">
                <mc:Choice xmlns:v="urn:schemas-microsoft-com:vml" Requires="v">
                  <p:oleObj spid="_x0000_s55538" name="Flash Document" r:id="rId6" imgW="1650960" imgH="1650960" progId="Flash.Movie">
                    <p:embed/>
                  </p:oleObj>
                </mc:Choice>
                <mc:Fallback>
                  <p:oleObj name="Flash Document" r:id="rId6" imgW="1650960" imgH="1650960" progId="Flash.Movi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9" name="Object 7"/>
            <p:cNvGraphicFramePr>
              <a:graphicFrameLocks noChangeAspect="1"/>
            </p:cNvGraphicFramePr>
            <p:nvPr/>
          </p:nvGraphicFramePr>
          <p:xfrm>
            <a:off x="1521" y="1690"/>
            <a:ext cx="862" cy="862"/>
          </p:xfrm>
          <a:graphic>
            <a:graphicData uri="http://schemas.openxmlformats.org/presentationml/2006/ole">
              <mc:AlternateContent xmlns:mc="http://schemas.openxmlformats.org/markup-compatibility/2006">
                <mc:Choice xmlns:v="urn:schemas-microsoft-com:vml" Requires="v">
                  <p:oleObj spid="_x0000_s55539" name="Flash Document" r:id="rId7" imgW="1650960" imgH="1650960" progId="Flash.Movie">
                    <p:embed/>
                  </p:oleObj>
                </mc:Choice>
                <mc:Fallback>
                  <p:oleObj name="Flash Document" r:id="rId7" imgW="1650960" imgH="1650960" progId="Flash.Movi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 y="16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80" name="Object 8"/>
            <p:cNvGraphicFramePr>
              <a:graphicFrameLocks noChangeAspect="1"/>
            </p:cNvGraphicFramePr>
            <p:nvPr/>
          </p:nvGraphicFramePr>
          <p:xfrm>
            <a:off x="2358" y="1683"/>
            <a:ext cx="862" cy="862"/>
          </p:xfrm>
          <a:graphic>
            <a:graphicData uri="http://schemas.openxmlformats.org/presentationml/2006/ole">
              <mc:AlternateContent xmlns:mc="http://schemas.openxmlformats.org/markup-compatibility/2006">
                <mc:Choice xmlns:v="urn:schemas-microsoft-com:vml" Requires="v">
                  <p:oleObj spid="_x0000_s55540" name="Flash Document" r:id="rId8" imgW="1650960" imgH="1650960" progId="Flash.Movie">
                    <p:embed/>
                  </p:oleObj>
                </mc:Choice>
                <mc:Fallback>
                  <p:oleObj name="Flash Document" r:id="rId8" imgW="1650960" imgH="1650960" progId="Flash.Movi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 y="1683"/>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81" name="Object 9"/>
            <p:cNvGraphicFramePr>
              <a:graphicFrameLocks noChangeAspect="1"/>
            </p:cNvGraphicFramePr>
            <p:nvPr/>
          </p:nvGraphicFramePr>
          <p:xfrm>
            <a:off x="1121" y="2406"/>
            <a:ext cx="862" cy="862"/>
          </p:xfrm>
          <a:graphic>
            <a:graphicData uri="http://schemas.openxmlformats.org/presentationml/2006/ole">
              <mc:AlternateContent xmlns:mc="http://schemas.openxmlformats.org/markup-compatibility/2006">
                <mc:Choice xmlns:v="urn:schemas-microsoft-com:vml" Requires="v">
                  <p:oleObj spid="_x0000_s55541" name="Flash Document" r:id="rId9" imgW="1650960" imgH="1650960" progId="Flash.Movie">
                    <p:embed/>
                  </p:oleObj>
                </mc:Choice>
                <mc:Fallback>
                  <p:oleObj name="Flash Document" r:id="rId9" imgW="1650960" imgH="1650960" progId="Flash.Movie">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 y="24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82" name="Object 10"/>
            <p:cNvGraphicFramePr>
              <a:graphicFrameLocks noChangeAspect="1"/>
            </p:cNvGraphicFramePr>
            <p:nvPr/>
          </p:nvGraphicFramePr>
          <p:xfrm>
            <a:off x="1958" y="2399"/>
            <a:ext cx="862" cy="862"/>
          </p:xfrm>
          <a:graphic>
            <a:graphicData uri="http://schemas.openxmlformats.org/presentationml/2006/ole">
              <mc:AlternateContent xmlns:mc="http://schemas.openxmlformats.org/markup-compatibility/2006">
                <mc:Choice xmlns:v="urn:schemas-microsoft-com:vml" Requires="v">
                  <p:oleObj spid="_x0000_s55542" name="Flash Document" r:id="rId10" imgW="1650960" imgH="1650960" progId="Flash.Movie">
                    <p:embed/>
                  </p:oleObj>
                </mc:Choice>
                <mc:Fallback>
                  <p:oleObj name="Flash Document" r:id="rId10" imgW="1650960" imgH="1650960" progId="Flash.Movie">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 y="239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3835" name="Group 11"/>
          <p:cNvGrpSpPr>
            <a:grpSpLocks/>
          </p:cNvGrpSpPr>
          <p:nvPr/>
        </p:nvGrpSpPr>
        <p:grpSpPr bwMode="auto">
          <a:xfrm>
            <a:off x="1828800" y="1471613"/>
            <a:ext cx="2678113" cy="2503487"/>
            <a:chOff x="1111" y="1208"/>
            <a:chExt cx="1687" cy="1577"/>
          </a:xfrm>
        </p:grpSpPr>
        <p:graphicFrame>
          <p:nvGraphicFramePr>
            <p:cNvPr id="55373" name="Object 12"/>
            <p:cNvGraphicFramePr>
              <a:graphicFrameLocks noChangeAspect="1"/>
            </p:cNvGraphicFramePr>
            <p:nvPr/>
          </p:nvGraphicFramePr>
          <p:xfrm>
            <a:off x="1937" y="1906"/>
            <a:ext cx="861" cy="861"/>
          </p:xfrm>
          <a:graphic>
            <a:graphicData uri="http://schemas.openxmlformats.org/presentationml/2006/ole">
              <mc:AlternateContent xmlns:mc="http://schemas.openxmlformats.org/markup-compatibility/2006">
                <mc:Choice xmlns:v="urn:schemas-microsoft-com:vml" Requires="v">
                  <p:oleObj spid="_x0000_s55543" name="Flash Document" r:id="rId11" imgW="1650960" imgH="1650960" progId="Flash.Movie">
                    <p:embed/>
                  </p:oleObj>
                </mc:Choice>
                <mc:Fallback>
                  <p:oleObj name="Flash Document" r:id="rId11" imgW="1650960" imgH="1650960" progId="Flash.Movie">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7" y="1906"/>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4" name="Object 13"/>
            <p:cNvGraphicFramePr>
              <a:graphicFrameLocks noChangeAspect="1"/>
            </p:cNvGraphicFramePr>
            <p:nvPr/>
          </p:nvGraphicFramePr>
          <p:xfrm>
            <a:off x="1111" y="1924"/>
            <a:ext cx="861" cy="861"/>
          </p:xfrm>
          <a:graphic>
            <a:graphicData uri="http://schemas.openxmlformats.org/presentationml/2006/ole">
              <mc:AlternateContent xmlns:mc="http://schemas.openxmlformats.org/markup-compatibility/2006">
                <mc:Choice xmlns:v="urn:schemas-microsoft-com:vml" Requires="v">
                  <p:oleObj spid="_x0000_s55544" name="Flash Document" r:id="rId13" imgW="1650960" imgH="1650960" progId="Flash.Movie">
                    <p:embed/>
                  </p:oleObj>
                </mc:Choice>
                <mc:Fallback>
                  <p:oleObj name="Flash Document" r:id="rId13" imgW="1650960" imgH="1650960" progId="Flash.Movie">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1" y="1924"/>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5" name="Object 14"/>
            <p:cNvGraphicFramePr>
              <a:graphicFrameLocks noChangeAspect="1"/>
            </p:cNvGraphicFramePr>
            <p:nvPr/>
          </p:nvGraphicFramePr>
          <p:xfrm>
            <a:off x="1520" y="1208"/>
            <a:ext cx="861" cy="861"/>
          </p:xfrm>
          <a:graphic>
            <a:graphicData uri="http://schemas.openxmlformats.org/presentationml/2006/ole">
              <mc:AlternateContent xmlns:mc="http://schemas.openxmlformats.org/markup-compatibility/2006">
                <mc:Choice xmlns:v="urn:schemas-microsoft-com:vml" Requires="v">
                  <p:oleObj spid="_x0000_s55545" name="Flash Document" r:id="rId14" imgW="1650960" imgH="1650960" progId="Flash.Movie">
                    <p:embed/>
                  </p:oleObj>
                </mc:Choice>
                <mc:Fallback>
                  <p:oleObj name="Flash Document" r:id="rId14" imgW="1650960" imgH="1650960" progId="Flash.Movie">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0" y="120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333839" name="Picture 15" descr="images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92950" y="4437063"/>
            <a:ext cx="1673225" cy="240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840" name="AutoShape 16"/>
          <p:cNvSpPr>
            <a:spLocks noChangeArrowheads="1"/>
          </p:cNvSpPr>
          <p:nvPr/>
        </p:nvSpPr>
        <p:spPr bwMode="auto">
          <a:xfrm>
            <a:off x="5435600" y="1773238"/>
            <a:ext cx="1008063" cy="863600"/>
          </a:xfrm>
          <a:prstGeom prst="rightArrow">
            <a:avLst>
              <a:gd name="adj1" fmla="val 50000"/>
              <a:gd name="adj2" fmla="val 291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pic>
        <p:nvPicPr>
          <p:cNvPr id="333841" name="Picture 17" descr="images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48488" y="1339850"/>
            <a:ext cx="1871662"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842" name="AutoShape 18"/>
          <p:cNvSpPr>
            <a:spLocks noChangeArrowheads="1"/>
          </p:cNvSpPr>
          <p:nvPr/>
        </p:nvSpPr>
        <p:spPr bwMode="auto">
          <a:xfrm>
            <a:off x="7524750" y="3213100"/>
            <a:ext cx="790575" cy="1008063"/>
          </a:xfrm>
          <a:prstGeom prst="downArrow">
            <a:avLst>
              <a:gd name="adj1" fmla="val 50000"/>
              <a:gd name="adj2" fmla="val 318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33843" name="AutoShape 19"/>
          <p:cNvSpPr>
            <a:spLocks noChangeArrowheads="1"/>
          </p:cNvSpPr>
          <p:nvPr/>
        </p:nvSpPr>
        <p:spPr bwMode="auto">
          <a:xfrm>
            <a:off x="5219700" y="5300663"/>
            <a:ext cx="1655763" cy="647700"/>
          </a:xfrm>
          <a:prstGeom prst="leftArrow">
            <a:avLst>
              <a:gd name="adj1" fmla="val 50000"/>
              <a:gd name="adj2" fmla="val 6390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nvGrpSpPr>
          <p:cNvPr id="333844" name="Group 20"/>
          <p:cNvGrpSpPr>
            <a:grpSpLocks/>
          </p:cNvGrpSpPr>
          <p:nvPr/>
        </p:nvGrpSpPr>
        <p:grpSpPr bwMode="auto">
          <a:xfrm>
            <a:off x="1139825" y="1127125"/>
            <a:ext cx="4008438" cy="3616325"/>
            <a:chOff x="695" y="990"/>
            <a:chExt cx="2525" cy="2278"/>
          </a:xfrm>
        </p:grpSpPr>
        <p:graphicFrame>
          <p:nvGraphicFramePr>
            <p:cNvPr id="55366" name="Object 21"/>
            <p:cNvGraphicFramePr>
              <a:graphicFrameLocks noChangeAspect="1"/>
            </p:cNvGraphicFramePr>
            <p:nvPr/>
          </p:nvGraphicFramePr>
          <p:xfrm>
            <a:off x="1111" y="990"/>
            <a:ext cx="862" cy="862"/>
          </p:xfrm>
          <a:graphic>
            <a:graphicData uri="http://schemas.openxmlformats.org/presentationml/2006/ole">
              <mc:AlternateContent xmlns:mc="http://schemas.openxmlformats.org/markup-compatibility/2006">
                <mc:Choice xmlns:v="urn:schemas-microsoft-com:vml" Requires="v">
                  <p:oleObj spid="_x0000_s55546" name="Flash Document" r:id="rId17" imgW="1650960" imgH="1650960" progId="Flash.Movie">
                    <p:embed/>
                  </p:oleObj>
                </mc:Choice>
                <mc:Fallback>
                  <p:oleObj name="Flash Document" r:id="rId17" imgW="1650960" imgH="1650960" progId="Flash.Movie">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67" name="Object 22"/>
            <p:cNvGraphicFramePr>
              <a:graphicFrameLocks noChangeAspect="1"/>
            </p:cNvGraphicFramePr>
            <p:nvPr/>
          </p:nvGraphicFramePr>
          <p:xfrm>
            <a:off x="1937" y="991"/>
            <a:ext cx="862" cy="862"/>
          </p:xfrm>
          <a:graphic>
            <a:graphicData uri="http://schemas.openxmlformats.org/presentationml/2006/ole">
              <mc:AlternateContent xmlns:mc="http://schemas.openxmlformats.org/markup-compatibility/2006">
                <mc:Choice xmlns:v="urn:schemas-microsoft-com:vml" Requires="v">
                  <p:oleObj spid="_x0000_s55547" name="Flash Document" r:id="rId18" imgW="1650960" imgH="1650960" progId="Flash.Movie">
                    <p:embed/>
                  </p:oleObj>
                </mc:Choice>
                <mc:Fallback>
                  <p:oleObj name="Flash Document" r:id="rId18" imgW="1650960" imgH="1650960" progId="Flash.Movie">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7" y="99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68" name="Object 23"/>
            <p:cNvGraphicFramePr>
              <a:graphicFrameLocks noChangeAspect="1"/>
            </p:cNvGraphicFramePr>
            <p:nvPr/>
          </p:nvGraphicFramePr>
          <p:xfrm>
            <a:off x="695" y="1689"/>
            <a:ext cx="862" cy="862"/>
          </p:xfrm>
          <a:graphic>
            <a:graphicData uri="http://schemas.openxmlformats.org/presentationml/2006/ole">
              <mc:AlternateContent xmlns:mc="http://schemas.openxmlformats.org/markup-compatibility/2006">
                <mc:Choice xmlns:v="urn:schemas-microsoft-com:vml" Requires="v">
                  <p:oleObj spid="_x0000_s55548" name="Flash Document" r:id="rId19" imgW="1650960" imgH="1650960" progId="Flash.Movie">
                    <p:embed/>
                  </p:oleObj>
                </mc:Choice>
                <mc:Fallback>
                  <p:oleObj name="Flash Document" r:id="rId19" imgW="1650960" imgH="1650960" progId="Flash.Movie">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69" name="Object 24"/>
            <p:cNvGraphicFramePr>
              <a:graphicFrameLocks noChangeAspect="1"/>
            </p:cNvGraphicFramePr>
            <p:nvPr/>
          </p:nvGraphicFramePr>
          <p:xfrm>
            <a:off x="1521" y="1690"/>
            <a:ext cx="862" cy="862"/>
          </p:xfrm>
          <a:graphic>
            <a:graphicData uri="http://schemas.openxmlformats.org/presentationml/2006/ole">
              <mc:AlternateContent xmlns:mc="http://schemas.openxmlformats.org/markup-compatibility/2006">
                <mc:Choice xmlns:v="urn:schemas-microsoft-com:vml" Requires="v">
                  <p:oleObj spid="_x0000_s55549" name="Flash Document" r:id="rId20" imgW="1650960" imgH="1650960" progId="Flash.Movie">
                    <p:embed/>
                  </p:oleObj>
                </mc:Choice>
                <mc:Fallback>
                  <p:oleObj name="Flash Document" r:id="rId20" imgW="1650960" imgH="1650960" progId="Flash.Movie">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 y="16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0" name="Object 25"/>
            <p:cNvGraphicFramePr>
              <a:graphicFrameLocks noChangeAspect="1"/>
            </p:cNvGraphicFramePr>
            <p:nvPr/>
          </p:nvGraphicFramePr>
          <p:xfrm>
            <a:off x="2358" y="1683"/>
            <a:ext cx="862" cy="862"/>
          </p:xfrm>
          <a:graphic>
            <a:graphicData uri="http://schemas.openxmlformats.org/presentationml/2006/ole">
              <mc:AlternateContent xmlns:mc="http://schemas.openxmlformats.org/markup-compatibility/2006">
                <mc:Choice xmlns:v="urn:schemas-microsoft-com:vml" Requires="v">
                  <p:oleObj spid="_x0000_s55550" name="Flash Document" r:id="rId21" imgW="1650960" imgH="1650960" progId="Flash.Movie">
                    <p:embed/>
                  </p:oleObj>
                </mc:Choice>
                <mc:Fallback>
                  <p:oleObj name="Flash Document" r:id="rId21" imgW="1650960" imgH="1650960" progId="Flash.Movie">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 y="1683"/>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1" name="Object 26"/>
            <p:cNvGraphicFramePr>
              <a:graphicFrameLocks noChangeAspect="1"/>
            </p:cNvGraphicFramePr>
            <p:nvPr/>
          </p:nvGraphicFramePr>
          <p:xfrm>
            <a:off x="1121" y="2406"/>
            <a:ext cx="862" cy="862"/>
          </p:xfrm>
          <a:graphic>
            <a:graphicData uri="http://schemas.openxmlformats.org/presentationml/2006/ole">
              <mc:AlternateContent xmlns:mc="http://schemas.openxmlformats.org/markup-compatibility/2006">
                <mc:Choice xmlns:v="urn:schemas-microsoft-com:vml" Requires="v">
                  <p:oleObj spid="_x0000_s55551" name="Flash Document" r:id="rId22" imgW="1650960" imgH="1650960" progId="Flash.Movie">
                    <p:embed/>
                  </p:oleObj>
                </mc:Choice>
                <mc:Fallback>
                  <p:oleObj name="Flash Document" r:id="rId22" imgW="1650960" imgH="1650960" progId="Flash.Movie">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 y="24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72" name="Object 27"/>
            <p:cNvGraphicFramePr>
              <a:graphicFrameLocks noChangeAspect="1"/>
            </p:cNvGraphicFramePr>
            <p:nvPr/>
          </p:nvGraphicFramePr>
          <p:xfrm>
            <a:off x="1958" y="2399"/>
            <a:ext cx="862" cy="862"/>
          </p:xfrm>
          <a:graphic>
            <a:graphicData uri="http://schemas.openxmlformats.org/presentationml/2006/ole">
              <mc:AlternateContent xmlns:mc="http://schemas.openxmlformats.org/markup-compatibility/2006">
                <mc:Choice xmlns:v="urn:schemas-microsoft-com:vml" Requires="v">
                  <p:oleObj spid="_x0000_s55552" name="Flash Document" r:id="rId23" imgW="1650960" imgH="1650960" progId="Flash.Movie">
                    <p:embed/>
                  </p:oleObj>
                </mc:Choice>
                <mc:Fallback>
                  <p:oleObj name="Flash Document" r:id="rId23" imgW="1650960" imgH="1650960" progId="Flash.Movie">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 y="239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3852" name="Group 28"/>
          <p:cNvGrpSpPr>
            <a:grpSpLocks/>
          </p:cNvGrpSpPr>
          <p:nvPr/>
        </p:nvGrpSpPr>
        <p:grpSpPr bwMode="auto">
          <a:xfrm>
            <a:off x="2339975" y="4508500"/>
            <a:ext cx="1930400" cy="2039938"/>
            <a:chOff x="2154" y="2822"/>
            <a:chExt cx="1216" cy="1285"/>
          </a:xfrm>
        </p:grpSpPr>
        <p:grpSp>
          <p:nvGrpSpPr>
            <p:cNvPr id="55308" name="Group 29"/>
            <p:cNvGrpSpPr>
              <a:grpSpLocks/>
            </p:cNvGrpSpPr>
            <p:nvPr/>
          </p:nvGrpSpPr>
          <p:grpSpPr bwMode="auto">
            <a:xfrm>
              <a:off x="2154" y="3113"/>
              <a:ext cx="887" cy="994"/>
              <a:chOff x="3048" y="11112"/>
              <a:chExt cx="2217" cy="2485"/>
            </a:xfrm>
          </p:grpSpPr>
          <p:sp>
            <p:nvSpPr>
              <p:cNvPr id="55317" name="Line 30"/>
              <p:cNvSpPr>
                <a:spLocks noChangeShapeType="1"/>
              </p:cNvSpPr>
              <p:nvPr/>
            </p:nvSpPr>
            <p:spPr bwMode="auto">
              <a:xfrm>
                <a:off x="3609" y="1157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8" name="Line 31"/>
              <p:cNvSpPr>
                <a:spLocks noChangeShapeType="1"/>
              </p:cNvSpPr>
              <p:nvPr/>
            </p:nvSpPr>
            <p:spPr bwMode="auto">
              <a:xfrm>
                <a:off x="4625" y="1128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19" name="Line 32"/>
              <p:cNvSpPr>
                <a:spLocks noChangeShapeType="1"/>
              </p:cNvSpPr>
              <p:nvPr/>
            </p:nvSpPr>
            <p:spPr bwMode="auto">
              <a:xfrm>
                <a:off x="3948" y="1128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0" name="Line 33"/>
              <p:cNvSpPr>
                <a:spLocks noChangeShapeType="1"/>
              </p:cNvSpPr>
              <p:nvPr/>
            </p:nvSpPr>
            <p:spPr bwMode="auto">
              <a:xfrm>
                <a:off x="4117" y="11869"/>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1" name="Line 34"/>
              <p:cNvSpPr>
                <a:spLocks noChangeShapeType="1"/>
              </p:cNvSpPr>
              <p:nvPr/>
            </p:nvSpPr>
            <p:spPr bwMode="auto">
              <a:xfrm>
                <a:off x="4794" y="11869"/>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2" name="Line 35"/>
              <p:cNvSpPr>
                <a:spLocks noChangeShapeType="1"/>
              </p:cNvSpPr>
              <p:nvPr/>
            </p:nvSpPr>
            <p:spPr bwMode="auto">
              <a:xfrm>
                <a:off x="5133" y="1157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23" name="Text Box 36"/>
              <p:cNvSpPr txBox="1">
                <a:spLocks noChangeArrowheads="1"/>
              </p:cNvSpPr>
              <p:nvPr/>
            </p:nvSpPr>
            <p:spPr bwMode="auto">
              <a:xfrm>
                <a:off x="3048" y="12398"/>
                <a:ext cx="33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B</a:t>
                </a:r>
                <a:endParaRPr lang="en-US" altLang="zh-CN" sz="1400" i="1">
                  <a:solidFill>
                    <a:srgbClr val="1C1C1C"/>
                  </a:solidFill>
                  <a:latin typeface="Times New Roman" panose="02020603050405020304" pitchFamily="18" charset="0"/>
                  <a:ea typeface="宋体" panose="02010600030101010101" pitchFamily="2" charset="-122"/>
                </a:endParaRPr>
              </a:p>
            </p:txBody>
          </p:sp>
          <p:grpSp>
            <p:nvGrpSpPr>
              <p:cNvPr id="55324" name="Group 37"/>
              <p:cNvGrpSpPr>
                <a:grpSpLocks/>
              </p:cNvGrpSpPr>
              <p:nvPr/>
            </p:nvGrpSpPr>
            <p:grpSpPr bwMode="auto">
              <a:xfrm>
                <a:off x="3102" y="11288"/>
                <a:ext cx="2031" cy="714"/>
                <a:chOff x="3102" y="11288"/>
                <a:chExt cx="2031" cy="714"/>
              </a:xfrm>
            </p:grpSpPr>
            <p:sp>
              <p:nvSpPr>
                <p:cNvPr id="55353" name="Line 38"/>
                <p:cNvSpPr>
                  <a:spLocks noChangeShapeType="1"/>
                </p:cNvSpPr>
                <p:nvPr/>
              </p:nvSpPr>
              <p:spPr bwMode="auto">
                <a:xfrm>
                  <a:off x="3948" y="11288"/>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4" name="Line 39"/>
                <p:cNvSpPr>
                  <a:spLocks noChangeShapeType="1"/>
                </p:cNvSpPr>
                <p:nvPr/>
              </p:nvSpPr>
              <p:spPr bwMode="auto">
                <a:xfrm flipH="1">
                  <a:off x="3609" y="11288"/>
                  <a:ext cx="339"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5" name="Line 40"/>
                <p:cNvSpPr>
                  <a:spLocks noChangeShapeType="1"/>
                </p:cNvSpPr>
                <p:nvPr/>
              </p:nvSpPr>
              <p:spPr bwMode="auto">
                <a:xfrm>
                  <a:off x="3609" y="11578"/>
                  <a:ext cx="508"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6" name="Line 41"/>
                <p:cNvSpPr>
                  <a:spLocks noChangeShapeType="1"/>
                </p:cNvSpPr>
                <p:nvPr/>
              </p:nvSpPr>
              <p:spPr bwMode="auto">
                <a:xfrm>
                  <a:off x="4117" y="11869"/>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7" name="Line 42"/>
                <p:cNvSpPr>
                  <a:spLocks noChangeShapeType="1"/>
                </p:cNvSpPr>
                <p:nvPr/>
              </p:nvSpPr>
              <p:spPr bwMode="auto">
                <a:xfrm>
                  <a:off x="4625" y="11288"/>
                  <a:ext cx="508"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8" name="Line 43"/>
                <p:cNvSpPr>
                  <a:spLocks noChangeShapeType="1"/>
                </p:cNvSpPr>
                <p:nvPr/>
              </p:nvSpPr>
              <p:spPr bwMode="auto">
                <a:xfrm flipH="1">
                  <a:off x="4794" y="11578"/>
                  <a:ext cx="339"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9" name="Line 44"/>
                <p:cNvSpPr>
                  <a:spLocks noChangeShapeType="1"/>
                </p:cNvSpPr>
                <p:nvPr/>
              </p:nvSpPr>
              <p:spPr bwMode="auto">
                <a:xfrm>
                  <a:off x="3609" y="11581"/>
                  <a:ext cx="1524"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0" name="Line 45"/>
                <p:cNvSpPr>
                  <a:spLocks noChangeShapeType="1"/>
                </p:cNvSpPr>
                <p:nvPr/>
              </p:nvSpPr>
              <p:spPr bwMode="auto">
                <a:xfrm flipH="1">
                  <a:off x="4117" y="11291"/>
                  <a:ext cx="508"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1" name="Line 46"/>
                <p:cNvSpPr>
                  <a:spLocks noChangeShapeType="1"/>
                </p:cNvSpPr>
                <p:nvPr/>
              </p:nvSpPr>
              <p:spPr bwMode="auto">
                <a:xfrm>
                  <a:off x="3948" y="11291"/>
                  <a:ext cx="846"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62" name="Text Box 47"/>
                <p:cNvSpPr txBox="1">
                  <a:spLocks noChangeArrowheads="1"/>
                </p:cNvSpPr>
                <p:nvPr/>
              </p:nvSpPr>
              <p:spPr bwMode="auto">
                <a:xfrm>
                  <a:off x="3102" y="11381"/>
                  <a:ext cx="34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A</a:t>
                  </a:r>
                  <a:endParaRPr lang="en-US" altLang="zh-CN" sz="1400" i="1">
                    <a:solidFill>
                      <a:srgbClr val="1C1C1C"/>
                    </a:solidFill>
                    <a:latin typeface="Times New Roman" panose="02020603050405020304" pitchFamily="18" charset="0"/>
                    <a:ea typeface="宋体" panose="02010600030101010101" pitchFamily="2" charset="-122"/>
                  </a:endParaRPr>
                </a:p>
              </p:txBody>
            </p:sp>
            <p:sp>
              <p:nvSpPr>
                <p:cNvPr id="55363" name="Oval 48"/>
                <p:cNvSpPr>
                  <a:spLocks noChangeArrowheads="1"/>
                </p:cNvSpPr>
                <p:nvPr/>
              </p:nvSpPr>
              <p:spPr bwMode="auto">
                <a:xfrm>
                  <a:off x="4668" y="11716"/>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64" name="Oval 49"/>
                <p:cNvSpPr>
                  <a:spLocks noChangeArrowheads="1"/>
                </p:cNvSpPr>
                <p:nvPr/>
              </p:nvSpPr>
              <p:spPr bwMode="auto">
                <a:xfrm>
                  <a:off x="3963" y="11719"/>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65" name="Oval 50"/>
                <p:cNvSpPr>
                  <a:spLocks noChangeArrowheads="1"/>
                </p:cNvSpPr>
                <p:nvPr/>
              </p:nvSpPr>
              <p:spPr bwMode="auto">
                <a:xfrm>
                  <a:off x="3468" y="11407"/>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5325" name="Group 51"/>
              <p:cNvGrpSpPr>
                <a:grpSpLocks/>
              </p:cNvGrpSpPr>
              <p:nvPr/>
            </p:nvGrpSpPr>
            <p:grpSpPr bwMode="auto">
              <a:xfrm>
                <a:off x="3793" y="12088"/>
                <a:ext cx="988" cy="544"/>
                <a:chOff x="3793" y="12088"/>
                <a:chExt cx="988" cy="544"/>
              </a:xfrm>
            </p:grpSpPr>
            <p:sp>
              <p:nvSpPr>
                <p:cNvPr id="55347" name="Line 52"/>
                <p:cNvSpPr>
                  <a:spLocks noChangeShapeType="1"/>
                </p:cNvSpPr>
                <p:nvPr/>
              </p:nvSpPr>
              <p:spPr bwMode="auto">
                <a:xfrm flipH="1">
                  <a:off x="3948" y="12253"/>
                  <a:ext cx="339" cy="289"/>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8" name="Line 53"/>
                <p:cNvSpPr>
                  <a:spLocks noChangeShapeType="1"/>
                </p:cNvSpPr>
                <p:nvPr/>
              </p:nvSpPr>
              <p:spPr bwMode="auto">
                <a:xfrm>
                  <a:off x="4019" y="12520"/>
                  <a:ext cx="677" cy="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9" name="Line 54"/>
                <p:cNvSpPr>
                  <a:spLocks noChangeShapeType="1"/>
                </p:cNvSpPr>
                <p:nvPr/>
              </p:nvSpPr>
              <p:spPr bwMode="auto">
                <a:xfrm>
                  <a:off x="4350" y="12237"/>
                  <a:ext cx="339" cy="29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50" name="Oval 55"/>
                <p:cNvSpPr>
                  <a:spLocks noChangeArrowheads="1"/>
                </p:cNvSpPr>
                <p:nvPr/>
              </p:nvSpPr>
              <p:spPr bwMode="auto">
                <a:xfrm>
                  <a:off x="4183" y="12088"/>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51" name="Oval 56"/>
                <p:cNvSpPr>
                  <a:spLocks noChangeArrowheads="1"/>
                </p:cNvSpPr>
                <p:nvPr/>
              </p:nvSpPr>
              <p:spPr bwMode="auto">
                <a:xfrm>
                  <a:off x="4498" y="12340"/>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52" name="Oval 57"/>
                <p:cNvSpPr>
                  <a:spLocks noChangeArrowheads="1"/>
                </p:cNvSpPr>
                <p:nvPr/>
              </p:nvSpPr>
              <p:spPr bwMode="auto">
                <a:xfrm>
                  <a:off x="3793" y="12349"/>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5326" name="Group 58"/>
              <p:cNvGrpSpPr>
                <a:grpSpLocks/>
              </p:cNvGrpSpPr>
              <p:nvPr/>
            </p:nvGrpSpPr>
            <p:grpSpPr bwMode="auto">
              <a:xfrm>
                <a:off x="3048" y="12743"/>
                <a:ext cx="2213" cy="854"/>
                <a:chOff x="3048" y="12743"/>
                <a:chExt cx="2213" cy="854"/>
              </a:xfrm>
            </p:grpSpPr>
            <p:sp>
              <p:nvSpPr>
                <p:cNvPr id="55331" name="Line 59"/>
                <p:cNvSpPr>
                  <a:spLocks noChangeShapeType="1"/>
                </p:cNvSpPr>
                <p:nvPr/>
              </p:nvSpPr>
              <p:spPr bwMode="auto">
                <a:xfrm>
                  <a:off x="3948" y="12885"/>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2" name="Line 60"/>
                <p:cNvSpPr>
                  <a:spLocks noChangeShapeType="1"/>
                </p:cNvSpPr>
                <p:nvPr/>
              </p:nvSpPr>
              <p:spPr bwMode="auto">
                <a:xfrm flipH="1">
                  <a:off x="3609" y="12885"/>
                  <a:ext cx="339"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3" name="Line 61"/>
                <p:cNvSpPr>
                  <a:spLocks noChangeShapeType="1"/>
                </p:cNvSpPr>
                <p:nvPr/>
              </p:nvSpPr>
              <p:spPr bwMode="auto">
                <a:xfrm>
                  <a:off x="3609" y="13175"/>
                  <a:ext cx="508"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4" name="Line 62"/>
                <p:cNvSpPr>
                  <a:spLocks noChangeShapeType="1"/>
                </p:cNvSpPr>
                <p:nvPr/>
              </p:nvSpPr>
              <p:spPr bwMode="auto">
                <a:xfrm>
                  <a:off x="4117" y="13466"/>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5" name="Line 63"/>
                <p:cNvSpPr>
                  <a:spLocks noChangeShapeType="1"/>
                </p:cNvSpPr>
                <p:nvPr/>
              </p:nvSpPr>
              <p:spPr bwMode="auto">
                <a:xfrm flipV="1">
                  <a:off x="4794" y="13175"/>
                  <a:ext cx="339"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6" name="Line 64"/>
                <p:cNvSpPr>
                  <a:spLocks noChangeShapeType="1"/>
                </p:cNvSpPr>
                <p:nvPr/>
              </p:nvSpPr>
              <p:spPr bwMode="auto">
                <a:xfrm flipH="1" flipV="1">
                  <a:off x="4625" y="12885"/>
                  <a:ext cx="508"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7" name="Line 65"/>
                <p:cNvSpPr>
                  <a:spLocks noChangeShapeType="1"/>
                </p:cNvSpPr>
                <p:nvPr/>
              </p:nvSpPr>
              <p:spPr bwMode="auto">
                <a:xfrm>
                  <a:off x="3609" y="13175"/>
                  <a:ext cx="1524"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8" name="Line 66"/>
                <p:cNvSpPr>
                  <a:spLocks noChangeShapeType="1"/>
                </p:cNvSpPr>
                <p:nvPr/>
              </p:nvSpPr>
              <p:spPr bwMode="auto">
                <a:xfrm>
                  <a:off x="3948" y="12885"/>
                  <a:ext cx="846"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39" name="Line 67"/>
                <p:cNvSpPr>
                  <a:spLocks noChangeShapeType="1"/>
                </p:cNvSpPr>
                <p:nvPr/>
              </p:nvSpPr>
              <p:spPr bwMode="auto">
                <a:xfrm flipH="1">
                  <a:off x="4117" y="12885"/>
                  <a:ext cx="508"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40" name="Text Box 68"/>
                <p:cNvSpPr txBox="1">
                  <a:spLocks noChangeArrowheads="1"/>
                </p:cNvSpPr>
                <p:nvPr/>
              </p:nvSpPr>
              <p:spPr bwMode="auto">
                <a:xfrm>
                  <a:off x="3048" y="12978"/>
                  <a:ext cx="342"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A</a:t>
                  </a:r>
                  <a:endParaRPr lang="en-US" altLang="zh-CN" sz="1400" i="1">
                    <a:solidFill>
                      <a:srgbClr val="1C1C1C"/>
                    </a:solidFill>
                    <a:latin typeface="Times New Roman" panose="02020603050405020304" pitchFamily="18" charset="0"/>
                    <a:ea typeface="宋体" panose="02010600030101010101" pitchFamily="2" charset="-122"/>
                  </a:endParaRPr>
                </a:p>
              </p:txBody>
            </p:sp>
            <p:sp>
              <p:nvSpPr>
                <p:cNvPr id="55341" name="Oval 69"/>
                <p:cNvSpPr>
                  <a:spLocks noChangeArrowheads="1"/>
                </p:cNvSpPr>
                <p:nvPr/>
              </p:nvSpPr>
              <p:spPr bwMode="auto">
                <a:xfrm>
                  <a:off x="3828" y="12759"/>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2" name="Oval 70"/>
                <p:cNvSpPr>
                  <a:spLocks noChangeArrowheads="1"/>
                </p:cNvSpPr>
                <p:nvPr/>
              </p:nvSpPr>
              <p:spPr bwMode="auto">
                <a:xfrm>
                  <a:off x="4478" y="12743"/>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3" name="Oval 71"/>
                <p:cNvSpPr>
                  <a:spLocks noChangeArrowheads="1"/>
                </p:cNvSpPr>
                <p:nvPr/>
              </p:nvSpPr>
              <p:spPr bwMode="auto">
                <a:xfrm>
                  <a:off x="4683" y="13311"/>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4" name="Oval 72"/>
                <p:cNvSpPr>
                  <a:spLocks noChangeArrowheads="1"/>
                </p:cNvSpPr>
                <p:nvPr/>
              </p:nvSpPr>
              <p:spPr bwMode="auto">
                <a:xfrm>
                  <a:off x="3978" y="13314"/>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5" name="Oval 73"/>
                <p:cNvSpPr>
                  <a:spLocks noChangeArrowheads="1"/>
                </p:cNvSpPr>
                <p:nvPr/>
              </p:nvSpPr>
              <p:spPr bwMode="auto">
                <a:xfrm>
                  <a:off x="3483" y="13002"/>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46" name="Oval 74"/>
                <p:cNvSpPr>
                  <a:spLocks noChangeArrowheads="1"/>
                </p:cNvSpPr>
                <p:nvPr/>
              </p:nvSpPr>
              <p:spPr bwMode="auto">
                <a:xfrm>
                  <a:off x="4978" y="13040"/>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5327" name="Group 75"/>
              <p:cNvGrpSpPr>
                <a:grpSpLocks/>
              </p:cNvGrpSpPr>
              <p:nvPr/>
            </p:nvGrpSpPr>
            <p:grpSpPr bwMode="auto">
              <a:xfrm>
                <a:off x="3825" y="11112"/>
                <a:ext cx="1440" cy="562"/>
                <a:chOff x="3840" y="11154"/>
                <a:chExt cx="1440" cy="562"/>
              </a:xfrm>
            </p:grpSpPr>
            <p:sp>
              <p:nvSpPr>
                <p:cNvPr id="55328" name="Oval 76"/>
                <p:cNvSpPr>
                  <a:spLocks noChangeArrowheads="1"/>
                </p:cNvSpPr>
                <p:nvPr/>
              </p:nvSpPr>
              <p:spPr bwMode="auto">
                <a:xfrm>
                  <a:off x="3840" y="11170"/>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29" name="Oval 77"/>
                <p:cNvSpPr>
                  <a:spLocks noChangeArrowheads="1"/>
                </p:cNvSpPr>
                <p:nvPr/>
              </p:nvSpPr>
              <p:spPr bwMode="auto">
                <a:xfrm>
                  <a:off x="4490" y="11154"/>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5330" name="Oval 78"/>
                <p:cNvSpPr>
                  <a:spLocks noChangeArrowheads="1"/>
                </p:cNvSpPr>
                <p:nvPr/>
              </p:nvSpPr>
              <p:spPr bwMode="auto">
                <a:xfrm>
                  <a:off x="4997" y="11433"/>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sp>
          <p:nvSpPr>
            <p:cNvPr id="55309" name="Line 79"/>
            <p:cNvSpPr>
              <a:spLocks noChangeShapeType="1"/>
            </p:cNvSpPr>
            <p:nvPr/>
          </p:nvSpPr>
          <p:spPr bwMode="auto">
            <a:xfrm>
              <a:off x="3025" y="3285"/>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0" name="Line 80"/>
            <p:cNvSpPr>
              <a:spLocks noChangeShapeType="1"/>
            </p:cNvSpPr>
            <p:nvPr/>
          </p:nvSpPr>
          <p:spPr bwMode="auto">
            <a:xfrm>
              <a:off x="3016" y="3929"/>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1" name="Line 81"/>
            <p:cNvSpPr>
              <a:spLocks noChangeShapeType="1"/>
            </p:cNvSpPr>
            <p:nvPr/>
          </p:nvSpPr>
          <p:spPr bwMode="auto">
            <a:xfrm>
              <a:off x="3152" y="3294"/>
              <a:ext cx="0" cy="635"/>
            </a:xfrm>
            <a:prstGeom prst="line">
              <a:avLst/>
            </a:prstGeom>
            <a:noFill/>
            <a:ln w="508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2" name="Text Box 82"/>
            <p:cNvSpPr txBox="1">
              <a:spLocks noChangeArrowheads="1"/>
            </p:cNvSpPr>
            <p:nvPr/>
          </p:nvSpPr>
          <p:spPr bwMode="auto">
            <a:xfrm>
              <a:off x="3144" y="3475"/>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1C1C1C"/>
                  </a:solidFill>
                  <a:latin typeface="Times New Roman" panose="02020603050405020304" pitchFamily="18" charset="0"/>
                  <a:ea typeface="宋体" panose="02010600030101010101" pitchFamily="2" charset="-122"/>
                </a:rPr>
                <a:t>c</a:t>
              </a:r>
            </a:p>
          </p:txBody>
        </p:sp>
        <p:sp>
          <p:nvSpPr>
            <p:cNvPr id="55313" name="Text Box 83"/>
            <p:cNvSpPr txBox="1">
              <a:spLocks noChangeArrowheads="1"/>
            </p:cNvSpPr>
            <p:nvPr/>
          </p:nvSpPr>
          <p:spPr bwMode="auto">
            <a:xfrm>
              <a:off x="2553" y="2822"/>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1C1C1C"/>
                  </a:solidFill>
                  <a:latin typeface="Times New Roman" panose="02020603050405020304" pitchFamily="18" charset="0"/>
                  <a:ea typeface="宋体" panose="02010600030101010101" pitchFamily="2" charset="-122"/>
                </a:rPr>
                <a:t>a</a:t>
              </a:r>
            </a:p>
          </p:txBody>
        </p:sp>
        <p:sp>
          <p:nvSpPr>
            <p:cNvPr id="55314" name="Line 84"/>
            <p:cNvSpPr>
              <a:spLocks noChangeShapeType="1"/>
            </p:cNvSpPr>
            <p:nvPr/>
          </p:nvSpPr>
          <p:spPr bwMode="auto">
            <a:xfrm flipV="1">
              <a:off x="2517" y="2976"/>
              <a:ext cx="0" cy="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5" name="Line 85"/>
            <p:cNvSpPr>
              <a:spLocks noChangeShapeType="1"/>
            </p:cNvSpPr>
            <p:nvPr/>
          </p:nvSpPr>
          <p:spPr bwMode="auto">
            <a:xfrm flipV="1">
              <a:off x="2789" y="2931"/>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316" name="Line 86"/>
            <p:cNvSpPr>
              <a:spLocks noChangeShapeType="1"/>
            </p:cNvSpPr>
            <p:nvPr/>
          </p:nvSpPr>
          <p:spPr bwMode="auto">
            <a:xfrm>
              <a:off x="2517" y="3067"/>
              <a:ext cx="272" cy="0"/>
            </a:xfrm>
            <a:prstGeom prst="line">
              <a:avLst/>
            </a:prstGeom>
            <a:noFill/>
            <a:ln w="381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3827"/>
                                        </p:tgtEl>
                                        <p:attrNameLst>
                                          <p:attrName>style.visibility</p:attrName>
                                        </p:attrNameLst>
                                      </p:cBhvr>
                                      <p:to>
                                        <p:strVal val="visible"/>
                                      </p:to>
                                    </p:set>
                                    <p:anim calcmode="lin" valueType="num">
                                      <p:cBhvr additive="base">
                                        <p:cTn id="7" dur="500" fill="hold"/>
                                        <p:tgtEl>
                                          <p:spTgt spid="333827"/>
                                        </p:tgtEl>
                                        <p:attrNameLst>
                                          <p:attrName>ppt_x</p:attrName>
                                        </p:attrNameLst>
                                      </p:cBhvr>
                                      <p:tavLst>
                                        <p:tav tm="0">
                                          <p:val>
                                            <p:strVal val="#ppt_x"/>
                                          </p:val>
                                        </p:tav>
                                        <p:tav tm="100000">
                                          <p:val>
                                            <p:strVal val="#ppt_x"/>
                                          </p:val>
                                        </p:tav>
                                      </p:tavLst>
                                    </p:anim>
                                    <p:anim calcmode="lin" valueType="num">
                                      <p:cBhvr additive="base">
                                        <p:cTn id="8" dur="500" fill="hold"/>
                                        <p:tgtEl>
                                          <p:spTgt spid="3338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3835"/>
                                        </p:tgtEl>
                                        <p:attrNameLst>
                                          <p:attrName>style.visibility</p:attrName>
                                        </p:attrNameLst>
                                      </p:cBhvr>
                                      <p:to>
                                        <p:strVal val="visible"/>
                                      </p:to>
                                    </p:set>
                                    <p:anim calcmode="lin" valueType="num">
                                      <p:cBhvr additive="base">
                                        <p:cTn id="13" dur="500" fill="hold"/>
                                        <p:tgtEl>
                                          <p:spTgt spid="333835"/>
                                        </p:tgtEl>
                                        <p:attrNameLst>
                                          <p:attrName>ppt_x</p:attrName>
                                        </p:attrNameLst>
                                      </p:cBhvr>
                                      <p:tavLst>
                                        <p:tav tm="0">
                                          <p:val>
                                            <p:strVal val="#ppt_x"/>
                                          </p:val>
                                        </p:tav>
                                        <p:tav tm="100000">
                                          <p:val>
                                            <p:strVal val="#ppt_x"/>
                                          </p:val>
                                        </p:tav>
                                      </p:tavLst>
                                    </p:anim>
                                    <p:anim calcmode="lin" valueType="num">
                                      <p:cBhvr additive="base">
                                        <p:cTn id="14" dur="500" fill="hold"/>
                                        <p:tgtEl>
                                          <p:spTgt spid="33383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3844"/>
                                        </p:tgtEl>
                                        <p:attrNameLst>
                                          <p:attrName>style.visibility</p:attrName>
                                        </p:attrNameLst>
                                      </p:cBhvr>
                                      <p:to>
                                        <p:strVal val="visible"/>
                                      </p:to>
                                    </p:set>
                                    <p:anim calcmode="lin" valueType="num">
                                      <p:cBhvr additive="base">
                                        <p:cTn id="19" dur="500" fill="hold"/>
                                        <p:tgtEl>
                                          <p:spTgt spid="333844"/>
                                        </p:tgtEl>
                                        <p:attrNameLst>
                                          <p:attrName>ppt_x</p:attrName>
                                        </p:attrNameLst>
                                      </p:cBhvr>
                                      <p:tavLst>
                                        <p:tav tm="0">
                                          <p:val>
                                            <p:strVal val="#ppt_x"/>
                                          </p:val>
                                        </p:tav>
                                        <p:tav tm="100000">
                                          <p:val>
                                            <p:strVal val="#ppt_x"/>
                                          </p:val>
                                        </p:tav>
                                      </p:tavLst>
                                    </p:anim>
                                    <p:anim calcmode="lin" valueType="num">
                                      <p:cBhvr additive="base">
                                        <p:cTn id="20" dur="500" fill="hold"/>
                                        <p:tgtEl>
                                          <p:spTgt spid="33384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333840"/>
                                        </p:tgtEl>
                                        <p:attrNameLst>
                                          <p:attrName>style.visibility</p:attrName>
                                        </p:attrNameLst>
                                      </p:cBhvr>
                                      <p:to>
                                        <p:strVal val="visible"/>
                                      </p:to>
                                    </p:set>
                                    <p:animEffect transition="in" filter="strips(downRight)">
                                      <p:cBhvr>
                                        <p:cTn id="25" dur="500"/>
                                        <p:tgtEl>
                                          <p:spTgt spid="33384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333841"/>
                                        </p:tgtEl>
                                        <p:attrNameLst>
                                          <p:attrName>style.visibility</p:attrName>
                                        </p:attrNameLst>
                                      </p:cBhvr>
                                      <p:to>
                                        <p:strVal val="visible"/>
                                      </p:to>
                                    </p:set>
                                    <p:animEffect transition="in" filter="slide(fromBottom)">
                                      <p:cBhvr>
                                        <p:cTn id="30" dur="500"/>
                                        <p:tgtEl>
                                          <p:spTgt spid="33384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333842"/>
                                        </p:tgtEl>
                                        <p:attrNameLst>
                                          <p:attrName>style.visibility</p:attrName>
                                        </p:attrNameLst>
                                      </p:cBhvr>
                                      <p:to>
                                        <p:strVal val="visible"/>
                                      </p:to>
                                    </p:set>
                                    <p:animEffect transition="in" filter="checkerboard(across)">
                                      <p:cBhvr>
                                        <p:cTn id="35" dur="500"/>
                                        <p:tgtEl>
                                          <p:spTgt spid="33384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nodeType="clickEffect">
                                  <p:stCondLst>
                                    <p:cond delay="0"/>
                                  </p:stCondLst>
                                  <p:childTnLst>
                                    <p:set>
                                      <p:cBhvr>
                                        <p:cTn id="39" dur="1" fill="hold">
                                          <p:stCondLst>
                                            <p:cond delay="0"/>
                                          </p:stCondLst>
                                        </p:cTn>
                                        <p:tgtEl>
                                          <p:spTgt spid="333839"/>
                                        </p:tgtEl>
                                        <p:attrNameLst>
                                          <p:attrName>style.visibility</p:attrName>
                                        </p:attrNameLst>
                                      </p:cBhvr>
                                      <p:to>
                                        <p:strVal val="visible"/>
                                      </p:to>
                                    </p:set>
                                    <p:anim calcmode="lin" valueType="num">
                                      <p:cBhvr additive="base">
                                        <p:cTn id="40" dur="500" fill="hold"/>
                                        <p:tgtEl>
                                          <p:spTgt spid="333839"/>
                                        </p:tgtEl>
                                        <p:attrNameLst>
                                          <p:attrName>ppt_x</p:attrName>
                                        </p:attrNameLst>
                                      </p:cBhvr>
                                      <p:tavLst>
                                        <p:tav tm="0">
                                          <p:val>
                                            <p:strVal val="1+#ppt_w/2"/>
                                          </p:val>
                                        </p:tav>
                                        <p:tav tm="100000">
                                          <p:val>
                                            <p:strVal val="#ppt_x"/>
                                          </p:val>
                                        </p:tav>
                                      </p:tavLst>
                                    </p:anim>
                                    <p:anim calcmode="lin" valueType="num">
                                      <p:cBhvr additive="base">
                                        <p:cTn id="41" dur="500" fill="hold"/>
                                        <p:tgtEl>
                                          <p:spTgt spid="333839"/>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2" fill="hold" grpId="0" nodeType="clickEffect">
                                  <p:stCondLst>
                                    <p:cond delay="0"/>
                                  </p:stCondLst>
                                  <p:childTnLst>
                                    <p:set>
                                      <p:cBhvr>
                                        <p:cTn id="45" dur="1" fill="hold">
                                          <p:stCondLst>
                                            <p:cond delay="0"/>
                                          </p:stCondLst>
                                        </p:cTn>
                                        <p:tgtEl>
                                          <p:spTgt spid="333843"/>
                                        </p:tgtEl>
                                        <p:attrNameLst>
                                          <p:attrName>style.visibility</p:attrName>
                                        </p:attrNameLst>
                                      </p:cBhvr>
                                      <p:to>
                                        <p:strVal val="visible"/>
                                      </p:to>
                                    </p:set>
                                    <p:animEffect transition="in" filter="slide(fromRight)">
                                      <p:cBhvr>
                                        <p:cTn id="46" dur="500"/>
                                        <p:tgtEl>
                                          <p:spTgt spid="33384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8" fill="hold" nodeType="clickEffect">
                                  <p:stCondLst>
                                    <p:cond delay="0"/>
                                  </p:stCondLst>
                                  <p:childTnLst>
                                    <p:set>
                                      <p:cBhvr>
                                        <p:cTn id="50" dur="1" fill="hold">
                                          <p:stCondLst>
                                            <p:cond delay="0"/>
                                          </p:stCondLst>
                                        </p:cTn>
                                        <p:tgtEl>
                                          <p:spTgt spid="333852"/>
                                        </p:tgtEl>
                                        <p:attrNameLst>
                                          <p:attrName>style.visibility</p:attrName>
                                        </p:attrNameLst>
                                      </p:cBhvr>
                                      <p:to>
                                        <p:strVal val="visible"/>
                                      </p:to>
                                    </p:set>
                                    <p:animEffect transition="in" filter="slide(fromLeft)">
                                      <p:cBhvr>
                                        <p:cTn id="51" dur="500"/>
                                        <p:tgtEl>
                                          <p:spTgt spid="333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40" grpId="0" animBg="1"/>
      <p:bldP spid="333842" grpId="0" animBg="1"/>
      <p:bldP spid="3338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defRPr/>
            </a:pPr>
            <a:r>
              <a:rPr lang="en-US" altLang="zh-CN" dirty="0" err="1">
                <a:effectLst/>
              </a:rPr>
              <a:t>Be,Mg,Zn,Cd</a:t>
            </a:r>
            <a:r>
              <a:rPr lang="zh-CN" altLang="en-US" dirty="0">
                <a:effectLst/>
              </a:rPr>
              <a:t>等</a:t>
            </a:r>
            <a:r>
              <a:rPr lang="en-US" altLang="zh-CN" dirty="0"/>
              <a:t>——</a:t>
            </a:r>
            <a:r>
              <a:rPr lang="zh-CN" altLang="en-US" dirty="0"/>
              <a:t>六角密排结构</a:t>
            </a:r>
            <a:r>
              <a:rPr lang="en-US" altLang="zh-CN" dirty="0"/>
              <a:t>(hcp)</a:t>
            </a:r>
            <a:endParaRPr lang="zh-CN" altLang="en-US" dirty="0">
              <a:effectLst/>
            </a:endParaRPr>
          </a:p>
        </p:txBody>
      </p:sp>
      <p:pic>
        <p:nvPicPr>
          <p:cNvPr id="56323" name="Picture 5" descr="hcp-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1916113"/>
            <a:ext cx="184785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6" descr="六方堆积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060575"/>
            <a:ext cx="4537075"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3852" name="Group 28"/>
          <p:cNvGrpSpPr>
            <a:grpSpLocks/>
          </p:cNvGrpSpPr>
          <p:nvPr/>
        </p:nvGrpSpPr>
        <p:grpSpPr bwMode="auto">
          <a:xfrm>
            <a:off x="6227763" y="4149725"/>
            <a:ext cx="1930400" cy="2039938"/>
            <a:chOff x="2154" y="2822"/>
            <a:chExt cx="1216" cy="1285"/>
          </a:xfrm>
        </p:grpSpPr>
        <p:grpSp>
          <p:nvGrpSpPr>
            <p:cNvPr id="56326" name="Group 29"/>
            <p:cNvGrpSpPr>
              <a:grpSpLocks/>
            </p:cNvGrpSpPr>
            <p:nvPr/>
          </p:nvGrpSpPr>
          <p:grpSpPr bwMode="auto">
            <a:xfrm>
              <a:off x="2154" y="3113"/>
              <a:ext cx="887" cy="994"/>
              <a:chOff x="3048" y="11112"/>
              <a:chExt cx="2217" cy="2485"/>
            </a:xfrm>
          </p:grpSpPr>
          <p:sp>
            <p:nvSpPr>
              <p:cNvPr id="56335" name="Line 30"/>
              <p:cNvSpPr>
                <a:spLocks noChangeShapeType="1"/>
              </p:cNvSpPr>
              <p:nvPr/>
            </p:nvSpPr>
            <p:spPr bwMode="auto">
              <a:xfrm>
                <a:off x="3609" y="1157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6" name="Line 31"/>
              <p:cNvSpPr>
                <a:spLocks noChangeShapeType="1"/>
              </p:cNvSpPr>
              <p:nvPr/>
            </p:nvSpPr>
            <p:spPr bwMode="auto">
              <a:xfrm>
                <a:off x="4625" y="1128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7" name="Line 32"/>
              <p:cNvSpPr>
                <a:spLocks noChangeShapeType="1"/>
              </p:cNvSpPr>
              <p:nvPr/>
            </p:nvSpPr>
            <p:spPr bwMode="auto">
              <a:xfrm>
                <a:off x="3948" y="1128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Line 33"/>
              <p:cNvSpPr>
                <a:spLocks noChangeShapeType="1"/>
              </p:cNvSpPr>
              <p:nvPr/>
            </p:nvSpPr>
            <p:spPr bwMode="auto">
              <a:xfrm>
                <a:off x="4117" y="11869"/>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9" name="Line 34"/>
              <p:cNvSpPr>
                <a:spLocks noChangeShapeType="1"/>
              </p:cNvSpPr>
              <p:nvPr/>
            </p:nvSpPr>
            <p:spPr bwMode="auto">
              <a:xfrm>
                <a:off x="4794" y="11869"/>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Line 35"/>
              <p:cNvSpPr>
                <a:spLocks noChangeShapeType="1"/>
              </p:cNvSpPr>
              <p:nvPr/>
            </p:nvSpPr>
            <p:spPr bwMode="auto">
              <a:xfrm>
                <a:off x="5133" y="11578"/>
                <a:ext cx="0" cy="159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Text Box 36"/>
              <p:cNvSpPr txBox="1">
                <a:spLocks noChangeArrowheads="1"/>
              </p:cNvSpPr>
              <p:nvPr/>
            </p:nvSpPr>
            <p:spPr bwMode="auto">
              <a:xfrm>
                <a:off x="3048" y="12398"/>
                <a:ext cx="33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B</a:t>
                </a:r>
                <a:endParaRPr lang="en-US" altLang="zh-CN" sz="1400" i="1">
                  <a:solidFill>
                    <a:srgbClr val="1C1C1C"/>
                  </a:solidFill>
                  <a:latin typeface="Times New Roman" panose="02020603050405020304" pitchFamily="18" charset="0"/>
                  <a:ea typeface="宋体" panose="02010600030101010101" pitchFamily="2" charset="-122"/>
                </a:endParaRPr>
              </a:p>
            </p:txBody>
          </p:sp>
          <p:grpSp>
            <p:nvGrpSpPr>
              <p:cNvPr id="56342" name="Group 37"/>
              <p:cNvGrpSpPr>
                <a:grpSpLocks/>
              </p:cNvGrpSpPr>
              <p:nvPr/>
            </p:nvGrpSpPr>
            <p:grpSpPr bwMode="auto">
              <a:xfrm>
                <a:off x="3102" y="11288"/>
                <a:ext cx="2031" cy="714"/>
                <a:chOff x="3102" y="11288"/>
                <a:chExt cx="2031" cy="714"/>
              </a:xfrm>
            </p:grpSpPr>
            <p:sp>
              <p:nvSpPr>
                <p:cNvPr id="56371" name="Line 38"/>
                <p:cNvSpPr>
                  <a:spLocks noChangeShapeType="1"/>
                </p:cNvSpPr>
                <p:nvPr/>
              </p:nvSpPr>
              <p:spPr bwMode="auto">
                <a:xfrm>
                  <a:off x="3948" y="11288"/>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2" name="Line 39"/>
                <p:cNvSpPr>
                  <a:spLocks noChangeShapeType="1"/>
                </p:cNvSpPr>
                <p:nvPr/>
              </p:nvSpPr>
              <p:spPr bwMode="auto">
                <a:xfrm flipH="1">
                  <a:off x="3609" y="11288"/>
                  <a:ext cx="339"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3" name="Line 40"/>
                <p:cNvSpPr>
                  <a:spLocks noChangeShapeType="1"/>
                </p:cNvSpPr>
                <p:nvPr/>
              </p:nvSpPr>
              <p:spPr bwMode="auto">
                <a:xfrm>
                  <a:off x="3609" y="11578"/>
                  <a:ext cx="508"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4" name="Line 41"/>
                <p:cNvSpPr>
                  <a:spLocks noChangeShapeType="1"/>
                </p:cNvSpPr>
                <p:nvPr/>
              </p:nvSpPr>
              <p:spPr bwMode="auto">
                <a:xfrm>
                  <a:off x="4117" y="11869"/>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5" name="Line 42"/>
                <p:cNvSpPr>
                  <a:spLocks noChangeShapeType="1"/>
                </p:cNvSpPr>
                <p:nvPr/>
              </p:nvSpPr>
              <p:spPr bwMode="auto">
                <a:xfrm>
                  <a:off x="4625" y="11288"/>
                  <a:ext cx="508"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6" name="Line 43"/>
                <p:cNvSpPr>
                  <a:spLocks noChangeShapeType="1"/>
                </p:cNvSpPr>
                <p:nvPr/>
              </p:nvSpPr>
              <p:spPr bwMode="auto">
                <a:xfrm flipH="1">
                  <a:off x="4794" y="11578"/>
                  <a:ext cx="339"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7" name="Line 44"/>
                <p:cNvSpPr>
                  <a:spLocks noChangeShapeType="1"/>
                </p:cNvSpPr>
                <p:nvPr/>
              </p:nvSpPr>
              <p:spPr bwMode="auto">
                <a:xfrm>
                  <a:off x="3609" y="11581"/>
                  <a:ext cx="1524"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8" name="Line 45"/>
                <p:cNvSpPr>
                  <a:spLocks noChangeShapeType="1"/>
                </p:cNvSpPr>
                <p:nvPr/>
              </p:nvSpPr>
              <p:spPr bwMode="auto">
                <a:xfrm flipH="1">
                  <a:off x="4117" y="11291"/>
                  <a:ext cx="508"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9" name="Line 46"/>
                <p:cNvSpPr>
                  <a:spLocks noChangeShapeType="1"/>
                </p:cNvSpPr>
                <p:nvPr/>
              </p:nvSpPr>
              <p:spPr bwMode="auto">
                <a:xfrm>
                  <a:off x="3948" y="11291"/>
                  <a:ext cx="846"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0" name="Text Box 47"/>
                <p:cNvSpPr txBox="1">
                  <a:spLocks noChangeArrowheads="1"/>
                </p:cNvSpPr>
                <p:nvPr/>
              </p:nvSpPr>
              <p:spPr bwMode="auto">
                <a:xfrm>
                  <a:off x="3102" y="11381"/>
                  <a:ext cx="34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A</a:t>
                  </a:r>
                  <a:endParaRPr lang="en-US" altLang="zh-CN" sz="1400" i="1">
                    <a:solidFill>
                      <a:srgbClr val="1C1C1C"/>
                    </a:solidFill>
                    <a:latin typeface="Times New Roman" panose="02020603050405020304" pitchFamily="18" charset="0"/>
                    <a:ea typeface="宋体" panose="02010600030101010101" pitchFamily="2" charset="-122"/>
                  </a:endParaRPr>
                </a:p>
              </p:txBody>
            </p:sp>
            <p:sp>
              <p:nvSpPr>
                <p:cNvPr id="56381" name="Oval 48"/>
                <p:cNvSpPr>
                  <a:spLocks noChangeArrowheads="1"/>
                </p:cNvSpPr>
                <p:nvPr/>
              </p:nvSpPr>
              <p:spPr bwMode="auto">
                <a:xfrm>
                  <a:off x="4668" y="11716"/>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82" name="Oval 49"/>
                <p:cNvSpPr>
                  <a:spLocks noChangeArrowheads="1"/>
                </p:cNvSpPr>
                <p:nvPr/>
              </p:nvSpPr>
              <p:spPr bwMode="auto">
                <a:xfrm>
                  <a:off x="3963" y="11719"/>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83" name="Oval 50"/>
                <p:cNvSpPr>
                  <a:spLocks noChangeArrowheads="1"/>
                </p:cNvSpPr>
                <p:nvPr/>
              </p:nvSpPr>
              <p:spPr bwMode="auto">
                <a:xfrm>
                  <a:off x="3468" y="11407"/>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6343" name="Group 51"/>
              <p:cNvGrpSpPr>
                <a:grpSpLocks/>
              </p:cNvGrpSpPr>
              <p:nvPr/>
            </p:nvGrpSpPr>
            <p:grpSpPr bwMode="auto">
              <a:xfrm>
                <a:off x="3793" y="12088"/>
                <a:ext cx="988" cy="544"/>
                <a:chOff x="3793" y="12088"/>
                <a:chExt cx="988" cy="544"/>
              </a:xfrm>
            </p:grpSpPr>
            <p:sp>
              <p:nvSpPr>
                <p:cNvPr id="56365" name="Line 52"/>
                <p:cNvSpPr>
                  <a:spLocks noChangeShapeType="1"/>
                </p:cNvSpPr>
                <p:nvPr/>
              </p:nvSpPr>
              <p:spPr bwMode="auto">
                <a:xfrm flipH="1">
                  <a:off x="3948" y="12253"/>
                  <a:ext cx="339" cy="289"/>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6" name="Line 53"/>
                <p:cNvSpPr>
                  <a:spLocks noChangeShapeType="1"/>
                </p:cNvSpPr>
                <p:nvPr/>
              </p:nvSpPr>
              <p:spPr bwMode="auto">
                <a:xfrm>
                  <a:off x="4019" y="12520"/>
                  <a:ext cx="677" cy="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7" name="Line 54"/>
                <p:cNvSpPr>
                  <a:spLocks noChangeShapeType="1"/>
                </p:cNvSpPr>
                <p:nvPr/>
              </p:nvSpPr>
              <p:spPr bwMode="auto">
                <a:xfrm>
                  <a:off x="4350" y="12237"/>
                  <a:ext cx="339" cy="29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8" name="Oval 55"/>
                <p:cNvSpPr>
                  <a:spLocks noChangeArrowheads="1"/>
                </p:cNvSpPr>
                <p:nvPr/>
              </p:nvSpPr>
              <p:spPr bwMode="auto">
                <a:xfrm>
                  <a:off x="4183" y="12088"/>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9" name="Oval 56"/>
                <p:cNvSpPr>
                  <a:spLocks noChangeArrowheads="1"/>
                </p:cNvSpPr>
                <p:nvPr/>
              </p:nvSpPr>
              <p:spPr bwMode="auto">
                <a:xfrm>
                  <a:off x="4498" y="12340"/>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70" name="Oval 57"/>
                <p:cNvSpPr>
                  <a:spLocks noChangeArrowheads="1"/>
                </p:cNvSpPr>
                <p:nvPr/>
              </p:nvSpPr>
              <p:spPr bwMode="auto">
                <a:xfrm>
                  <a:off x="3793" y="12349"/>
                  <a:ext cx="283" cy="283"/>
                </a:xfrm>
                <a:prstGeom prst="ellipse">
                  <a:avLst/>
                </a:prstGeom>
                <a:gradFill rotWithShape="1">
                  <a:gsLst>
                    <a:gs pos="0">
                      <a:srgbClr val="FFCC00"/>
                    </a:gs>
                    <a:gs pos="100000">
                      <a:srgbClr val="FF6600"/>
                    </a:gs>
                  </a:gsLst>
                  <a:path path="shape">
                    <a:fillToRect l="50000" t="50000" r="50000" b="50000"/>
                  </a:path>
                </a:gradFill>
                <a:ln w="9525">
                  <a:solidFill>
                    <a:srgbClr val="FF66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6344" name="Group 58"/>
              <p:cNvGrpSpPr>
                <a:grpSpLocks/>
              </p:cNvGrpSpPr>
              <p:nvPr/>
            </p:nvGrpSpPr>
            <p:grpSpPr bwMode="auto">
              <a:xfrm>
                <a:off x="3048" y="12743"/>
                <a:ext cx="2213" cy="854"/>
                <a:chOff x="3048" y="12743"/>
                <a:chExt cx="2213" cy="854"/>
              </a:xfrm>
            </p:grpSpPr>
            <p:sp>
              <p:nvSpPr>
                <p:cNvPr id="56349" name="Line 59"/>
                <p:cNvSpPr>
                  <a:spLocks noChangeShapeType="1"/>
                </p:cNvSpPr>
                <p:nvPr/>
              </p:nvSpPr>
              <p:spPr bwMode="auto">
                <a:xfrm>
                  <a:off x="3948" y="12885"/>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0" name="Line 60"/>
                <p:cNvSpPr>
                  <a:spLocks noChangeShapeType="1"/>
                </p:cNvSpPr>
                <p:nvPr/>
              </p:nvSpPr>
              <p:spPr bwMode="auto">
                <a:xfrm flipH="1">
                  <a:off x="3609" y="12885"/>
                  <a:ext cx="339"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1" name="Line 61"/>
                <p:cNvSpPr>
                  <a:spLocks noChangeShapeType="1"/>
                </p:cNvSpPr>
                <p:nvPr/>
              </p:nvSpPr>
              <p:spPr bwMode="auto">
                <a:xfrm>
                  <a:off x="3609" y="13175"/>
                  <a:ext cx="508"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2" name="Line 62"/>
                <p:cNvSpPr>
                  <a:spLocks noChangeShapeType="1"/>
                </p:cNvSpPr>
                <p:nvPr/>
              </p:nvSpPr>
              <p:spPr bwMode="auto">
                <a:xfrm>
                  <a:off x="4117" y="13466"/>
                  <a:ext cx="67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3" name="Line 63"/>
                <p:cNvSpPr>
                  <a:spLocks noChangeShapeType="1"/>
                </p:cNvSpPr>
                <p:nvPr/>
              </p:nvSpPr>
              <p:spPr bwMode="auto">
                <a:xfrm flipV="1">
                  <a:off x="4794" y="13175"/>
                  <a:ext cx="339"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4" name="Line 64"/>
                <p:cNvSpPr>
                  <a:spLocks noChangeShapeType="1"/>
                </p:cNvSpPr>
                <p:nvPr/>
              </p:nvSpPr>
              <p:spPr bwMode="auto">
                <a:xfrm flipH="1" flipV="1">
                  <a:off x="4625" y="12885"/>
                  <a:ext cx="508" cy="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5" name="Line 65"/>
                <p:cNvSpPr>
                  <a:spLocks noChangeShapeType="1"/>
                </p:cNvSpPr>
                <p:nvPr/>
              </p:nvSpPr>
              <p:spPr bwMode="auto">
                <a:xfrm>
                  <a:off x="3609" y="13175"/>
                  <a:ext cx="1524"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6" name="Line 66"/>
                <p:cNvSpPr>
                  <a:spLocks noChangeShapeType="1"/>
                </p:cNvSpPr>
                <p:nvPr/>
              </p:nvSpPr>
              <p:spPr bwMode="auto">
                <a:xfrm>
                  <a:off x="3948" y="12885"/>
                  <a:ext cx="846"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7" name="Line 67"/>
                <p:cNvSpPr>
                  <a:spLocks noChangeShapeType="1"/>
                </p:cNvSpPr>
                <p:nvPr/>
              </p:nvSpPr>
              <p:spPr bwMode="auto">
                <a:xfrm flipH="1">
                  <a:off x="4117" y="12885"/>
                  <a:ext cx="508" cy="58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Text Box 68"/>
                <p:cNvSpPr txBox="1">
                  <a:spLocks noChangeArrowheads="1"/>
                </p:cNvSpPr>
                <p:nvPr/>
              </p:nvSpPr>
              <p:spPr bwMode="auto">
                <a:xfrm>
                  <a:off x="3048" y="12978"/>
                  <a:ext cx="342"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1400" i="1">
                      <a:solidFill>
                        <a:srgbClr val="000000"/>
                      </a:solidFill>
                      <a:latin typeface="Times New Roman" panose="02020603050405020304" pitchFamily="18" charset="0"/>
                      <a:ea typeface="宋体" panose="02010600030101010101" pitchFamily="2" charset="-122"/>
                    </a:rPr>
                    <a:t>A</a:t>
                  </a:r>
                  <a:endParaRPr lang="en-US" altLang="zh-CN" sz="1400" i="1">
                    <a:solidFill>
                      <a:srgbClr val="1C1C1C"/>
                    </a:solidFill>
                    <a:latin typeface="Times New Roman" panose="02020603050405020304" pitchFamily="18" charset="0"/>
                    <a:ea typeface="宋体" panose="02010600030101010101" pitchFamily="2" charset="-122"/>
                  </a:endParaRPr>
                </a:p>
              </p:txBody>
            </p:sp>
            <p:sp>
              <p:nvSpPr>
                <p:cNvPr id="56359" name="Oval 69"/>
                <p:cNvSpPr>
                  <a:spLocks noChangeArrowheads="1"/>
                </p:cNvSpPr>
                <p:nvPr/>
              </p:nvSpPr>
              <p:spPr bwMode="auto">
                <a:xfrm>
                  <a:off x="3828" y="12759"/>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0" name="Oval 70"/>
                <p:cNvSpPr>
                  <a:spLocks noChangeArrowheads="1"/>
                </p:cNvSpPr>
                <p:nvPr/>
              </p:nvSpPr>
              <p:spPr bwMode="auto">
                <a:xfrm>
                  <a:off x="4478" y="12743"/>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1" name="Oval 71"/>
                <p:cNvSpPr>
                  <a:spLocks noChangeArrowheads="1"/>
                </p:cNvSpPr>
                <p:nvPr/>
              </p:nvSpPr>
              <p:spPr bwMode="auto">
                <a:xfrm>
                  <a:off x="4683" y="13311"/>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2" name="Oval 72"/>
                <p:cNvSpPr>
                  <a:spLocks noChangeArrowheads="1"/>
                </p:cNvSpPr>
                <p:nvPr/>
              </p:nvSpPr>
              <p:spPr bwMode="auto">
                <a:xfrm>
                  <a:off x="3978" y="13314"/>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3" name="Oval 73"/>
                <p:cNvSpPr>
                  <a:spLocks noChangeArrowheads="1"/>
                </p:cNvSpPr>
                <p:nvPr/>
              </p:nvSpPr>
              <p:spPr bwMode="auto">
                <a:xfrm>
                  <a:off x="3483" y="13002"/>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64" name="Oval 74"/>
                <p:cNvSpPr>
                  <a:spLocks noChangeArrowheads="1"/>
                </p:cNvSpPr>
                <p:nvPr/>
              </p:nvSpPr>
              <p:spPr bwMode="auto">
                <a:xfrm>
                  <a:off x="4978" y="13040"/>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56345" name="Group 75"/>
              <p:cNvGrpSpPr>
                <a:grpSpLocks/>
              </p:cNvGrpSpPr>
              <p:nvPr/>
            </p:nvGrpSpPr>
            <p:grpSpPr bwMode="auto">
              <a:xfrm>
                <a:off x="3825" y="11112"/>
                <a:ext cx="1440" cy="562"/>
                <a:chOff x="3840" y="11154"/>
                <a:chExt cx="1440" cy="562"/>
              </a:xfrm>
            </p:grpSpPr>
            <p:sp>
              <p:nvSpPr>
                <p:cNvPr id="56346" name="Oval 76"/>
                <p:cNvSpPr>
                  <a:spLocks noChangeArrowheads="1"/>
                </p:cNvSpPr>
                <p:nvPr/>
              </p:nvSpPr>
              <p:spPr bwMode="auto">
                <a:xfrm>
                  <a:off x="3840" y="11170"/>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47" name="Oval 77"/>
                <p:cNvSpPr>
                  <a:spLocks noChangeArrowheads="1"/>
                </p:cNvSpPr>
                <p:nvPr/>
              </p:nvSpPr>
              <p:spPr bwMode="auto">
                <a:xfrm>
                  <a:off x="4490" y="11154"/>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56348" name="Oval 78"/>
                <p:cNvSpPr>
                  <a:spLocks noChangeArrowheads="1"/>
                </p:cNvSpPr>
                <p:nvPr/>
              </p:nvSpPr>
              <p:spPr bwMode="auto">
                <a:xfrm>
                  <a:off x="4997" y="11433"/>
                  <a:ext cx="283" cy="283"/>
                </a:xfrm>
                <a:prstGeom prst="ellipse">
                  <a:avLst/>
                </a:prstGeom>
                <a:gradFill rotWithShape="1">
                  <a:gsLst>
                    <a:gs pos="0">
                      <a:srgbClr val="CCFFCC"/>
                    </a:gs>
                    <a:gs pos="100000">
                      <a:srgbClr val="00FF00"/>
                    </a:gs>
                  </a:gsLst>
                  <a:path path="shape">
                    <a:fillToRect l="50000" t="50000" r="50000" b="50000"/>
                  </a:path>
                </a:gradFill>
                <a:ln w="9525">
                  <a:solidFill>
                    <a:srgbClr val="008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sp>
          <p:nvSpPr>
            <p:cNvPr id="56327" name="Line 79"/>
            <p:cNvSpPr>
              <a:spLocks noChangeShapeType="1"/>
            </p:cNvSpPr>
            <p:nvPr/>
          </p:nvSpPr>
          <p:spPr bwMode="auto">
            <a:xfrm>
              <a:off x="3025" y="3285"/>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28" name="Line 80"/>
            <p:cNvSpPr>
              <a:spLocks noChangeShapeType="1"/>
            </p:cNvSpPr>
            <p:nvPr/>
          </p:nvSpPr>
          <p:spPr bwMode="auto">
            <a:xfrm>
              <a:off x="3016" y="3929"/>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29" name="Line 81"/>
            <p:cNvSpPr>
              <a:spLocks noChangeShapeType="1"/>
            </p:cNvSpPr>
            <p:nvPr/>
          </p:nvSpPr>
          <p:spPr bwMode="auto">
            <a:xfrm>
              <a:off x="3152" y="3294"/>
              <a:ext cx="0" cy="635"/>
            </a:xfrm>
            <a:prstGeom prst="line">
              <a:avLst/>
            </a:prstGeom>
            <a:noFill/>
            <a:ln w="508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0" name="Text Box 82"/>
            <p:cNvSpPr txBox="1">
              <a:spLocks noChangeArrowheads="1"/>
            </p:cNvSpPr>
            <p:nvPr/>
          </p:nvSpPr>
          <p:spPr bwMode="auto">
            <a:xfrm>
              <a:off x="3144" y="3475"/>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1C1C1C"/>
                  </a:solidFill>
                  <a:latin typeface="Times New Roman" panose="02020603050405020304" pitchFamily="18" charset="0"/>
                  <a:ea typeface="宋体" panose="02010600030101010101" pitchFamily="2" charset="-122"/>
                </a:rPr>
                <a:t>c</a:t>
              </a:r>
            </a:p>
          </p:txBody>
        </p:sp>
        <p:sp>
          <p:nvSpPr>
            <p:cNvPr id="56331" name="Text Box 83"/>
            <p:cNvSpPr txBox="1">
              <a:spLocks noChangeArrowheads="1"/>
            </p:cNvSpPr>
            <p:nvPr/>
          </p:nvSpPr>
          <p:spPr bwMode="auto">
            <a:xfrm>
              <a:off x="2553" y="2822"/>
              <a:ext cx="2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1C1C1C"/>
                  </a:solidFill>
                  <a:latin typeface="Times New Roman" panose="02020603050405020304" pitchFamily="18" charset="0"/>
                  <a:ea typeface="宋体" panose="02010600030101010101" pitchFamily="2" charset="-122"/>
                </a:rPr>
                <a:t>a</a:t>
              </a:r>
            </a:p>
          </p:txBody>
        </p:sp>
        <p:sp>
          <p:nvSpPr>
            <p:cNvPr id="56332" name="Line 84"/>
            <p:cNvSpPr>
              <a:spLocks noChangeShapeType="1"/>
            </p:cNvSpPr>
            <p:nvPr/>
          </p:nvSpPr>
          <p:spPr bwMode="auto">
            <a:xfrm flipV="1">
              <a:off x="2517" y="2976"/>
              <a:ext cx="0" cy="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3" name="Line 85"/>
            <p:cNvSpPr>
              <a:spLocks noChangeShapeType="1"/>
            </p:cNvSpPr>
            <p:nvPr/>
          </p:nvSpPr>
          <p:spPr bwMode="auto">
            <a:xfrm flipV="1">
              <a:off x="2789" y="2931"/>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4" name="Line 86"/>
            <p:cNvSpPr>
              <a:spLocks noChangeShapeType="1"/>
            </p:cNvSpPr>
            <p:nvPr/>
          </p:nvSpPr>
          <p:spPr bwMode="auto">
            <a:xfrm>
              <a:off x="2517" y="3067"/>
              <a:ext cx="272" cy="0"/>
            </a:xfrm>
            <a:prstGeom prst="line">
              <a:avLst/>
            </a:prstGeom>
            <a:noFill/>
            <a:ln w="381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33852"/>
                                        </p:tgtEl>
                                        <p:attrNameLst>
                                          <p:attrName>style.visibility</p:attrName>
                                        </p:attrNameLst>
                                      </p:cBhvr>
                                      <p:to>
                                        <p:strVal val="visible"/>
                                      </p:to>
                                    </p:set>
                                    <p:animEffect transition="in" filter="slide(fromLeft)">
                                      <p:cBhvr>
                                        <p:cTn id="7" dur="500"/>
                                        <p:tgtEl>
                                          <p:spTgt spid="333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3600" dirty="0">
                <a:latin typeface="微软雅黑" panose="020B0503020204020204" pitchFamily="34" charset="-122"/>
              </a:rPr>
              <a:t>六角密排结构动态演示</a:t>
            </a:r>
          </a:p>
        </p:txBody>
      </p:sp>
      <p:graphicFrame>
        <p:nvGraphicFramePr>
          <p:cNvPr id="57347" name="Object 9"/>
          <p:cNvGraphicFramePr>
            <a:graphicFrameLocks noGrp="1" noChangeAspect="1"/>
          </p:cNvGraphicFramePr>
          <p:nvPr>
            <p:ph idx="4294967295"/>
          </p:nvPr>
        </p:nvGraphicFramePr>
        <p:xfrm>
          <a:off x="6119813" y="3573463"/>
          <a:ext cx="2736850" cy="1111250"/>
        </p:xfrm>
        <a:graphic>
          <a:graphicData uri="http://schemas.openxmlformats.org/presentationml/2006/ole">
            <mc:AlternateContent xmlns:mc="http://schemas.openxmlformats.org/markup-compatibility/2006">
              <mc:Choice xmlns:v="urn:schemas-microsoft-com:vml" Requires="v">
                <p:oleObj spid="_x0000_s57359" name="Equation" r:id="rId3" imgW="1155700" imgH="469900" progId="Equation.DSMT4">
                  <p:embed/>
                </p:oleObj>
              </mc:Choice>
              <mc:Fallback>
                <p:oleObj name="Equation" r:id="rId3" imgW="1155700" imgH="4699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813" y="3573463"/>
                        <a:ext cx="2736850"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7348" name="Picture 3" descr="lj"/>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276475"/>
            <a:ext cx="367347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 Box 8"/>
          <p:cNvSpPr txBox="1">
            <a:spLocks noChangeArrowheads="1"/>
          </p:cNvSpPr>
          <p:nvPr/>
        </p:nvSpPr>
        <p:spPr bwMode="auto">
          <a:xfrm>
            <a:off x="4932363" y="2781300"/>
            <a:ext cx="3924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zh-CN" altLang="en-US" sz="2800">
                <a:solidFill>
                  <a:srgbClr val="1C1C1C"/>
                </a:solidFill>
                <a:latin typeface="微软雅黑" panose="020B0503020204020204" pitchFamily="34" charset="-122"/>
              </a:rPr>
              <a:t>六方密排密堆积结构中</a:t>
            </a:r>
            <a:r>
              <a:rPr lang="en-US" altLang="zh-CN" sz="2800">
                <a:solidFill>
                  <a:srgbClr val="1C1C1C"/>
                </a:solidFill>
                <a:latin typeface="微软雅黑" panose="020B0503020204020204" pitchFamily="34" charset="-122"/>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250825" y="1125538"/>
            <a:ext cx="576263" cy="47529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2800" dirty="0">
                <a:latin typeface="微软雅黑" panose="020B0503020204020204" pitchFamily="34" charset="-122"/>
              </a:rPr>
              <a:t>面</a:t>
            </a:r>
            <a:br>
              <a:rPr lang="zh-CN" altLang="en-US" sz="2800" dirty="0">
                <a:latin typeface="微软雅黑" panose="020B0503020204020204" pitchFamily="34" charset="-122"/>
              </a:rPr>
            </a:br>
            <a:r>
              <a:rPr lang="zh-CN" altLang="en-US" sz="2800" dirty="0">
                <a:latin typeface="微软雅黑" panose="020B0503020204020204" pitchFamily="34" charset="-122"/>
              </a:rPr>
              <a:t>心</a:t>
            </a:r>
            <a:br>
              <a:rPr lang="zh-CN" altLang="en-US" sz="2800" dirty="0">
                <a:latin typeface="微软雅黑" panose="020B0503020204020204" pitchFamily="34" charset="-122"/>
              </a:rPr>
            </a:br>
            <a:r>
              <a:rPr lang="zh-CN" altLang="en-US" sz="2800" dirty="0">
                <a:latin typeface="微软雅黑" panose="020B0503020204020204" pitchFamily="34" charset="-122"/>
              </a:rPr>
              <a:t>立</a:t>
            </a:r>
            <a:br>
              <a:rPr lang="zh-CN" altLang="en-US" sz="2800" dirty="0">
                <a:latin typeface="微软雅黑" panose="020B0503020204020204" pitchFamily="34" charset="-122"/>
              </a:rPr>
            </a:br>
            <a:r>
              <a:rPr lang="zh-CN" altLang="en-US" sz="2800" dirty="0">
                <a:latin typeface="微软雅黑" panose="020B0503020204020204" pitchFamily="34" charset="-122"/>
              </a:rPr>
              <a:t>方</a:t>
            </a:r>
            <a:br>
              <a:rPr lang="zh-CN" altLang="en-US" sz="2800" dirty="0">
                <a:latin typeface="微软雅黑" panose="020B0503020204020204" pitchFamily="34" charset="-122"/>
              </a:rPr>
            </a:br>
            <a:r>
              <a:rPr lang="zh-CN" altLang="en-US" sz="2800" dirty="0">
                <a:latin typeface="微软雅黑" panose="020B0503020204020204" pitchFamily="34" charset="-122"/>
              </a:rPr>
              <a:t>密</a:t>
            </a:r>
            <a:br>
              <a:rPr lang="zh-CN" altLang="en-US" sz="2800" dirty="0">
                <a:latin typeface="微软雅黑" panose="020B0503020204020204" pitchFamily="34" charset="-122"/>
              </a:rPr>
            </a:br>
            <a:r>
              <a:rPr lang="zh-CN" altLang="en-US" sz="2800" dirty="0">
                <a:latin typeface="微软雅黑" panose="020B0503020204020204" pitchFamily="34" charset="-122"/>
              </a:rPr>
              <a:t>堆</a:t>
            </a:r>
            <a:br>
              <a:rPr lang="zh-CN" altLang="en-US" sz="2800" dirty="0">
                <a:latin typeface="微软雅黑" panose="020B0503020204020204" pitchFamily="34" charset="-122"/>
              </a:rPr>
            </a:br>
            <a:r>
              <a:rPr lang="zh-CN" altLang="en-US" sz="2800" dirty="0">
                <a:latin typeface="微软雅黑" panose="020B0503020204020204" pitchFamily="34" charset="-122"/>
              </a:rPr>
              <a:t>积</a:t>
            </a:r>
            <a:br>
              <a:rPr lang="zh-CN" altLang="en-US" sz="2800" dirty="0">
                <a:latin typeface="微软雅黑" panose="020B0503020204020204" pitchFamily="34" charset="-122"/>
              </a:rPr>
            </a:br>
            <a:r>
              <a:rPr lang="zh-CN" altLang="en-US" sz="2800" dirty="0">
                <a:latin typeface="微软雅黑" panose="020B0503020204020204" pitchFamily="34" charset="-122"/>
              </a:rPr>
              <a:t>结</a:t>
            </a:r>
            <a:br>
              <a:rPr lang="zh-CN" altLang="en-US" sz="2800" dirty="0">
                <a:latin typeface="微软雅黑" panose="020B0503020204020204" pitchFamily="34" charset="-122"/>
              </a:rPr>
            </a:br>
            <a:r>
              <a:rPr lang="zh-CN" altLang="en-US" sz="2800" dirty="0">
                <a:latin typeface="微软雅黑" panose="020B0503020204020204" pitchFamily="34" charset="-122"/>
              </a:rPr>
              <a:t>构</a:t>
            </a:r>
            <a:br>
              <a:rPr lang="zh-CN" altLang="en-US" sz="2800" dirty="0">
                <a:latin typeface="微软雅黑" panose="020B0503020204020204" pitchFamily="34" charset="-122"/>
              </a:rPr>
            </a:br>
            <a:r>
              <a:rPr lang="zh-CN" altLang="en-US" sz="2800" dirty="0">
                <a:latin typeface="微软雅黑" panose="020B0503020204020204" pitchFamily="34" charset="-122"/>
              </a:rPr>
              <a:t>示</a:t>
            </a:r>
            <a:br>
              <a:rPr lang="zh-CN" altLang="en-US" sz="2800" dirty="0">
                <a:latin typeface="微软雅黑" panose="020B0503020204020204" pitchFamily="34" charset="-122"/>
              </a:rPr>
            </a:br>
            <a:r>
              <a:rPr lang="zh-CN" altLang="en-US" sz="2800" dirty="0">
                <a:latin typeface="微软雅黑" panose="020B0503020204020204" pitchFamily="34" charset="-122"/>
              </a:rPr>
              <a:t>意</a:t>
            </a:r>
            <a:br>
              <a:rPr lang="zh-CN" altLang="en-US" sz="2800" dirty="0">
                <a:latin typeface="微软雅黑" panose="020B0503020204020204" pitchFamily="34" charset="-122"/>
              </a:rPr>
            </a:br>
            <a:r>
              <a:rPr lang="zh-CN" altLang="en-US" sz="2800" dirty="0">
                <a:latin typeface="微软雅黑" panose="020B0503020204020204" pitchFamily="34" charset="-122"/>
              </a:rPr>
              <a:t>图</a:t>
            </a:r>
            <a:endParaRPr lang="zh-CN" altLang="en-US" sz="3600" dirty="0">
              <a:latin typeface="微软雅黑" panose="020B0503020204020204" pitchFamily="34" charset="-122"/>
            </a:endParaRPr>
          </a:p>
        </p:txBody>
      </p:sp>
      <p:grpSp>
        <p:nvGrpSpPr>
          <p:cNvPr id="335875" name="Group 3"/>
          <p:cNvGrpSpPr>
            <a:grpSpLocks/>
          </p:cNvGrpSpPr>
          <p:nvPr/>
        </p:nvGrpSpPr>
        <p:grpSpPr bwMode="auto">
          <a:xfrm>
            <a:off x="957263" y="1557338"/>
            <a:ext cx="7935912" cy="3630612"/>
            <a:chOff x="603" y="981"/>
            <a:chExt cx="4999" cy="2287"/>
          </a:xfrm>
        </p:grpSpPr>
        <p:grpSp>
          <p:nvGrpSpPr>
            <p:cNvPr id="58429" name="Group 4"/>
            <p:cNvGrpSpPr>
              <a:grpSpLocks/>
            </p:cNvGrpSpPr>
            <p:nvPr/>
          </p:nvGrpSpPr>
          <p:grpSpPr bwMode="auto">
            <a:xfrm>
              <a:off x="1419" y="981"/>
              <a:ext cx="4183" cy="872"/>
              <a:chOff x="1247" y="981"/>
              <a:chExt cx="4183" cy="872"/>
            </a:xfrm>
          </p:grpSpPr>
          <p:graphicFrame>
            <p:nvGraphicFramePr>
              <p:cNvPr id="58442" name="Object 5"/>
              <p:cNvGraphicFramePr>
                <a:graphicFrameLocks noChangeAspect="1"/>
              </p:cNvGraphicFramePr>
              <p:nvPr/>
            </p:nvGraphicFramePr>
            <p:xfrm>
              <a:off x="1247" y="990"/>
              <a:ext cx="862" cy="862"/>
            </p:xfrm>
            <a:graphic>
              <a:graphicData uri="http://schemas.openxmlformats.org/presentationml/2006/ole">
                <mc:AlternateContent xmlns:mc="http://schemas.openxmlformats.org/markup-compatibility/2006">
                  <mc:Choice xmlns:v="urn:schemas-microsoft-com:vml" Requires="v">
                    <p:oleObj spid="_x0000_s58843" name="Flash Document" r:id="rId3" imgW="1650960" imgH="1650960" progId="Flash.Movie">
                      <p:embed/>
                    </p:oleObj>
                  </mc:Choice>
                  <mc:Fallback>
                    <p:oleObj name="Flash Document" r:id="rId3" imgW="1650960" imgH="1650960" progId="Flash.Movi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3" name="Object 6"/>
              <p:cNvGraphicFramePr>
                <a:graphicFrameLocks noChangeAspect="1"/>
              </p:cNvGraphicFramePr>
              <p:nvPr/>
            </p:nvGraphicFramePr>
            <p:xfrm>
              <a:off x="2073" y="991"/>
              <a:ext cx="862" cy="862"/>
            </p:xfrm>
            <a:graphic>
              <a:graphicData uri="http://schemas.openxmlformats.org/presentationml/2006/ole">
                <mc:AlternateContent xmlns:mc="http://schemas.openxmlformats.org/markup-compatibility/2006">
                  <mc:Choice xmlns:v="urn:schemas-microsoft-com:vml" Requires="v">
                    <p:oleObj spid="_x0000_s58844" name="Flash Document" r:id="rId5" imgW="1650960" imgH="1650960" progId="Flash.Movie">
                      <p:embed/>
                    </p:oleObj>
                  </mc:Choice>
                  <mc:Fallback>
                    <p:oleObj name="Flash Document" r:id="rId5" imgW="1650960" imgH="1650960" progId="Flash.Movi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 y="99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4" name="Object 7"/>
              <p:cNvGraphicFramePr>
                <a:graphicFrameLocks noChangeAspect="1"/>
              </p:cNvGraphicFramePr>
              <p:nvPr/>
            </p:nvGraphicFramePr>
            <p:xfrm>
              <a:off x="2910" y="984"/>
              <a:ext cx="862" cy="862"/>
            </p:xfrm>
            <a:graphic>
              <a:graphicData uri="http://schemas.openxmlformats.org/presentationml/2006/ole">
                <mc:AlternateContent xmlns:mc="http://schemas.openxmlformats.org/markup-compatibility/2006">
                  <mc:Choice xmlns:v="urn:schemas-microsoft-com:vml" Requires="v">
                    <p:oleObj spid="_x0000_s58845" name="Flash Document" r:id="rId6" imgW="1650960" imgH="1650960" progId="Flash.Movie">
                      <p:embed/>
                    </p:oleObj>
                  </mc:Choice>
                  <mc:Fallback>
                    <p:oleObj name="Flash Document" r:id="rId6" imgW="1650960" imgH="1650960" progId="Flash.Movie">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0" y="984"/>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5" name="Object 8"/>
              <p:cNvGraphicFramePr>
                <a:graphicFrameLocks noChangeAspect="1"/>
              </p:cNvGraphicFramePr>
              <p:nvPr/>
            </p:nvGraphicFramePr>
            <p:xfrm>
              <a:off x="4568" y="981"/>
              <a:ext cx="862" cy="862"/>
            </p:xfrm>
            <a:graphic>
              <a:graphicData uri="http://schemas.openxmlformats.org/presentationml/2006/ole">
                <mc:AlternateContent xmlns:mc="http://schemas.openxmlformats.org/markup-compatibility/2006">
                  <mc:Choice xmlns:v="urn:schemas-microsoft-com:vml" Requires="v">
                    <p:oleObj spid="_x0000_s58846" name="Flash Document" r:id="rId7" imgW="1650960" imgH="1650960" progId="Flash.Movie">
                      <p:embed/>
                    </p:oleObj>
                  </mc:Choice>
                  <mc:Fallback>
                    <p:oleObj name="Flash Document" r:id="rId7" imgW="1650960" imgH="1650960" progId="Flash.Movi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8" y="981"/>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6" name="Object 9"/>
              <p:cNvGraphicFramePr>
                <a:graphicFrameLocks noChangeAspect="1"/>
              </p:cNvGraphicFramePr>
              <p:nvPr/>
            </p:nvGraphicFramePr>
            <p:xfrm>
              <a:off x="3739" y="990"/>
              <a:ext cx="862" cy="862"/>
            </p:xfrm>
            <a:graphic>
              <a:graphicData uri="http://schemas.openxmlformats.org/presentationml/2006/ole">
                <mc:AlternateContent xmlns:mc="http://schemas.openxmlformats.org/markup-compatibility/2006">
                  <mc:Choice xmlns:v="urn:schemas-microsoft-com:vml" Requires="v">
                    <p:oleObj spid="_x0000_s58847" name="Flash Document" r:id="rId8" imgW="1650960" imgH="1650960" progId="Flash.Movie">
                      <p:embed/>
                    </p:oleObj>
                  </mc:Choice>
                  <mc:Fallback>
                    <p:oleObj name="Flash Document" r:id="rId8" imgW="1650960" imgH="1650960" progId="Flash.Movie">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9" y="9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30" name="Group 10"/>
            <p:cNvGrpSpPr>
              <a:grpSpLocks/>
            </p:cNvGrpSpPr>
            <p:nvPr/>
          </p:nvGrpSpPr>
          <p:grpSpPr bwMode="auto">
            <a:xfrm>
              <a:off x="603" y="2396"/>
              <a:ext cx="4183" cy="872"/>
              <a:chOff x="431" y="2396"/>
              <a:chExt cx="4183" cy="872"/>
            </a:xfrm>
          </p:grpSpPr>
          <p:graphicFrame>
            <p:nvGraphicFramePr>
              <p:cNvPr id="58437" name="Object 11"/>
              <p:cNvGraphicFramePr>
                <a:graphicFrameLocks noChangeAspect="1"/>
              </p:cNvGraphicFramePr>
              <p:nvPr/>
            </p:nvGraphicFramePr>
            <p:xfrm>
              <a:off x="431" y="2405"/>
              <a:ext cx="862" cy="862"/>
            </p:xfrm>
            <a:graphic>
              <a:graphicData uri="http://schemas.openxmlformats.org/presentationml/2006/ole">
                <mc:AlternateContent xmlns:mc="http://schemas.openxmlformats.org/markup-compatibility/2006">
                  <mc:Choice xmlns:v="urn:schemas-microsoft-com:vml" Requires="v">
                    <p:oleObj spid="_x0000_s58848" name="Flash Document" r:id="rId9" imgW="1650960" imgH="1650960" progId="Flash.Movie">
                      <p:embed/>
                    </p:oleObj>
                  </mc:Choice>
                  <mc:Fallback>
                    <p:oleObj name="Flash Document" r:id="rId9" imgW="1650960" imgH="1650960" progId="Flash.Movie">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 y="2405"/>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8" name="Object 12"/>
              <p:cNvGraphicFramePr>
                <a:graphicFrameLocks noChangeAspect="1"/>
              </p:cNvGraphicFramePr>
              <p:nvPr/>
            </p:nvGraphicFramePr>
            <p:xfrm>
              <a:off x="1257" y="2406"/>
              <a:ext cx="862" cy="862"/>
            </p:xfrm>
            <a:graphic>
              <a:graphicData uri="http://schemas.openxmlformats.org/presentationml/2006/ole">
                <mc:AlternateContent xmlns:mc="http://schemas.openxmlformats.org/markup-compatibility/2006">
                  <mc:Choice xmlns:v="urn:schemas-microsoft-com:vml" Requires="v">
                    <p:oleObj spid="_x0000_s58849" name="Flash Document" r:id="rId10" imgW="1650960" imgH="1650960" progId="Flash.Movie">
                      <p:embed/>
                    </p:oleObj>
                  </mc:Choice>
                  <mc:Fallback>
                    <p:oleObj name="Flash Document" r:id="rId10" imgW="1650960" imgH="1650960" progId="Flash.Movie">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 y="24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9" name="Object 13"/>
              <p:cNvGraphicFramePr>
                <a:graphicFrameLocks noChangeAspect="1"/>
              </p:cNvGraphicFramePr>
              <p:nvPr/>
            </p:nvGraphicFramePr>
            <p:xfrm>
              <a:off x="2094" y="2399"/>
              <a:ext cx="862" cy="862"/>
            </p:xfrm>
            <a:graphic>
              <a:graphicData uri="http://schemas.openxmlformats.org/presentationml/2006/ole">
                <mc:AlternateContent xmlns:mc="http://schemas.openxmlformats.org/markup-compatibility/2006">
                  <mc:Choice xmlns:v="urn:schemas-microsoft-com:vml" Requires="v">
                    <p:oleObj spid="_x0000_s58850" name="Flash Document" r:id="rId11" imgW="1650960" imgH="1650960" progId="Flash.Movie">
                      <p:embed/>
                    </p:oleObj>
                  </mc:Choice>
                  <mc:Fallback>
                    <p:oleObj name="Flash Document" r:id="rId11" imgW="1650960" imgH="1650960" progId="Flash.Movie">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 y="239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0" name="Object 14"/>
              <p:cNvGraphicFramePr>
                <a:graphicFrameLocks noChangeAspect="1"/>
              </p:cNvGraphicFramePr>
              <p:nvPr/>
            </p:nvGraphicFramePr>
            <p:xfrm>
              <a:off x="3752" y="2396"/>
              <a:ext cx="862" cy="862"/>
            </p:xfrm>
            <a:graphic>
              <a:graphicData uri="http://schemas.openxmlformats.org/presentationml/2006/ole">
                <mc:AlternateContent xmlns:mc="http://schemas.openxmlformats.org/markup-compatibility/2006">
                  <mc:Choice xmlns:v="urn:schemas-microsoft-com:vml" Requires="v">
                    <p:oleObj spid="_x0000_s58851" name="Flash Document" r:id="rId12" imgW="1650960" imgH="1650960" progId="Flash.Movie">
                      <p:embed/>
                    </p:oleObj>
                  </mc:Choice>
                  <mc:Fallback>
                    <p:oleObj name="Flash Document" r:id="rId12" imgW="1650960" imgH="1650960" progId="Flash.Movie">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 y="239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41" name="Object 15"/>
              <p:cNvGraphicFramePr>
                <a:graphicFrameLocks noChangeAspect="1"/>
              </p:cNvGraphicFramePr>
              <p:nvPr/>
            </p:nvGraphicFramePr>
            <p:xfrm>
              <a:off x="2923" y="2405"/>
              <a:ext cx="862" cy="862"/>
            </p:xfrm>
            <a:graphic>
              <a:graphicData uri="http://schemas.openxmlformats.org/presentationml/2006/ole">
                <mc:AlternateContent xmlns:mc="http://schemas.openxmlformats.org/markup-compatibility/2006">
                  <mc:Choice xmlns:v="urn:schemas-microsoft-com:vml" Requires="v">
                    <p:oleObj spid="_x0000_s58852" name="Flash Document" r:id="rId13" imgW="1650960" imgH="1650960" progId="Flash.Movie">
                      <p:embed/>
                    </p:oleObj>
                  </mc:Choice>
                  <mc:Fallback>
                    <p:oleObj name="Flash Document" r:id="rId13" imgW="1650960" imgH="1650960" progId="Flash.Movie">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 y="2405"/>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31" name="Group 16"/>
            <p:cNvGrpSpPr>
              <a:grpSpLocks/>
            </p:cNvGrpSpPr>
            <p:nvPr/>
          </p:nvGrpSpPr>
          <p:grpSpPr bwMode="auto">
            <a:xfrm>
              <a:off x="1003" y="1680"/>
              <a:ext cx="4183" cy="872"/>
              <a:chOff x="831" y="1680"/>
              <a:chExt cx="4183" cy="872"/>
            </a:xfrm>
          </p:grpSpPr>
          <p:graphicFrame>
            <p:nvGraphicFramePr>
              <p:cNvPr id="58432" name="Object 17"/>
              <p:cNvGraphicFramePr>
                <a:graphicFrameLocks noChangeAspect="1"/>
              </p:cNvGraphicFramePr>
              <p:nvPr/>
            </p:nvGraphicFramePr>
            <p:xfrm>
              <a:off x="831" y="1689"/>
              <a:ext cx="862" cy="862"/>
            </p:xfrm>
            <a:graphic>
              <a:graphicData uri="http://schemas.openxmlformats.org/presentationml/2006/ole">
                <mc:AlternateContent xmlns:mc="http://schemas.openxmlformats.org/markup-compatibility/2006">
                  <mc:Choice xmlns:v="urn:schemas-microsoft-com:vml" Requires="v">
                    <p:oleObj spid="_x0000_s58853" name="Flash Document" r:id="rId14" imgW="1650960" imgH="1650960" progId="Flash.Movie">
                      <p:embed/>
                    </p:oleObj>
                  </mc:Choice>
                  <mc:Fallback>
                    <p:oleObj name="Flash Document" r:id="rId14" imgW="1650960" imgH="1650960" progId="Flash.Movie">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3" name="Object 18"/>
              <p:cNvGraphicFramePr>
                <a:graphicFrameLocks noChangeAspect="1"/>
              </p:cNvGraphicFramePr>
              <p:nvPr/>
            </p:nvGraphicFramePr>
            <p:xfrm>
              <a:off x="1657" y="1690"/>
              <a:ext cx="862" cy="862"/>
            </p:xfrm>
            <a:graphic>
              <a:graphicData uri="http://schemas.openxmlformats.org/presentationml/2006/ole">
                <mc:AlternateContent xmlns:mc="http://schemas.openxmlformats.org/markup-compatibility/2006">
                  <mc:Choice xmlns:v="urn:schemas-microsoft-com:vml" Requires="v">
                    <p:oleObj spid="_x0000_s58854" name="Flash Document" r:id="rId15" imgW="1650960" imgH="1650960" progId="Flash.Movie">
                      <p:embed/>
                    </p:oleObj>
                  </mc:Choice>
                  <mc:Fallback>
                    <p:oleObj name="Flash Document" r:id="rId15" imgW="1650960" imgH="1650960" progId="Flash.Movie">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 y="169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4" name="Object 19"/>
              <p:cNvGraphicFramePr>
                <a:graphicFrameLocks noChangeAspect="1"/>
              </p:cNvGraphicFramePr>
              <p:nvPr/>
            </p:nvGraphicFramePr>
            <p:xfrm>
              <a:off x="2494" y="1683"/>
              <a:ext cx="862" cy="862"/>
            </p:xfrm>
            <a:graphic>
              <a:graphicData uri="http://schemas.openxmlformats.org/presentationml/2006/ole">
                <mc:AlternateContent xmlns:mc="http://schemas.openxmlformats.org/markup-compatibility/2006">
                  <mc:Choice xmlns:v="urn:schemas-microsoft-com:vml" Requires="v">
                    <p:oleObj spid="_x0000_s58855" name="Flash Document" r:id="rId16" imgW="1650960" imgH="1650960" progId="Flash.Movie">
                      <p:embed/>
                    </p:oleObj>
                  </mc:Choice>
                  <mc:Fallback>
                    <p:oleObj name="Flash Document" r:id="rId16" imgW="1650960" imgH="1650960" progId="Flash.Movie">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 y="1683"/>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5" name="Object 20"/>
              <p:cNvGraphicFramePr>
                <a:graphicFrameLocks noChangeAspect="1"/>
              </p:cNvGraphicFramePr>
              <p:nvPr/>
            </p:nvGraphicFramePr>
            <p:xfrm>
              <a:off x="4152" y="1680"/>
              <a:ext cx="862" cy="862"/>
            </p:xfrm>
            <a:graphic>
              <a:graphicData uri="http://schemas.openxmlformats.org/presentationml/2006/ole">
                <mc:AlternateContent xmlns:mc="http://schemas.openxmlformats.org/markup-compatibility/2006">
                  <mc:Choice xmlns:v="urn:schemas-microsoft-com:vml" Requires="v">
                    <p:oleObj spid="_x0000_s58856" name="Flash Document" r:id="rId17" imgW="1650960" imgH="1650960" progId="Flash.Movie">
                      <p:embed/>
                    </p:oleObj>
                  </mc:Choice>
                  <mc:Fallback>
                    <p:oleObj name="Flash Document" r:id="rId17" imgW="1650960" imgH="1650960" progId="Flash.Movie">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36" name="Object 21"/>
              <p:cNvGraphicFramePr>
                <a:graphicFrameLocks noChangeAspect="1"/>
              </p:cNvGraphicFramePr>
              <p:nvPr/>
            </p:nvGraphicFramePr>
            <p:xfrm>
              <a:off x="3323" y="1689"/>
              <a:ext cx="862" cy="862"/>
            </p:xfrm>
            <a:graphic>
              <a:graphicData uri="http://schemas.openxmlformats.org/presentationml/2006/ole">
                <mc:AlternateContent xmlns:mc="http://schemas.openxmlformats.org/markup-compatibility/2006">
                  <mc:Choice xmlns:v="urn:schemas-microsoft-com:vml" Requires="v">
                    <p:oleObj spid="_x0000_s58857" name="Flash Document" r:id="rId18" imgW="1650960" imgH="1650960" progId="Flash.Movie">
                      <p:embed/>
                    </p:oleObj>
                  </mc:Choice>
                  <mc:Fallback>
                    <p:oleObj name="Flash Document" r:id="rId18" imgW="1650960" imgH="1650960" progId="Flash.Movie">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 y="168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894" name="Group 22"/>
          <p:cNvGrpSpPr>
            <a:grpSpLocks/>
          </p:cNvGrpSpPr>
          <p:nvPr/>
        </p:nvGrpSpPr>
        <p:grpSpPr bwMode="auto">
          <a:xfrm>
            <a:off x="1604963" y="1930400"/>
            <a:ext cx="6624637" cy="3587750"/>
            <a:chOff x="1011" y="1216"/>
            <a:chExt cx="4173" cy="2260"/>
          </a:xfrm>
        </p:grpSpPr>
        <p:grpSp>
          <p:nvGrpSpPr>
            <p:cNvPr id="58414" name="Group 23"/>
            <p:cNvGrpSpPr>
              <a:grpSpLocks/>
            </p:cNvGrpSpPr>
            <p:nvPr/>
          </p:nvGrpSpPr>
          <p:grpSpPr bwMode="auto">
            <a:xfrm>
              <a:off x="1837" y="1216"/>
              <a:ext cx="3347" cy="862"/>
              <a:chOff x="1610" y="-18"/>
              <a:chExt cx="3347" cy="862"/>
            </a:xfrm>
          </p:grpSpPr>
          <p:graphicFrame>
            <p:nvGraphicFramePr>
              <p:cNvPr id="58425" name="Object 24"/>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8858" name="Flash Document" r:id="rId19" imgW="1650960" imgH="1650960" progId="Flash.Movie">
                      <p:embed/>
                    </p:oleObj>
                  </mc:Choice>
                  <mc:Fallback>
                    <p:oleObj name="Flash Document" r:id="rId19" imgW="1650960" imgH="1650960" progId="Flash.Movie">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6" name="Object 25"/>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8859" name="Flash Document" r:id="rId21" imgW="1650960" imgH="1650960" progId="Flash.Movie">
                      <p:embed/>
                    </p:oleObj>
                  </mc:Choice>
                  <mc:Fallback>
                    <p:oleObj name="Flash Document" r:id="rId21" imgW="1650960" imgH="1650960" progId="Flash.Movie">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7" name="Object 26"/>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8860" name="Flash Document" r:id="rId22" imgW="1650960" imgH="1650960" progId="Flash.Movie">
                      <p:embed/>
                    </p:oleObj>
                  </mc:Choice>
                  <mc:Fallback>
                    <p:oleObj name="Flash Document" r:id="rId22" imgW="1650960" imgH="1650960" progId="Flash.Movie">
                      <p:embed/>
                      <p:pic>
                        <p:nvPicPr>
                          <p:cNvPr id="0" name="Object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8" name="Object 27"/>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8861" name="Flash Document" r:id="rId23" imgW="1650960" imgH="1650960" progId="Flash.Movie">
                      <p:embed/>
                    </p:oleObj>
                  </mc:Choice>
                  <mc:Fallback>
                    <p:oleObj name="Flash Document" r:id="rId23" imgW="1650960" imgH="1650960" progId="Flash.Movie">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15" name="Group 28"/>
            <p:cNvGrpSpPr>
              <a:grpSpLocks/>
            </p:cNvGrpSpPr>
            <p:nvPr/>
          </p:nvGrpSpPr>
          <p:grpSpPr bwMode="auto">
            <a:xfrm>
              <a:off x="1428" y="1924"/>
              <a:ext cx="3347" cy="862"/>
              <a:chOff x="1610" y="-18"/>
              <a:chExt cx="3347" cy="862"/>
            </a:xfrm>
          </p:grpSpPr>
          <p:graphicFrame>
            <p:nvGraphicFramePr>
              <p:cNvPr id="58421" name="Object 29"/>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8862" name="Flash Document" r:id="rId24" imgW="1650960" imgH="1650960" progId="Flash.Movie">
                      <p:embed/>
                    </p:oleObj>
                  </mc:Choice>
                  <mc:Fallback>
                    <p:oleObj name="Flash Document" r:id="rId24" imgW="1650960" imgH="1650960" progId="Flash.Movie">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2" name="Object 30"/>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8863" name="Flash Document" r:id="rId25" imgW="1650960" imgH="1650960" progId="Flash.Movie">
                      <p:embed/>
                    </p:oleObj>
                  </mc:Choice>
                  <mc:Fallback>
                    <p:oleObj name="Flash Document" r:id="rId25" imgW="1650960" imgH="1650960" progId="Flash.Movie">
                      <p:embed/>
                      <p:pic>
                        <p:nvPicPr>
                          <p:cNvPr id="0"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3" name="Object 31"/>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8864" name="Flash Document" r:id="rId26" imgW="1650960" imgH="1650960" progId="Flash.Movie">
                      <p:embed/>
                    </p:oleObj>
                  </mc:Choice>
                  <mc:Fallback>
                    <p:oleObj name="Flash Document" r:id="rId26" imgW="1650960" imgH="1650960" progId="Flash.Movie">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4" name="Object 32"/>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8865" name="Flash Document" r:id="rId27" imgW="1650960" imgH="1650960" progId="Flash.Movie">
                      <p:embed/>
                    </p:oleObj>
                  </mc:Choice>
                  <mc:Fallback>
                    <p:oleObj name="Flash Document" r:id="rId27" imgW="1650960" imgH="1650960" progId="Flash.Movie">
                      <p:embed/>
                      <p:pic>
                        <p:nvPicPr>
                          <p:cNvPr id="0" name="Object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16" name="Group 33"/>
            <p:cNvGrpSpPr>
              <a:grpSpLocks/>
            </p:cNvGrpSpPr>
            <p:nvPr/>
          </p:nvGrpSpPr>
          <p:grpSpPr bwMode="auto">
            <a:xfrm>
              <a:off x="1011" y="2614"/>
              <a:ext cx="3347" cy="862"/>
              <a:chOff x="1610" y="-18"/>
              <a:chExt cx="3347" cy="862"/>
            </a:xfrm>
          </p:grpSpPr>
          <p:graphicFrame>
            <p:nvGraphicFramePr>
              <p:cNvPr id="58417" name="Object 34"/>
              <p:cNvGraphicFramePr>
                <a:graphicFrameLocks noChangeAspect="1"/>
              </p:cNvGraphicFramePr>
              <p:nvPr/>
            </p:nvGraphicFramePr>
            <p:xfrm>
              <a:off x="4096" y="-17"/>
              <a:ext cx="861" cy="861"/>
            </p:xfrm>
            <a:graphic>
              <a:graphicData uri="http://schemas.openxmlformats.org/presentationml/2006/ole">
                <mc:AlternateContent xmlns:mc="http://schemas.openxmlformats.org/markup-compatibility/2006">
                  <mc:Choice xmlns:v="urn:schemas-microsoft-com:vml" Requires="v">
                    <p:oleObj spid="_x0000_s58866" name="Flash Document" r:id="rId28" imgW="1650960" imgH="1650960" progId="Flash.Movie">
                      <p:embed/>
                    </p:oleObj>
                  </mc:Choice>
                  <mc:Fallback>
                    <p:oleObj name="Flash Document" r:id="rId28" imgW="1650960" imgH="1650960" progId="Flash.Movie">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18" name="Object 35"/>
              <p:cNvGraphicFramePr>
                <a:graphicFrameLocks noChangeAspect="1"/>
              </p:cNvGraphicFramePr>
              <p:nvPr/>
            </p:nvGraphicFramePr>
            <p:xfrm>
              <a:off x="3261" y="-18"/>
              <a:ext cx="861" cy="861"/>
            </p:xfrm>
            <a:graphic>
              <a:graphicData uri="http://schemas.openxmlformats.org/presentationml/2006/ole">
                <mc:AlternateContent xmlns:mc="http://schemas.openxmlformats.org/markup-compatibility/2006">
                  <mc:Choice xmlns:v="urn:schemas-microsoft-com:vml" Requires="v">
                    <p:oleObj spid="_x0000_s58867" name="Flash Document" r:id="rId29" imgW="1650960" imgH="1650960" progId="Flash.Movie">
                      <p:embed/>
                    </p:oleObj>
                  </mc:Choice>
                  <mc:Fallback>
                    <p:oleObj name="Flash Document" r:id="rId29" imgW="1650960" imgH="1650960" progId="Flash.Movie">
                      <p:embed/>
                      <p:pic>
                        <p:nvPicPr>
                          <p:cNvPr id="0"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1" y="-18"/>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19" name="Object 36"/>
              <p:cNvGraphicFramePr>
                <a:graphicFrameLocks noChangeAspect="1"/>
              </p:cNvGraphicFramePr>
              <p:nvPr/>
            </p:nvGraphicFramePr>
            <p:xfrm>
              <a:off x="2436" y="-17"/>
              <a:ext cx="861" cy="861"/>
            </p:xfrm>
            <a:graphic>
              <a:graphicData uri="http://schemas.openxmlformats.org/presentationml/2006/ole">
                <mc:AlternateContent xmlns:mc="http://schemas.openxmlformats.org/markup-compatibility/2006">
                  <mc:Choice xmlns:v="urn:schemas-microsoft-com:vml" Requires="v">
                    <p:oleObj spid="_x0000_s58868" name="Flash Document" r:id="rId30" imgW="1650960" imgH="1650960" progId="Flash.Movie">
                      <p:embed/>
                    </p:oleObj>
                  </mc:Choice>
                  <mc:Fallback>
                    <p:oleObj name="Flash Document" r:id="rId30" imgW="1650960" imgH="1650960" progId="Flash.Movie">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36"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20" name="Object 37"/>
              <p:cNvGraphicFramePr>
                <a:graphicFrameLocks noChangeAspect="1"/>
              </p:cNvGraphicFramePr>
              <p:nvPr/>
            </p:nvGraphicFramePr>
            <p:xfrm>
              <a:off x="1610" y="-17"/>
              <a:ext cx="861" cy="861"/>
            </p:xfrm>
            <a:graphic>
              <a:graphicData uri="http://schemas.openxmlformats.org/presentationml/2006/ole">
                <mc:AlternateContent xmlns:mc="http://schemas.openxmlformats.org/markup-compatibility/2006">
                  <mc:Choice xmlns:v="urn:schemas-microsoft-com:vml" Requires="v">
                    <p:oleObj spid="_x0000_s58869" name="Flash Document" r:id="rId31" imgW="1650960" imgH="1650960" progId="Flash.Movie">
                      <p:embed/>
                    </p:oleObj>
                  </mc:Choice>
                  <mc:Fallback>
                    <p:oleObj name="Flash Document" r:id="rId31" imgW="1650960" imgH="1650960" progId="Flash.Movie">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17"/>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910" name="Group 38"/>
          <p:cNvGrpSpPr>
            <a:grpSpLocks/>
          </p:cNvGrpSpPr>
          <p:nvPr/>
        </p:nvGrpSpPr>
        <p:grpSpPr bwMode="auto">
          <a:xfrm>
            <a:off x="6875463" y="1268413"/>
            <a:ext cx="1008062" cy="1798637"/>
            <a:chOff x="4150" y="754"/>
            <a:chExt cx="635" cy="1133"/>
          </a:xfrm>
        </p:grpSpPr>
        <p:sp>
          <p:nvSpPr>
            <p:cNvPr id="58412" name="Line 39"/>
            <p:cNvSpPr>
              <a:spLocks noChangeShapeType="1"/>
            </p:cNvSpPr>
            <p:nvPr/>
          </p:nvSpPr>
          <p:spPr bwMode="auto">
            <a:xfrm flipH="1">
              <a:off x="4150" y="1026"/>
              <a:ext cx="409" cy="861"/>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13" name="Text Box 40"/>
            <p:cNvSpPr txBox="1">
              <a:spLocks noChangeArrowheads="1"/>
            </p:cNvSpPr>
            <p:nvPr/>
          </p:nvSpPr>
          <p:spPr bwMode="auto">
            <a:xfrm>
              <a:off x="4468" y="754"/>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latin typeface="Times New Roman" panose="02020603050405020304" pitchFamily="18" charset="0"/>
                  <a:ea typeface="宋体" panose="02010600030101010101" pitchFamily="2" charset="-122"/>
                </a:rPr>
                <a:t>Ａ</a:t>
              </a:r>
            </a:p>
          </p:txBody>
        </p:sp>
      </p:grpSp>
      <p:grpSp>
        <p:nvGrpSpPr>
          <p:cNvPr id="335913" name="Group 41"/>
          <p:cNvGrpSpPr>
            <a:grpSpLocks/>
          </p:cNvGrpSpPr>
          <p:nvPr/>
        </p:nvGrpSpPr>
        <p:grpSpPr bwMode="auto">
          <a:xfrm>
            <a:off x="2266950" y="2349500"/>
            <a:ext cx="5337175" cy="3586163"/>
            <a:chOff x="1428" y="1480"/>
            <a:chExt cx="3362" cy="2259"/>
          </a:xfrm>
        </p:grpSpPr>
        <p:grpSp>
          <p:nvGrpSpPr>
            <p:cNvPr id="58400" name="Group 42"/>
            <p:cNvGrpSpPr>
              <a:grpSpLocks/>
            </p:cNvGrpSpPr>
            <p:nvPr/>
          </p:nvGrpSpPr>
          <p:grpSpPr bwMode="auto">
            <a:xfrm>
              <a:off x="1836" y="2178"/>
              <a:ext cx="2527" cy="862"/>
              <a:chOff x="1637" y="1680"/>
              <a:chExt cx="2527" cy="862"/>
            </a:xfrm>
          </p:grpSpPr>
          <p:graphicFrame>
            <p:nvGraphicFramePr>
              <p:cNvPr id="58409" name="Object 43"/>
              <p:cNvGraphicFramePr>
                <a:graphicFrameLocks noChangeAspect="1"/>
              </p:cNvGraphicFramePr>
              <p:nvPr/>
            </p:nvGraphicFramePr>
            <p:xfrm>
              <a:off x="2467" y="1680"/>
              <a:ext cx="862" cy="862"/>
            </p:xfrm>
            <a:graphic>
              <a:graphicData uri="http://schemas.openxmlformats.org/presentationml/2006/ole">
                <mc:AlternateContent xmlns:mc="http://schemas.openxmlformats.org/markup-compatibility/2006">
                  <mc:Choice xmlns:v="urn:schemas-microsoft-com:vml" Requires="v">
                    <p:oleObj spid="_x0000_s58870" name="Flash Document" r:id="rId32" imgW="1650960" imgH="1650960" progId="Flash.Movie">
                      <p:embed/>
                    </p:oleObj>
                  </mc:Choice>
                  <mc:Fallback>
                    <p:oleObj name="Flash Document" r:id="rId32" imgW="1650960" imgH="1650960" progId="Flash.Movie">
                      <p:embed/>
                      <p:pic>
                        <p:nvPicPr>
                          <p:cNvPr id="0" name="Object 4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10" name="Object 44"/>
              <p:cNvGraphicFramePr>
                <a:graphicFrameLocks noChangeAspect="1"/>
              </p:cNvGraphicFramePr>
              <p:nvPr/>
            </p:nvGraphicFramePr>
            <p:xfrm>
              <a:off x="3302" y="1680"/>
              <a:ext cx="862" cy="862"/>
            </p:xfrm>
            <a:graphic>
              <a:graphicData uri="http://schemas.openxmlformats.org/presentationml/2006/ole">
                <mc:AlternateContent xmlns:mc="http://schemas.openxmlformats.org/markup-compatibility/2006">
                  <mc:Choice xmlns:v="urn:schemas-microsoft-com:vml" Requires="v">
                    <p:oleObj spid="_x0000_s58871" name="Flash Document" r:id="rId34" imgW="1650960" imgH="1650960" progId="Flash.Movie">
                      <p:embed/>
                    </p:oleObj>
                  </mc:Choice>
                  <mc:Fallback>
                    <p:oleObj name="Flash Document" r:id="rId34" imgW="1650960" imgH="1650960" progId="Flash.Movie">
                      <p:embed/>
                      <p:pic>
                        <p:nvPicPr>
                          <p:cNvPr id="0" name="Object 4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11" name="Object 45"/>
              <p:cNvGraphicFramePr>
                <a:graphicFrameLocks noChangeAspect="1"/>
              </p:cNvGraphicFramePr>
              <p:nvPr/>
            </p:nvGraphicFramePr>
            <p:xfrm>
              <a:off x="1637" y="1680"/>
              <a:ext cx="862" cy="862"/>
            </p:xfrm>
            <a:graphic>
              <a:graphicData uri="http://schemas.openxmlformats.org/presentationml/2006/ole">
                <mc:AlternateContent xmlns:mc="http://schemas.openxmlformats.org/markup-compatibility/2006">
                  <mc:Choice xmlns:v="urn:schemas-microsoft-com:vml" Requires="v">
                    <p:oleObj spid="_x0000_s58872" name="Flash Document" r:id="rId35" imgW="1650960" imgH="1650960" progId="Flash.Movie">
                      <p:embed/>
                    </p:oleObj>
                  </mc:Choice>
                  <mc:Fallback>
                    <p:oleObj name="Flash Document" r:id="rId35" imgW="1650960" imgH="1650960" progId="Flash.Movie">
                      <p:embed/>
                      <p:pic>
                        <p:nvPicPr>
                          <p:cNvPr id="0" name="Object 4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01" name="Group 46"/>
            <p:cNvGrpSpPr>
              <a:grpSpLocks/>
            </p:cNvGrpSpPr>
            <p:nvPr/>
          </p:nvGrpSpPr>
          <p:grpSpPr bwMode="auto">
            <a:xfrm>
              <a:off x="1428" y="2877"/>
              <a:ext cx="2527" cy="862"/>
              <a:chOff x="1637" y="1680"/>
              <a:chExt cx="2527" cy="862"/>
            </a:xfrm>
          </p:grpSpPr>
          <p:graphicFrame>
            <p:nvGraphicFramePr>
              <p:cNvPr id="58406" name="Object 47"/>
              <p:cNvGraphicFramePr>
                <a:graphicFrameLocks noChangeAspect="1"/>
              </p:cNvGraphicFramePr>
              <p:nvPr/>
            </p:nvGraphicFramePr>
            <p:xfrm>
              <a:off x="2467" y="1680"/>
              <a:ext cx="862" cy="862"/>
            </p:xfrm>
            <a:graphic>
              <a:graphicData uri="http://schemas.openxmlformats.org/presentationml/2006/ole">
                <mc:AlternateContent xmlns:mc="http://schemas.openxmlformats.org/markup-compatibility/2006">
                  <mc:Choice xmlns:v="urn:schemas-microsoft-com:vml" Requires="v">
                    <p:oleObj spid="_x0000_s58873" name="Flash Document" r:id="rId36" imgW="1650960" imgH="1650960" progId="Flash.Movie">
                      <p:embed/>
                    </p:oleObj>
                  </mc:Choice>
                  <mc:Fallback>
                    <p:oleObj name="Flash Document" r:id="rId36" imgW="1650960" imgH="1650960" progId="Flash.Movie">
                      <p:embed/>
                      <p:pic>
                        <p:nvPicPr>
                          <p:cNvPr id="0" name="Object 4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07" name="Object 48"/>
              <p:cNvGraphicFramePr>
                <a:graphicFrameLocks noChangeAspect="1"/>
              </p:cNvGraphicFramePr>
              <p:nvPr/>
            </p:nvGraphicFramePr>
            <p:xfrm>
              <a:off x="3302" y="1680"/>
              <a:ext cx="862" cy="862"/>
            </p:xfrm>
            <a:graphic>
              <a:graphicData uri="http://schemas.openxmlformats.org/presentationml/2006/ole">
                <mc:AlternateContent xmlns:mc="http://schemas.openxmlformats.org/markup-compatibility/2006">
                  <mc:Choice xmlns:v="urn:schemas-microsoft-com:vml" Requires="v">
                    <p:oleObj spid="_x0000_s58874" name="Flash Document" r:id="rId37" imgW="1650960" imgH="1650960" progId="Flash.Movie">
                      <p:embed/>
                    </p:oleObj>
                  </mc:Choice>
                  <mc:Fallback>
                    <p:oleObj name="Flash Document" r:id="rId37" imgW="1650960" imgH="1650960" progId="Flash.Movie">
                      <p:embed/>
                      <p:pic>
                        <p:nvPicPr>
                          <p:cNvPr id="0" name="Object 4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08" name="Object 49"/>
              <p:cNvGraphicFramePr>
                <a:graphicFrameLocks noChangeAspect="1"/>
              </p:cNvGraphicFramePr>
              <p:nvPr/>
            </p:nvGraphicFramePr>
            <p:xfrm>
              <a:off x="1637" y="1680"/>
              <a:ext cx="862" cy="862"/>
            </p:xfrm>
            <a:graphic>
              <a:graphicData uri="http://schemas.openxmlformats.org/presentationml/2006/ole">
                <mc:AlternateContent xmlns:mc="http://schemas.openxmlformats.org/markup-compatibility/2006">
                  <mc:Choice xmlns:v="urn:schemas-microsoft-com:vml" Requires="v">
                    <p:oleObj spid="_x0000_s58875" name="Flash Document" r:id="rId38" imgW="1650960" imgH="1650960" progId="Flash.Movie">
                      <p:embed/>
                    </p:oleObj>
                  </mc:Choice>
                  <mc:Fallback>
                    <p:oleObj name="Flash Document" r:id="rId38" imgW="1650960" imgH="1650960" progId="Flash.Movie">
                      <p:embed/>
                      <p:pic>
                        <p:nvPicPr>
                          <p:cNvPr id="0" name="Object 4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402" name="Group 50"/>
            <p:cNvGrpSpPr>
              <a:grpSpLocks/>
            </p:cNvGrpSpPr>
            <p:nvPr/>
          </p:nvGrpSpPr>
          <p:grpSpPr bwMode="auto">
            <a:xfrm>
              <a:off x="2263" y="1480"/>
              <a:ext cx="2527" cy="862"/>
              <a:chOff x="1637" y="1680"/>
              <a:chExt cx="2527" cy="862"/>
            </a:xfrm>
          </p:grpSpPr>
          <p:graphicFrame>
            <p:nvGraphicFramePr>
              <p:cNvPr id="58403" name="Object 51"/>
              <p:cNvGraphicFramePr>
                <a:graphicFrameLocks noChangeAspect="1"/>
              </p:cNvGraphicFramePr>
              <p:nvPr/>
            </p:nvGraphicFramePr>
            <p:xfrm>
              <a:off x="2467" y="1680"/>
              <a:ext cx="862" cy="862"/>
            </p:xfrm>
            <a:graphic>
              <a:graphicData uri="http://schemas.openxmlformats.org/presentationml/2006/ole">
                <mc:AlternateContent xmlns:mc="http://schemas.openxmlformats.org/markup-compatibility/2006">
                  <mc:Choice xmlns:v="urn:schemas-microsoft-com:vml" Requires="v">
                    <p:oleObj spid="_x0000_s58876" name="Flash Document" r:id="rId39" imgW="1650960" imgH="1650960" progId="Flash.Movie">
                      <p:embed/>
                    </p:oleObj>
                  </mc:Choice>
                  <mc:Fallback>
                    <p:oleObj name="Flash Document" r:id="rId39" imgW="1650960" imgH="1650960" progId="Flash.Movie">
                      <p:embed/>
                      <p:pic>
                        <p:nvPicPr>
                          <p:cNvPr id="0" name="Object 5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46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04" name="Object 52"/>
              <p:cNvGraphicFramePr>
                <a:graphicFrameLocks noChangeAspect="1"/>
              </p:cNvGraphicFramePr>
              <p:nvPr/>
            </p:nvGraphicFramePr>
            <p:xfrm>
              <a:off x="3302" y="1680"/>
              <a:ext cx="862" cy="862"/>
            </p:xfrm>
            <a:graphic>
              <a:graphicData uri="http://schemas.openxmlformats.org/presentationml/2006/ole">
                <mc:AlternateContent xmlns:mc="http://schemas.openxmlformats.org/markup-compatibility/2006">
                  <mc:Choice xmlns:v="urn:schemas-microsoft-com:vml" Requires="v">
                    <p:oleObj spid="_x0000_s58877" name="Flash Document" r:id="rId40" imgW="1650960" imgH="1650960" progId="Flash.Movie">
                      <p:embed/>
                    </p:oleObj>
                  </mc:Choice>
                  <mc:Fallback>
                    <p:oleObj name="Flash Document" r:id="rId40" imgW="1650960" imgH="1650960" progId="Flash.Movie">
                      <p:embed/>
                      <p:pic>
                        <p:nvPicPr>
                          <p:cNvPr id="0" name="Object 5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302"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405" name="Object 53"/>
              <p:cNvGraphicFramePr>
                <a:graphicFrameLocks noChangeAspect="1"/>
              </p:cNvGraphicFramePr>
              <p:nvPr/>
            </p:nvGraphicFramePr>
            <p:xfrm>
              <a:off x="1637" y="1680"/>
              <a:ext cx="862" cy="862"/>
            </p:xfrm>
            <a:graphic>
              <a:graphicData uri="http://schemas.openxmlformats.org/presentationml/2006/ole">
                <mc:AlternateContent xmlns:mc="http://schemas.openxmlformats.org/markup-compatibility/2006">
                  <mc:Choice xmlns:v="urn:schemas-microsoft-com:vml" Requires="v">
                    <p:oleObj spid="_x0000_s58878" name="Flash Document" r:id="rId41" imgW="1650960" imgH="1650960" progId="Flash.Movie">
                      <p:embed/>
                    </p:oleObj>
                  </mc:Choice>
                  <mc:Fallback>
                    <p:oleObj name="Flash Document" r:id="rId41" imgW="1650960" imgH="1650960" progId="Flash.Movie">
                      <p:embed/>
                      <p:pic>
                        <p:nvPicPr>
                          <p:cNvPr id="0" name="Object 5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37" y="16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926" name="Group 54"/>
          <p:cNvGrpSpPr>
            <a:grpSpLocks/>
          </p:cNvGrpSpPr>
          <p:nvPr/>
        </p:nvGrpSpPr>
        <p:grpSpPr bwMode="auto">
          <a:xfrm>
            <a:off x="4845050" y="2708275"/>
            <a:ext cx="3382963" cy="2473325"/>
            <a:chOff x="3629" y="2649"/>
            <a:chExt cx="2131" cy="1558"/>
          </a:xfrm>
        </p:grpSpPr>
        <p:grpSp>
          <p:nvGrpSpPr>
            <p:cNvPr id="58394" name="Group 55"/>
            <p:cNvGrpSpPr>
              <a:grpSpLocks/>
            </p:cNvGrpSpPr>
            <p:nvPr/>
          </p:nvGrpSpPr>
          <p:grpSpPr bwMode="auto">
            <a:xfrm>
              <a:off x="4072" y="2649"/>
              <a:ext cx="1688" cy="863"/>
              <a:chOff x="975" y="128"/>
              <a:chExt cx="1688" cy="863"/>
            </a:xfrm>
          </p:grpSpPr>
          <p:graphicFrame>
            <p:nvGraphicFramePr>
              <p:cNvPr id="58398" name="Object 56"/>
              <p:cNvGraphicFramePr>
                <a:graphicFrameLocks noChangeAspect="1"/>
              </p:cNvGraphicFramePr>
              <p:nvPr/>
            </p:nvGraphicFramePr>
            <p:xfrm>
              <a:off x="975" y="128"/>
              <a:ext cx="862" cy="862"/>
            </p:xfrm>
            <a:graphic>
              <a:graphicData uri="http://schemas.openxmlformats.org/presentationml/2006/ole">
                <mc:AlternateContent xmlns:mc="http://schemas.openxmlformats.org/markup-compatibility/2006">
                  <mc:Choice xmlns:v="urn:schemas-microsoft-com:vml" Requires="v">
                    <p:oleObj spid="_x0000_s58879" name="Flash Document" r:id="rId42" imgW="1650960" imgH="1650960" progId="Flash.Movie">
                      <p:embed/>
                    </p:oleObj>
                  </mc:Choice>
                  <mc:Fallback>
                    <p:oleObj name="Flash Document" r:id="rId42" imgW="1650960" imgH="1650960" progId="Flash.Movie">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12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99" name="Object 57"/>
              <p:cNvGraphicFramePr>
                <a:graphicFrameLocks noChangeAspect="1"/>
              </p:cNvGraphicFramePr>
              <p:nvPr/>
            </p:nvGraphicFramePr>
            <p:xfrm>
              <a:off x="1801" y="129"/>
              <a:ext cx="862" cy="862"/>
            </p:xfrm>
            <a:graphic>
              <a:graphicData uri="http://schemas.openxmlformats.org/presentationml/2006/ole">
                <mc:AlternateContent xmlns:mc="http://schemas.openxmlformats.org/markup-compatibility/2006">
                  <mc:Choice xmlns:v="urn:schemas-microsoft-com:vml" Requires="v">
                    <p:oleObj spid="_x0000_s58880" name="Flash Document" r:id="rId43" imgW="1650960" imgH="1650960" progId="Flash.Movie">
                      <p:embed/>
                    </p:oleObj>
                  </mc:Choice>
                  <mc:Fallback>
                    <p:oleObj name="Flash Document" r:id="rId43" imgW="1650960" imgH="1650960" progId="Flash.Movie">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 y="12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395" name="Group 58"/>
            <p:cNvGrpSpPr>
              <a:grpSpLocks/>
            </p:cNvGrpSpPr>
            <p:nvPr/>
          </p:nvGrpSpPr>
          <p:grpSpPr bwMode="auto">
            <a:xfrm>
              <a:off x="3629" y="3339"/>
              <a:ext cx="1691" cy="868"/>
              <a:chOff x="2638" y="122"/>
              <a:chExt cx="1691" cy="868"/>
            </a:xfrm>
          </p:grpSpPr>
          <p:graphicFrame>
            <p:nvGraphicFramePr>
              <p:cNvPr id="58396" name="Object 59"/>
              <p:cNvGraphicFramePr>
                <a:graphicFrameLocks noChangeAspect="1"/>
              </p:cNvGraphicFramePr>
              <p:nvPr/>
            </p:nvGraphicFramePr>
            <p:xfrm>
              <a:off x="2638" y="122"/>
              <a:ext cx="862" cy="862"/>
            </p:xfrm>
            <a:graphic>
              <a:graphicData uri="http://schemas.openxmlformats.org/presentationml/2006/ole">
                <mc:AlternateContent xmlns:mc="http://schemas.openxmlformats.org/markup-compatibility/2006">
                  <mc:Choice xmlns:v="urn:schemas-microsoft-com:vml" Requires="v">
                    <p:oleObj spid="_x0000_s58881" name="Flash Document" r:id="rId44" imgW="1650960" imgH="1650960" progId="Flash.Movie">
                      <p:embed/>
                    </p:oleObj>
                  </mc:Choice>
                  <mc:Fallback>
                    <p:oleObj name="Flash Document" r:id="rId44" imgW="1650960" imgH="1650960" progId="Flash.Movie">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 y="122"/>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97" name="Object 60"/>
              <p:cNvGraphicFramePr>
                <a:graphicFrameLocks noChangeAspect="1"/>
              </p:cNvGraphicFramePr>
              <p:nvPr/>
            </p:nvGraphicFramePr>
            <p:xfrm>
              <a:off x="3467" y="128"/>
              <a:ext cx="862" cy="862"/>
            </p:xfrm>
            <a:graphic>
              <a:graphicData uri="http://schemas.openxmlformats.org/presentationml/2006/ole">
                <mc:AlternateContent xmlns:mc="http://schemas.openxmlformats.org/markup-compatibility/2006">
                  <mc:Choice xmlns:v="urn:schemas-microsoft-com:vml" Requires="v">
                    <p:oleObj spid="_x0000_s58882" name="Flash Document" r:id="rId45" imgW="1650960" imgH="1650960" progId="Flash.Movie">
                      <p:embed/>
                    </p:oleObj>
                  </mc:Choice>
                  <mc:Fallback>
                    <p:oleObj name="Flash Document" r:id="rId45" imgW="1650960" imgH="1650960" progId="Flash.Movie">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 y="12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933" name="Group 61"/>
          <p:cNvGrpSpPr>
            <a:grpSpLocks/>
          </p:cNvGrpSpPr>
          <p:nvPr/>
        </p:nvGrpSpPr>
        <p:grpSpPr bwMode="auto">
          <a:xfrm>
            <a:off x="2254250" y="2684463"/>
            <a:ext cx="3382963" cy="2473325"/>
            <a:chOff x="3629" y="2649"/>
            <a:chExt cx="2131" cy="1558"/>
          </a:xfrm>
        </p:grpSpPr>
        <p:grpSp>
          <p:nvGrpSpPr>
            <p:cNvPr id="58388" name="Group 62"/>
            <p:cNvGrpSpPr>
              <a:grpSpLocks/>
            </p:cNvGrpSpPr>
            <p:nvPr/>
          </p:nvGrpSpPr>
          <p:grpSpPr bwMode="auto">
            <a:xfrm>
              <a:off x="4072" y="2649"/>
              <a:ext cx="1688" cy="863"/>
              <a:chOff x="975" y="128"/>
              <a:chExt cx="1688" cy="863"/>
            </a:xfrm>
          </p:grpSpPr>
          <p:graphicFrame>
            <p:nvGraphicFramePr>
              <p:cNvPr id="58392" name="Object 63"/>
              <p:cNvGraphicFramePr>
                <a:graphicFrameLocks noChangeAspect="1"/>
              </p:cNvGraphicFramePr>
              <p:nvPr/>
            </p:nvGraphicFramePr>
            <p:xfrm>
              <a:off x="975" y="128"/>
              <a:ext cx="862" cy="862"/>
            </p:xfrm>
            <a:graphic>
              <a:graphicData uri="http://schemas.openxmlformats.org/presentationml/2006/ole">
                <mc:AlternateContent xmlns:mc="http://schemas.openxmlformats.org/markup-compatibility/2006">
                  <mc:Choice xmlns:v="urn:schemas-microsoft-com:vml" Requires="v">
                    <p:oleObj spid="_x0000_s58883" name="Flash Document" r:id="rId46" imgW="1650960" imgH="1650960" progId="Flash.Movie">
                      <p:embed/>
                    </p:oleObj>
                  </mc:Choice>
                  <mc:Fallback>
                    <p:oleObj name="Flash Document" r:id="rId46" imgW="1650960" imgH="1650960" progId="Flash.Movie">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12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93" name="Object 64"/>
              <p:cNvGraphicFramePr>
                <a:graphicFrameLocks noChangeAspect="1"/>
              </p:cNvGraphicFramePr>
              <p:nvPr/>
            </p:nvGraphicFramePr>
            <p:xfrm>
              <a:off x="1801" y="129"/>
              <a:ext cx="862" cy="862"/>
            </p:xfrm>
            <a:graphic>
              <a:graphicData uri="http://schemas.openxmlformats.org/presentationml/2006/ole">
                <mc:AlternateContent xmlns:mc="http://schemas.openxmlformats.org/markup-compatibility/2006">
                  <mc:Choice xmlns:v="urn:schemas-microsoft-com:vml" Requires="v">
                    <p:oleObj spid="_x0000_s58884" name="Flash Document" r:id="rId47" imgW="1650960" imgH="1650960" progId="Flash.Movie">
                      <p:embed/>
                    </p:oleObj>
                  </mc:Choice>
                  <mc:Fallback>
                    <p:oleObj name="Flash Document" r:id="rId47" imgW="1650960" imgH="1650960" progId="Flash.Movie">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 y="129"/>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8389" name="Group 65"/>
            <p:cNvGrpSpPr>
              <a:grpSpLocks/>
            </p:cNvGrpSpPr>
            <p:nvPr/>
          </p:nvGrpSpPr>
          <p:grpSpPr bwMode="auto">
            <a:xfrm>
              <a:off x="3629" y="3339"/>
              <a:ext cx="1691" cy="868"/>
              <a:chOff x="2638" y="122"/>
              <a:chExt cx="1691" cy="868"/>
            </a:xfrm>
          </p:grpSpPr>
          <p:graphicFrame>
            <p:nvGraphicFramePr>
              <p:cNvPr id="58390" name="Object 66"/>
              <p:cNvGraphicFramePr>
                <a:graphicFrameLocks noChangeAspect="1"/>
              </p:cNvGraphicFramePr>
              <p:nvPr/>
            </p:nvGraphicFramePr>
            <p:xfrm>
              <a:off x="2638" y="122"/>
              <a:ext cx="862" cy="862"/>
            </p:xfrm>
            <a:graphic>
              <a:graphicData uri="http://schemas.openxmlformats.org/presentationml/2006/ole">
                <mc:AlternateContent xmlns:mc="http://schemas.openxmlformats.org/markup-compatibility/2006">
                  <mc:Choice xmlns:v="urn:schemas-microsoft-com:vml" Requires="v">
                    <p:oleObj spid="_x0000_s58885" name="Flash Document" r:id="rId48" imgW="1650960" imgH="1650960" progId="Flash.Movie">
                      <p:embed/>
                    </p:oleObj>
                  </mc:Choice>
                  <mc:Fallback>
                    <p:oleObj name="Flash Document" r:id="rId48" imgW="1650960" imgH="1650960" progId="Flash.Movie">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 y="122"/>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91" name="Object 67"/>
              <p:cNvGraphicFramePr>
                <a:graphicFrameLocks noChangeAspect="1"/>
              </p:cNvGraphicFramePr>
              <p:nvPr/>
            </p:nvGraphicFramePr>
            <p:xfrm>
              <a:off x="3467" y="128"/>
              <a:ext cx="862" cy="862"/>
            </p:xfrm>
            <a:graphic>
              <a:graphicData uri="http://schemas.openxmlformats.org/presentationml/2006/ole">
                <mc:AlternateContent xmlns:mc="http://schemas.openxmlformats.org/markup-compatibility/2006">
                  <mc:Choice xmlns:v="urn:schemas-microsoft-com:vml" Requires="v">
                    <p:oleObj spid="_x0000_s58886" name="Flash Document" r:id="rId49" imgW="1650960" imgH="1650960" progId="Flash.Movie">
                      <p:embed/>
                    </p:oleObj>
                  </mc:Choice>
                  <mc:Fallback>
                    <p:oleObj name="Flash Document" r:id="rId49" imgW="1650960" imgH="1650960" progId="Flash.Movie">
                      <p:embed/>
                      <p:pic>
                        <p:nvPicPr>
                          <p:cNvPr id="0"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 y="12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335940" name="Group 68"/>
          <p:cNvGrpSpPr>
            <a:grpSpLocks/>
          </p:cNvGrpSpPr>
          <p:nvPr/>
        </p:nvGrpSpPr>
        <p:grpSpPr bwMode="auto">
          <a:xfrm>
            <a:off x="6227763" y="836613"/>
            <a:ext cx="1008062" cy="1798637"/>
            <a:chOff x="4150" y="754"/>
            <a:chExt cx="635" cy="1133"/>
          </a:xfrm>
        </p:grpSpPr>
        <p:sp>
          <p:nvSpPr>
            <p:cNvPr id="58386" name="Line 69"/>
            <p:cNvSpPr>
              <a:spLocks noChangeShapeType="1"/>
            </p:cNvSpPr>
            <p:nvPr/>
          </p:nvSpPr>
          <p:spPr bwMode="auto">
            <a:xfrm flipH="1">
              <a:off x="4150" y="1026"/>
              <a:ext cx="409" cy="861"/>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7" name="Text Box 70"/>
            <p:cNvSpPr txBox="1">
              <a:spLocks noChangeArrowheads="1"/>
            </p:cNvSpPr>
            <p:nvPr/>
          </p:nvSpPr>
          <p:spPr bwMode="auto">
            <a:xfrm>
              <a:off x="4468" y="754"/>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latin typeface="Times New Roman" panose="02020603050405020304" pitchFamily="18" charset="0"/>
                  <a:ea typeface="宋体" panose="02010600030101010101" pitchFamily="2" charset="-122"/>
                </a:rPr>
                <a:t>Ａ</a:t>
              </a:r>
            </a:p>
          </p:txBody>
        </p:sp>
      </p:grpSp>
      <p:grpSp>
        <p:nvGrpSpPr>
          <p:cNvPr id="335943" name="Group 71"/>
          <p:cNvGrpSpPr>
            <a:grpSpLocks/>
          </p:cNvGrpSpPr>
          <p:nvPr/>
        </p:nvGrpSpPr>
        <p:grpSpPr bwMode="auto">
          <a:xfrm>
            <a:off x="6227763" y="3357563"/>
            <a:ext cx="2232025" cy="1230312"/>
            <a:chOff x="3742" y="2115"/>
            <a:chExt cx="1406" cy="775"/>
          </a:xfrm>
        </p:grpSpPr>
        <p:sp>
          <p:nvSpPr>
            <p:cNvPr id="58384" name="Line 72"/>
            <p:cNvSpPr>
              <a:spLocks noChangeShapeType="1"/>
            </p:cNvSpPr>
            <p:nvPr/>
          </p:nvSpPr>
          <p:spPr bwMode="auto">
            <a:xfrm flipH="1" flipV="1">
              <a:off x="3742" y="2115"/>
              <a:ext cx="1134" cy="635"/>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5" name="Text Box 73"/>
            <p:cNvSpPr txBox="1">
              <a:spLocks noChangeArrowheads="1"/>
            </p:cNvSpPr>
            <p:nvPr/>
          </p:nvSpPr>
          <p:spPr bwMode="auto">
            <a:xfrm>
              <a:off x="4830" y="2659"/>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latin typeface="Times New Roman" panose="02020603050405020304" pitchFamily="18" charset="0"/>
                  <a:ea typeface="宋体" panose="02010600030101010101" pitchFamily="2" charset="-122"/>
                </a:rPr>
                <a:t>Ｂ</a:t>
              </a:r>
            </a:p>
          </p:txBody>
        </p:sp>
      </p:grpSp>
      <p:grpSp>
        <p:nvGrpSpPr>
          <p:cNvPr id="335946" name="Group 74"/>
          <p:cNvGrpSpPr>
            <a:grpSpLocks/>
          </p:cNvGrpSpPr>
          <p:nvPr/>
        </p:nvGrpSpPr>
        <p:grpSpPr bwMode="auto">
          <a:xfrm>
            <a:off x="6227763" y="1628775"/>
            <a:ext cx="1008062" cy="1798638"/>
            <a:chOff x="4150" y="754"/>
            <a:chExt cx="635" cy="1133"/>
          </a:xfrm>
        </p:grpSpPr>
        <p:sp>
          <p:nvSpPr>
            <p:cNvPr id="58382" name="Line 75"/>
            <p:cNvSpPr>
              <a:spLocks noChangeShapeType="1"/>
            </p:cNvSpPr>
            <p:nvPr/>
          </p:nvSpPr>
          <p:spPr bwMode="auto">
            <a:xfrm flipH="1">
              <a:off x="4150" y="1026"/>
              <a:ext cx="409" cy="861"/>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3" name="Text Box 76"/>
            <p:cNvSpPr txBox="1">
              <a:spLocks noChangeArrowheads="1"/>
            </p:cNvSpPr>
            <p:nvPr/>
          </p:nvSpPr>
          <p:spPr bwMode="auto">
            <a:xfrm>
              <a:off x="4468" y="754"/>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ECFEF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zh-CN" altLang="en-US" sz="1800" i="1">
                  <a:solidFill>
                    <a:srgbClr val="ECFEF6"/>
                  </a:solidFill>
                  <a:latin typeface="Times New Roman" panose="02020603050405020304" pitchFamily="18" charset="0"/>
                  <a:ea typeface="宋体" panose="02010600030101010101" pitchFamily="2" charset="-122"/>
                </a:rPr>
                <a:t>Ａ</a:t>
              </a:r>
            </a:p>
          </p:txBody>
        </p:sp>
      </p:grpSp>
      <p:sp>
        <p:nvSpPr>
          <p:cNvPr id="335949" name="Text Box 77"/>
          <p:cNvSpPr txBox="1">
            <a:spLocks noChangeArrowheads="1"/>
          </p:cNvSpPr>
          <p:nvPr/>
        </p:nvSpPr>
        <p:spPr bwMode="auto">
          <a:xfrm>
            <a:off x="1125538" y="1022350"/>
            <a:ext cx="576262"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defRPr/>
            </a:pPr>
            <a:r>
              <a:rPr lang="zh-CN" altLang="en-US" sz="2800" dirty="0">
                <a:solidFill>
                  <a:srgbClr val="000066"/>
                </a:solidFill>
                <a:effectLst>
                  <a:outerShdw blurRad="38100" dist="38100" dir="2700000" algn="tl">
                    <a:srgbClr val="000000">
                      <a:alpha val="43137"/>
                    </a:srgbClr>
                  </a:outerShdw>
                </a:effectLst>
                <a:latin typeface="微软雅黑" panose="020B0503020204020204" pitchFamily="34" charset="-122"/>
              </a:rPr>
              <a:t>立方密排结构</a:t>
            </a:r>
          </a:p>
        </p:txBody>
      </p:sp>
      <p:sp>
        <p:nvSpPr>
          <p:cNvPr id="335950" name="AutoShape 78"/>
          <p:cNvSpPr>
            <a:spLocks noChangeArrowheads="1"/>
          </p:cNvSpPr>
          <p:nvPr/>
        </p:nvSpPr>
        <p:spPr bwMode="auto">
          <a:xfrm>
            <a:off x="796925" y="1719263"/>
            <a:ext cx="358775" cy="431800"/>
          </a:xfrm>
          <a:prstGeom prst="rightArrow">
            <a:avLst>
              <a:gd name="adj1" fmla="val 50000"/>
              <a:gd name="adj2" fmla="val 25000"/>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335875"/>
                                        </p:tgtEl>
                                        <p:attrNameLst>
                                          <p:attrName>style.visibility</p:attrName>
                                        </p:attrNameLst>
                                      </p:cBhvr>
                                      <p:to>
                                        <p:strVal val="visible"/>
                                      </p:to>
                                    </p:set>
                                    <p:anim calcmode="lin" valueType="num">
                                      <p:cBhvr>
                                        <p:cTn id="7" dur="1000" fill="hold"/>
                                        <p:tgtEl>
                                          <p:spTgt spid="335875"/>
                                        </p:tgtEl>
                                        <p:attrNameLst>
                                          <p:attrName>ppt_w</p:attrName>
                                        </p:attrNameLst>
                                      </p:cBhvr>
                                      <p:tavLst>
                                        <p:tav tm="0">
                                          <p:val>
                                            <p:strVal val="#ppt_w*0.70"/>
                                          </p:val>
                                        </p:tav>
                                        <p:tav tm="100000">
                                          <p:val>
                                            <p:strVal val="#ppt_w"/>
                                          </p:val>
                                        </p:tav>
                                      </p:tavLst>
                                    </p:anim>
                                    <p:anim calcmode="lin" valueType="num">
                                      <p:cBhvr>
                                        <p:cTn id="8" dur="1000" fill="hold"/>
                                        <p:tgtEl>
                                          <p:spTgt spid="335875"/>
                                        </p:tgtEl>
                                        <p:attrNameLst>
                                          <p:attrName>ppt_h</p:attrName>
                                        </p:attrNameLst>
                                      </p:cBhvr>
                                      <p:tavLst>
                                        <p:tav tm="0">
                                          <p:val>
                                            <p:strVal val="#ppt_h"/>
                                          </p:val>
                                        </p:tav>
                                        <p:tav tm="100000">
                                          <p:val>
                                            <p:strVal val="#ppt_h"/>
                                          </p:val>
                                        </p:tav>
                                      </p:tavLst>
                                    </p:anim>
                                    <p:animEffect transition="in" filter="fade">
                                      <p:cBhvr>
                                        <p:cTn id="9" dur="1000"/>
                                        <p:tgtEl>
                                          <p:spTgt spid="33587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35940"/>
                                        </p:tgtEl>
                                        <p:attrNameLst>
                                          <p:attrName>style.visibility</p:attrName>
                                        </p:attrNameLst>
                                      </p:cBhvr>
                                      <p:to>
                                        <p:strVal val="visible"/>
                                      </p:to>
                                    </p:set>
                                  </p:childTnLst>
                                  <p:subTnLst>
                                    <p:set>
                                      <p:cBhvr override="childStyle">
                                        <p:cTn dur="1" fill="hold" display="0" masterRel="nextClick" afterEffect="1"/>
                                        <p:tgtEl>
                                          <p:spTgt spid="335940"/>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335894"/>
                                        </p:tgtEl>
                                        <p:attrNameLst>
                                          <p:attrName>style.visibility</p:attrName>
                                        </p:attrNameLst>
                                      </p:cBhvr>
                                      <p:to>
                                        <p:strVal val="visible"/>
                                      </p:to>
                                    </p:set>
                                    <p:animEffect transition="in" filter="box(in)">
                                      <p:cBhvr>
                                        <p:cTn id="18" dur="500"/>
                                        <p:tgtEl>
                                          <p:spTgt spid="33589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5943"/>
                                        </p:tgtEl>
                                        <p:attrNameLst>
                                          <p:attrName>style.visibility</p:attrName>
                                        </p:attrNameLst>
                                      </p:cBhvr>
                                      <p:to>
                                        <p:strVal val="visible"/>
                                      </p:to>
                                    </p:set>
                                  </p:childTnLst>
                                  <p:subTnLst>
                                    <p:set>
                                      <p:cBhvr override="childStyle">
                                        <p:cTn dur="1" fill="hold" display="0" masterRel="nextClick" afterEffect="1"/>
                                        <p:tgtEl>
                                          <p:spTgt spid="335943"/>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35910"/>
                                        </p:tgtEl>
                                        <p:attrNameLst>
                                          <p:attrName>style.visibility</p:attrName>
                                        </p:attrNameLst>
                                      </p:cBhvr>
                                      <p:to>
                                        <p:strVal val="visible"/>
                                      </p:to>
                                    </p:set>
                                  </p:childTnLst>
                                  <p:subTnLst>
                                    <p:set>
                                      <p:cBhvr override="childStyle">
                                        <p:cTn dur="1" fill="hold" display="0" masterRel="nextClick" afterEffect="1"/>
                                        <p:tgtEl>
                                          <p:spTgt spid="335910"/>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1" fill="hold" nodeType="clickEffect">
                                  <p:stCondLst>
                                    <p:cond delay="0"/>
                                  </p:stCondLst>
                                  <p:childTnLst>
                                    <p:set>
                                      <p:cBhvr>
                                        <p:cTn id="30" dur="1" fill="hold">
                                          <p:stCondLst>
                                            <p:cond delay="0"/>
                                          </p:stCondLst>
                                        </p:cTn>
                                        <p:tgtEl>
                                          <p:spTgt spid="335913"/>
                                        </p:tgtEl>
                                        <p:attrNameLst>
                                          <p:attrName>style.visibility</p:attrName>
                                        </p:attrNameLst>
                                      </p:cBhvr>
                                      <p:to>
                                        <p:strVal val="visible"/>
                                      </p:to>
                                    </p:set>
                                    <p:animEffect transition="in" filter="slide(fromTop)">
                                      <p:cBhvr>
                                        <p:cTn id="31" dur="500"/>
                                        <p:tgtEl>
                                          <p:spTgt spid="3359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335946"/>
                                        </p:tgtEl>
                                        <p:attrNameLst>
                                          <p:attrName>style.visibility</p:attrName>
                                        </p:attrNameLst>
                                      </p:cBhvr>
                                      <p:to>
                                        <p:strVal val="visible"/>
                                      </p:to>
                                    </p:set>
                                  </p:childTnLst>
                                  <p:subTnLst>
                                    <p:set>
                                      <p:cBhvr override="childStyle">
                                        <p:cTn dur="1" fill="hold" display="0" masterRel="nextClick" afterEffect="1"/>
                                        <p:tgtEl>
                                          <p:spTgt spid="335946"/>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335933"/>
                                        </p:tgtEl>
                                        <p:attrNameLst>
                                          <p:attrName>style.visibility</p:attrName>
                                        </p:attrNameLst>
                                      </p:cBhvr>
                                      <p:to>
                                        <p:strVal val="visible"/>
                                      </p:to>
                                    </p:set>
                                    <p:animEffect transition="in" filter="box(in)">
                                      <p:cBhvr>
                                        <p:cTn id="40" dur="500"/>
                                        <p:tgtEl>
                                          <p:spTgt spid="33593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3" presetClass="entr" presetSubtype="0" fill="hold" nodeType="clickEffect">
                                  <p:stCondLst>
                                    <p:cond delay="0"/>
                                  </p:stCondLst>
                                  <p:childTnLst>
                                    <p:set>
                                      <p:cBhvr>
                                        <p:cTn id="44" dur="1" fill="hold">
                                          <p:stCondLst>
                                            <p:cond delay="0"/>
                                          </p:stCondLst>
                                        </p:cTn>
                                        <p:tgtEl>
                                          <p:spTgt spid="335926"/>
                                        </p:tgtEl>
                                        <p:attrNameLst>
                                          <p:attrName>style.visibility</p:attrName>
                                        </p:attrNameLst>
                                      </p:cBhvr>
                                      <p:to>
                                        <p:strVal val="visible"/>
                                      </p:to>
                                    </p:set>
                                    <p:anim calcmode="lin" valueType="num">
                                      <p:cBhvr>
                                        <p:cTn id="45" dur="500" fill="hold"/>
                                        <p:tgtEl>
                                          <p:spTgt spid="335926"/>
                                        </p:tgtEl>
                                        <p:attrNameLst>
                                          <p:attrName>ppt_w</p:attrName>
                                        </p:attrNameLst>
                                      </p:cBhvr>
                                      <p:tavLst>
                                        <p:tav tm="0">
                                          <p:val>
                                            <p:fltVal val="0"/>
                                          </p:val>
                                        </p:tav>
                                        <p:tav tm="100000">
                                          <p:val>
                                            <p:strVal val="#ppt_w"/>
                                          </p:val>
                                        </p:tav>
                                      </p:tavLst>
                                    </p:anim>
                                    <p:anim calcmode="lin" valueType="num">
                                      <p:cBhvr>
                                        <p:cTn id="46" dur="500" fill="hold"/>
                                        <p:tgtEl>
                                          <p:spTgt spid="335926"/>
                                        </p:tgtEl>
                                        <p:attrNameLst>
                                          <p:attrName>ppt_h</p:attrName>
                                        </p:attrNameLst>
                                      </p:cBhvr>
                                      <p:tavLst>
                                        <p:tav tm="0">
                                          <p:val>
                                            <p:fltVal val="0"/>
                                          </p:val>
                                        </p:tav>
                                        <p:tav tm="100000">
                                          <p:val>
                                            <p:strVal val="#ppt_h"/>
                                          </p:val>
                                        </p:tav>
                                      </p:tavLst>
                                    </p:anim>
                                    <p:animEffect transition="in" filter="fade">
                                      <p:cBhvr>
                                        <p:cTn id="47" dur="500"/>
                                        <p:tgtEl>
                                          <p:spTgt spid="3359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3" presetClass="entr" presetSubtype="0" fill="hold" grpId="0" nodeType="clickEffect">
                                  <p:stCondLst>
                                    <p:cond delay="0"/>
                                  </p:stCondLst>
                                  <p:childTnLst>
                                    <p:set>
                                      <p:cBhvr>
                                        <p:cTn id="51" dur="1" fill="hold">
                                          <p:stCondLst>
                                            <p:cond delay="0"/>
                                          </p:stCondLst>
                                        </p:cTn>
                                        <p:tgtEl>
                                          <p:spTgt spid="335874"/>
                                        </p:tgtEl>
                                        <p:attrNameLst>
                                          <p:attrName>style.visibility</p:attrName>
                                        </p:attrNameLst>
                                      </p:cBhvr>
                                      <p:to>
                                        <p:strVal val="visible"/>
                                      </p:to>
                                    </p:set>
                                    <p:anim calcmode="lin" valueType="num">
                                      <p:cBhvr>
                                        <p:cTn id="52" dur="500" fill="hold"/>
                                        <p:tgtEl>
                                          <p:spTgt spid="335874"/>
                                        </p:tgtEl>
                                        <p:attrNameLst>
                                          <p:attrName>ppt_w</p:attrName>
                                        </p:attrNameLst>
                                      </p:cBhvr>
                                      <p:tavLst>
                                        <p:tav tm="0">
                                          <p:val>
                                            <p:fltVal val="0"/>
                                          </p:val>
                                        </p:tav>
                                        <p:tav tm="100000">
                                          <p:val>
                                            <p:strVal val="#ppt_w"/>
                                          </p:val>
                                        </p:tav>
                                      </p:tavLst>
                                    </p:anim>
                                    <p:anim calcmode="lin" valueType="num">
                                      <p:cBhvr>
                                        <p:cTn id="53" dur="500" fill="hold"/>
                                        <p:tgtEl>
                                          <p:spTgt spid="335874"/>
                                        </p:tgtEl>
                                        <p:attrNameLst>
                                          <p:attrName>ppt_h</p:attrName>
                                        </p:attrNameLst>
                                      </p:cBhvr>
                                      <p:tavLst>
                                        <p:tav tm="0">
                                          <p:val>
                                            <p:fltVal val="0"/>
                                          </p:val>
                                        </p:tav>
                                        <p:tav tm="100000">
                                          <p:val>
                                            <p:strVal val="#ppt_h"/>
                                          </p:val>
                                        </p:tav>
                                      </p:tavLst>
                                    </p:anim>
                                    <p:animEffect transition="in" filter="fade">
                                      <p:cBhvr>
                                        <p:cTn id="54" dur="500"/>
                                        <p:tgtEl>
                                          <p:spTgt spid="33587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grpId="0" nodeType="clickEffect">
                                  <p:stCondLst>
                                    <p:cond delay="0"/>
                                  </p:stCondLst>
                                  <p:childTnLst>
                                    <p:set>
                                      <p:cBhvr>
                                        <p:cTn id="58" dur="1" fill="hold">
                                          <p:stCondLst>
                                            <p:cond delay="0"/>
                                          </p:stCondLst>
                                        </p:cTn>
                                        <p:tgtEl>
                                          <p:spTgt spid="335950"/>
                                        </p:tgtEl>
                                        <p:attrNameLst>
                                          <p:attrName>style.visibility</p:attrName>
                                        </p:attrNameLst>
                                      </p:cBhvr>
                                      <p:to>
                                        <p:strVal val="visible"/>
                                      </p:to>
                                    </p:set>
                                    <p:animEffect transition="in" filter="checkerboard(across)">
                                      <p:cBhvr>
                                        <p:cTn id="59" dur="500"/>
                                        <p:tgtEl>
                                          <p:spTgt spid="33595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35949"/>
                                        </p:tgtEl>
                                        <p:attrNameLst>
                                          <p:attrName>style.visibility</p:attrName>
                                        </p:attrNameLst>
                                      </p:cBhvr>
                                      <p:to>
                                        <p:strVal val="visible"/>
                                      </p:to>
                                    </p:set>
                                    <p:animEffect transition="in" filter="blinds(horizontal)">
                                      <p:cBhvr>
                                        <p:cTn id="64" dur="500"/>
                                        <p:tgtEl>
                                          <p:spTgt spid="335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4" grpId="0"/>
      <p:bldP spid="335949" grpId="0"/>
      <p:bldP spid="3359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eaLnBrk="1" hangingPunct="1">
              <a:defRPr/>
            </a:pPr>
            <a:r>
              <a:rPr lang="zh-CN" altLang="en-US" dirty="0">
                <a:latin typeface="微软雅黑" panose="020B0503020204020204" pitchFamily="34" charset="-122"/>
              </a:rPr>
              <a:t>面心立方结构侧面示意图</a:t>
            </a:r>
          </a:p>
        </p:txBody>
      </p:sp>
      <p:pic>
        <p:nvPicPr>
          <p:cNvPr id="593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113"/>
            <a:ext cx="38766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933" name="Picture 5" descr="立方密积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2133600"/>
            <a:ext cx="198437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934" name="Picture 6" descr="立方密积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538" y="1628775"/>
            <a:ext cx="2938462"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0933"/>
                                        </p:tgtEl>
                                        <p:attrNameLst>
                                          <p:attrName>style.visibility</p:attrName>
                                        </p:attrNameLst>
                                      </p:cBhvr>
                                      <p:to>
                                        <p:strVal val="visible"/>
                                      </p:to>
                                    </p:set>
                                    <p:animEffect transition="in" filter="dissolve">
                                      <p:cBhvr>
                                        <p:cTn id="7" dur="500"/>
                                        <p:tgtEl>
                                          <p:spTgt spid="3809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80934"/>
                                        </p:tgtEl>
                                        <p:attrNameLst>
                                          <p:attrName>style.visibility</p:attrName>
                                        </p:attrNameLst>
                                      </p:cBhvr>
                                      <p:to>
                                        <p:strVal val="visible"/>
                                      </p:to>
                                    </p:set>
                                    <p:animEffect transition="in" filter="dissolve">
                                      <p:cBhvr>
                                        <p:cTn id="12" dur="500"/>
                                        <p:tgtEl>
                                          <p:spTgt spid="380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908050"/>
            <a:ext cx="865188" cy="54594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a:effectLst>
                  <a:outerShdw blurRad="38100" dist="38100" dir="2700000" algn="tl">
                    <a:srgbClr val="000000">
                      <a:alpha val="43137"/>
                    </a:srgbClr>
                  </a:outerShdw>
                </a:effectLst>
                <a:latin typeface="微软雅黑" panose="020B0503020204020204" pitchFamily="34" charset="-122"/>
              </a:rPr>
              <a:t>面</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心</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立</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方</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结</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构</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密</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堆</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积</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模</a:t>
            </a:r>
            <a:br>
              <a:rPr lang="zh-CN" altLang="en-US" dirty="0">
                <a:effectLst>
                  <a:outerShdw blurRad="38100" dist="38100" dir="2700000" algn="tl">
                    <a:srgbClr val="000000">
                      <a:alpha val="43137"/>
                    </a:srgbClr>
                  </a:outerShdw>
                </a:effectLst>
                <a:latin typeface="微软雅黑" panose="020B0503020204020204" pitchFamily="34" charset="-122"/>
              </a:rPr>
            </a:br>
            <a:r>
              <a:rPr lang="zh-CN" altLang="en-US" dirty="0">
                <a:effectLst>
                  <a:outerShdw blurRad="38100" dist="38100" dir="2700000" algn="tl">
                    <a:srgbClr val="000000">
                      <a:alpha val="43137"/>
                    </a:srgbClr>
                  </a:outerShdw>
                </a:effectLst>
                <a:latin typeface="微软雅黑" panose="020B0503020204020204" pitchFamily="34" charset="-122"/>
              </a:rPr>
              <a:t>型</a:t>
            </a:r>
            <a:br>
              <a:rPr lang="zh-CN" altLang="en-US" sz="4000" dirty="0">
                <a:effectLst>
                  <a:outerShdw blurRad="38100" dist="38100" dir="2700000" algn="tl">
                    <a:srgbClr val="000000">
                      <a:alpha val="43137"/>
                    </a:srgbClr>
                  </a:outerShdw>
                </a:effectLst>
                <a:latin typeface="微软雅黑" panose="020B0503020204020204" pitchFamily="34" charset="-122"/>
              </a:rPr>
            </a:br>
            <a:endParaRPr lang="zh-CN" altLang="en-US" sz="4000" dirty="0">
              <a:effectLst>
                <a:outerShdw blurRad="38100" dist="38100" dir="2700000" algn="tl">
                  <a:srgbClr val="000000">
                    <a:alpha val="43137"/>
                  </a:srgbClr>
                </a:outerShdw>
              </a:effectLst>
              <a:latin typeface="微软雅黑" panose="020B0503020204020204" pitchFamily="34" charset="-122"/>
            </a:endParaRPr>
          </a:p>
        </p:txBody>
      </p:sp>
      <p:pic>
        <p:nvPicPr>
          <p:cNvPr id="336899" name="Picture 3" descr="面心立方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238" y="2276475"/>
            <a:ext cx="18954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6900" name="Group 4"/>
          <p:cNvGrpSpPr>
            <a:grpSpLocks/>
          </p:cNvGrpSpPr>
          <p:nvPr/>
        </p:nvGrpSpPr>
        <p:grpSpPr bwMode="auto">
          <a:xfrm>
            <a:off x="1014413" y="1409700"/>
            <a:ext cx="3989387" cy="3619500"/>
            <a:chOff x="639" y="888"/>
            <a:chExt cx="2513" cy="2280"/>
          </a:xfrm>
        </p:grpSpPr>
        <p:graphicFrame>
          <p:nvGraphicFramePr>
            <p:cNvPr id="60526" name="Object 5"/>
            <p:cNvGraphicFramePr>
              <a:graphicFrameLocks noChangeAspect="1"/>
            </p:cNvGraphicFramePr>
            <p:nvPr/>
          </p:nvGraphicFramePr>
          <p:xfrm>
            <a:off x="639" y="2306"/>
            <a:ext cx="862" cy="862"/>
          </p:xfrm>
          <a:graphic>
            <a:graphicData uri="http://schemas.openxmlformats.org/presentationml/2006/ole">
              <mc:AlternateContent xmlns:mc="http://schemas.openxmlformats.org/markup-compatibility/2006">
                <mc:Choice xmlns:v="urn:schemas-microsoft-com:vml" Requires="v">
                  <p:oleObj spid="_x0000_s60622" name="Flash Document" r:id="rId4" imgW="1650960" imgH="1650960" progId="Flash.Movie">
                    <p:embed/>
                  </p:oleObj>
                </mc:Choice>
                <mc:Fallback>
                  <p:oleObj name="Flash Document" r:id="rId4" imgW="1650960" imgH="1650960" progId="Flash.Movi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 y="230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7" name="Object 6"/>
            <p:cNvGraphicFramePr>
              <a:graphicFrameLocks noChangeAspect="1"/>
            </p:cNvGraphicFramePr>
            <p:nvPr/>
          </p:nvGraphicFramePr>
          <p:xfrm>
            <a:off x="1444" y="888"/>
            <a:ext cx="862" cy="862"/>
          </p:xfrm>
          <a:graphic>
            <a:graphicData uri="http://schemas.openxmlformats.org/presentationml/2006/ole">
              <mc:AlternateContent xmlns:mc="http://schemas.openxmlformats.org/markup-compatibility/2006">
                <mc:Choice xmlns:v="urn:schemas-microsoft-com:vml" Requires="v">
                  <p:oleObj spid="_x0000_s60623" name="Flash Document" r:id="rId6" imgW="1650960" imgH="1650960" progId="Flash.Movie">
                    <p:embed/>
                  </p:oleObj>
                </mc:Choice>
                <mc:Fallback>
                  <p:oleObj name="Flash Document" r:id="rId6" imgW="1650960" imgH="1650960" progId="Flash.Movi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 y="888"/>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8" name="Object 7"/>
            <p:cNvGraphicFramePr>
              <a:graphicFrameLocks noChangeAspect="1"/>
            </p:cNvGraphicFramePr>
            <p:nvPr/>
          </p:nvGraphicFramePr>
          <p:xfrm>
            <a:off x="2290" y="2287"/>
            <a:ext cx="862" cy="862"/>
          </p:xfrm>
          <a:graphic>
            <a:graphicData uri="http://schemas.openxmlformats.org/presentationml/2006/ole">
              <mc:AlternateContent xmlns:mc="http://schemas.openxmlformats.org/markup-compatibility/2006">
                <mc:Choice xmlns:v="urn:schemas-microsoft-com:vml" Requires="v">
                  <p:oleObj spid="_x0000_s60624" name="Flash Document" r:id="rId7" imgW="1650960" imgH="1650960" progId="Flash.Movie">
                    <p:embed/>
                  </p:oleObj>
                </mc:Choice>
                <mc:Fallback>
                  <p:oleObj name="Flash Document" r:id="rId7" imgW="1650960" imgH="1650960" progId="Flash.Movie">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 y="2287"/>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9" name="Object 8"/>
            <p:cNvGraphicFramePr>
              <a:graphicFrameLocks noChangeAspect="1"/>
            </p:cNvGraphicFramePr>
            <p:nvPr/>
          </p:nvGraphicFramePr>
          <p:xfrm>
            <a:off x="1028" y="1587"/>
            <a:ext cx="862" cy="862"/>
          </p:xfrm>
          <a:graphic>
            <a:graphicData uri="http://schemas.openxmlformats.org/presentationml/2006/ole">
              <mc:AlternateContent xmlns:mc="http://schemas.openxmlformats.org/markup-compatibility/2006">
                <mc:Choice xmlns:v="urn:schemas-microsoft-com:vml" Requires="v">
                  <p:oleObj spid="_x0000_s60625" name="Flash Document" r:id="rId8" imgW="1650960" imgH="1650960" progId="Flash.Movie">
                    <p:embed/>
                  </p:oleObj>
                </mc:Choice>
                <mc:Fallback>
                  <p:oleObj name="Flash Document" r:id="rId8" imgW="1650960" imgH="1650960" progId="Flash.Movie">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 y="1587"/>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30" name="Object 9"/>
            <p:cNvGraphicFramePr>
              <a:graphicFrameLocks noChangeAspect="1"/>
            </p:cNvGraphicFramePr>
            <p:nvPr/>
          </p:nvGraphicFramePr>
          <p:xfrm>
            <a:off x="1865" y="1580"/>
            <a:ext cx="862" cy="862"/>
          </p:xfrm>
          <a:graphic>
            <a:graphicData uri="http://schemas.openxmlformats.org/presentationml/2006/ole">
              <mc:AlternateContent xmlns:mc="http://schemas.openxmlformats.org/markup-compatibility/2006">
                <mc:Choice xmlns:v="urn:schemas-microsoft-com:vml" Requires="v">
                  <p:oleObj spid="_x0000_s60626" name="Flash Document" r:id="rId9" imgW="1650960" imgH="1650960" progId="Flash.Movie">
                    <p:embed/>
                  </p:oleObj>
                </mc:Choice>
                <mc:Fallback>
                  <p:oleObj name="Flash Document" r:id="rId9" imgW="1650960" imgH="1650960" progId="Flash.Movie">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 y="1580"/>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31" name="Object 10"/>
            <p:cNvGraphicFramePr>
              <a:graphicFrameLocks noChangeAspect="1"/>
            </p:cNvGraphicFramePr>
            <p:nvPr/>
          </p:nvGraphicFramePr>
          <p:xfrm>
            <a:off x="1465" y="2296"/>
            <a:ext cx="862" cy="862"/>
          </p:xfrm>
          <a:graphic>
            <a:graphicData uri="http://schemas.openxmlformats.org/presentationml/2006/ole">
              <mc:AlternateContent xmlns:mc="http://schemas.openxmlformats.org/markup-compatibility/2006">
                <mc:Choice xmlns:v="urn:schemas-microsoft-com:vml" Requires="v">
                  <p:oleObj spid="_x0000_s60627" name="Flash Document" r:id="rId10" imgW="1650960" imgH="1650960" progId="Flash.Movie">
                    <p:embed/>
                  </p:oleObj>
                </mc:Choice>
                <mc:Fallback>
                  <p:oleObj name="Flash Document" r:id="rId10" imgW="1650960" imgH="1650960" progId="Flash.Movie">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5" y="2296"/>
                          <a:ext cx="862"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6907" name="Group 11"/>
          <p:cNvGrpSpPr>
            <a:grpSpLocks/>
          </p:cNvGrpSpPr>
          <p:nvPr/>
        </p:nvGrpSpPr>
        <p:grpSpPr bwMode="auto">
          <a:xfrm>
            <a:off x="1676400" y="2132013"/>
            <a:ext cx="2678113" cy="2463800"/>
            <a:chOff x="1056" y="1343"/>
            <a:chExt cx="1687" cy="1552"/>
          </a:xfrm>
        </p:grpSpPr>
        <p:graphicFrame>
          <p:nvGraphicFramePr>
            <p:cNvPr id="60523" name="Object 12"/>
            <p:cNvGraphicFramePr>
              <a:graphicFrameLocks noChangeAspect="1"/>
            </p:cNvGraphicFramePr>
            <p:nvPr/>
          </p:nvGraphicFramePr>
          <p:xfrm>
            <a:off x="1882" y="2034"/>
            <a:ext cx="861" cy="861"/>
          </p:xfrm>
          <a:graphic>
            <a:graphicData uri="http://schemas.openxmlformats.org/presentationml/2006/ole">
              <mc:AlternateContent xmlns:mc="http://schemas.openxmlformats.org/markup-compatibility/2006">
                <mc:Choice xmlns:v="urn:schemas-microsoft-com:vml" Requires="v">
                  <p:oleObj spid="_x0000_s60628" name="Flash Document" r:id="rId11" imgW="1650960" imgH="1650960" progId="Flash.Movie">
                    <p:embed/>
                  </p:oleObj>
                </mc:Choice>
                <mc:Fallback>
                  <p:oleObj name="Flash Document" r:id="rId11" imgW="1650960" imgH="1650960" progId="Flash.Movie">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2" y="2034"/>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4" name="Object 13"/>
            <p:cNvGraphicFramePr>
              <a:graphicFrameLocks noChangeAspect="1"/>
            </p:cNvGraphicFramePr>
            <p:nvPr/>
          </p:nvGraphicFramePr>
          <p:xfrm>
            <a:off x="1056" y="2025"/>
            <a:ext cx="861" cy="861"/>
          </p:xfrm>
          <a:graphic>
            <a:graphicData uri="http://schemas.openxmlformats.org/presentationml/2006/ole">
              <mc:AlternateContent xmlns:mc="http://schemas.openxmlformats.org/markup-compatibility/2006">
                <mc:Choice xmlns:v="urn:schemas-microsoft-com:vml" Requires="v">
                  <p:oleObj spid="_x0000_s60629" name="Flash Document" r:id="rId13" imgW="1650960" imgH="1650960" progId="Flash.Movie">
                    <p:embed/>
                  </p:oleObj>
                </mc:Choice>
                <mc:Fallback>
                  <p:oleObj name="Flash Document" r:id="rId13" imgW="1650960" imgH="1650960" progId="Flash.Movie">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 y="2025"/>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525" name="Object 14"/>
            <p:cNvGraphicFramePr>
              <a:graphicFrameLocks noChangeAspect="1"/>
            </p:cNvGraphicFramePr>
            <p:nvPr/>
          </p:nvGraphicFramePr>
          <p:xfrm>
            <a:off x="1456" y="1343"/>
            <a:ext cx="861" cy="861"/>
          </p:xfrm>
          <a:graphic>
            <a:graphicData uri="http://schemas.openxmlformats.org/presentationml/2006/ole">
              <mc:AlternateContent xmlns:mc="http://schemas.openxmlformats.org/markup-compatibility/2006">
                <mc:Choice xmlns:v="urn:schemas-microsoft-com:vml" Requires="v">
                  <p:oleObj spid="_x0000_s60630" name="Flash Document" r:id="rId14" imgW="1650960" imgH="1650960" progId="Flash.Movie">
                    <p:embed/>
                  </p:oleObj>
                </mc:Choice>
                <mc:Fallback>
                  <p:oleObj name="Flash Document" r:id="rId14" imgW="1650960" imgH="1650960" progId="Flash.Movie">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56" y="1343"/>
                          <a:ext cx="861" cy="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36911" name="Group 15"/>
          <p:cNvGrpSpPr>
            <a:grpSpLocks/>
          </p:cNvGrpSpPr>
          <p:nvPr/>
        </p:nvGrpSpPr>
        <p:grpSpPr bwMode="auto">
          <a:xfrm>
            <a:off x="8151813" y="2651125"/>
            <a:ext cx="992187" cy="1065213"/>
            <a:chOff x="5135" y="1670"/>
            <a:chExt cx="625" cy="671"/>
          </a:xfrm>
        </p:grpSpPr>
        <p:sp>
          <p:nvSpPr>
            <p:cNvPr id="60519" name="Text Box 16"/>
            <p:cNvSpPr txBox="1">
              <a:spLocks noChangeArrowheads="1"/>
            </p:cNvSpPr>
            <p:nvPr/>
          </p:nvSpPr>
          <p:spPr bwMode="auto">
            <a:xfrm>
              <a:off x="5135" y="1670"/>
              <a:ext cx="625"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sz="1800" i="1">
                  <a:latin typeface="Times New Roman" panose="02020603050405020304" pitchFamily="18" charset="0"/>
                  <a:ea typeface="宋体" panose="02010600030101010101" pitchFamily="2" charset="-122"/>
                </a:rPr>
                <a:t>A</a:t>
              </a:r>
              <a:r>
                <a:rPr lang="zh-CN" altLang="en-US" sz="1800">
                  <a:latin typeface="Times New Roman" panose="02020603050405020304" pitchFamily="18" charset="0"/>
                  <a:ea typeface="宋体" panose="02010600030101010101" pitchFamily="2" charset="-122"/>
                </a:rPr>
                <a:t>层：</a:t>
              </a:r>
              <a:endParaRPr lang="zh-CN" altLang="en-US" sz="1800" u="sng">
                <a:latin typeface="Times New Roman" panose="02020603050405020304" pitchFamily="18" charset="0"/>
                <a:ea typeface="宋体" panose="02010600030101010101" pitchFamily="2" charset="-122"/>
              </a:endParaRPr>
            </a:p>
            <a:p>
              <a:pPr algn="just">
                <a:spcBef>
                  <a:spcPct val="0"/>
                </a:spcBef>
                <a:buFontTx/>
                <a:buNone/>
              </a:pPr>
              <a:r>
                <a:rPr lang="en-US" altLang="zh-CN" sz="1800" i="1">
                  <a:latin typeface="Times New Roman" panose="02020603050405020304" pitchFamily="18" charset="0"/>
                  <a:ea typeface="宋体" panose="02010600030101010101" pitchFamily="2" charset="-122"/>
                </a:rPr>
                <a:t>B</a:t>
              </a:r>
              <a:r>
                <a:rPr lang="zh-CN" altLang="en-US" sz="1800">
                  <a:latin typeface="Times New Roman" panose="02020603050405020304" pitchFamily="18" charset="0"/>
                  <a:ea typeface="宋体" panose="02010600030101010101" pitchFamily="2" charset="-122"/>
                </a:rPr>
                <a:t>层：</a:t>
              </a:r>
              <a:endParaRPr lang="zh-CN" altLang="en-US" sz="1800" u="sng">
                <a:latin typeface="Times New Roman" panose="02020603050405020304" pitchFamily="18" charset="0"/>
                <a:ea typeface="宋体" panose="02010600030101010101" pitchFamily="2" charset="-122"/>
              </a:endParaRPr>
            </a:p>
            <a:p>
              <a:pPr algn="just">
                <a:spcBef>
                  <a:spcPct val="0"/>
                </a:spcBef>
                <a:buFontTx/>
                <a:buNone/>
              </a:pPr>
              <a:r>
                <a:rPr lang="en-US" altLang="zh-CN" sz="1800" i="1">
                  <a:latin typeface="Times New Roman" panose="02020603050405020304" pitchFamily="18" charset="0"/>
                  <a:ea typeface="宋体" panose="02010600030101010101" pitchFamily="2" charset="-122"/>
                </a:rPr>
                <a:t>C</a:t>
              </a:r>
              <a:r>
                <a:rPr lang="zh-CN" altLang="en-US" sz="1800">
                  <a:latin typeface="Times New Roman" panose="02020603050405020304" pitchFamily="18" charset="0"/>
                  <a:ea typeface="宋体" panose="02010600030101010101" pitchFamily="2" charset="-122"/>
                </a:rPr>
                <a:t>层</a:t>
              </a:r>
              <a:r>
                <a:rPr lang="zh-CN" altLang="en-US" sz="2000" b="0">
                  <a:latin typeface="Times New Roman" panose="02020603050405020304" pitchFamily="18" charset="0"/>
                  <a:ea typeface="宋体" panose="02010600030101010101" pitchFamily="2" charset="-122"/>
                </a:rPr>
                <a:t>：</a:t>
              </a:r>
            </a:p>
          </p:txBody>
        </p:sp>
        <p:sp>
          <p:nvSpPr>
            <p:cNvPr id="60520" name="Oval 17"/>
            <p:cNvSpPr>
              <a:spLocks noChangeArrowheads="1"/>
            </p:cNvSpPr>
            <p:nvPr/>
          </p:nvSpPr>
          <p:spPr bwMode="auto">
            <a:xfrm>
              <a:off x="5585" y="1747"/>
              <a:ext cx="82" cy="61"/>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21" name="Oval 18"/>
            <p:cNvSpPr>
              <a:spLocks noChangeArrowheads="1"/>
            </p:cNvSpPr>
            <p:nvPr/>
          </p:nvSpPr>
          <p:spPr bwMode="auto">
            <a:xfrm>
              <a:off x="5591" y="1911"/>
              <a:ext cx="82" cy="61"/>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22" name="Oval 19"/>
            <p:cNvSpPr>
              <a:spLocks noChangeArrowheads="1"/>
            </p:cNvSpPr>
            <p:nvPr/>
          </p:nvSpPr>
          <p:spPr bwMode="auto">
            <a:xfrm>
              <a:off x="5595" y="2060"/>
              <a:ext cx="82" cy="61"/>
            </a:xfrm>
            <a:prstGeom prst="ellipse">
              <a:avLst/>
            </a:prstGeom>
            <a:solidFill>
              <a:srgbClr val="333333"/>
            </a:soli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36916" name="Group 20"/>
          <p:cNvGrpSpPr>
            <a:grpSpLocks/>
          </p:cNvGrpSpPr>
          <p:nvPr/>
        </p:nvGrpSpPr>
        <p:grpSpPr bwMode="auto">
          <a:xfrm>
            <a:off x="5853113" y="2276475"/>
            <a:ext cx="1814512" cy="1871663"/>
            <a:chOff x="3424" y="1344"/>
            <a:chExt cx="1143" cy="1179"/>
          </a:xfrm>
        </p:grpSpPr>
        <p:grpSp>
          <p:nvGrpSpPr>
            <p:cNvPr id="60507" name="Group 21"/>
            <p:cNvGrpSpPr>
              <a:grpSpLocks/>
            </p:cNvGrpSpPr>
            <p:nvPr/>
          </p:nvGrpSpPr>
          <p:grpSpPr bwMode="auto">
            <a:xfrm>
              <a:off x="3424" y="1344"/>
              <a:ext cx="1143" cy="1179"/>
              <a:chOff x="1997" y="2943"/>
              <a:chExt cx="1143" cy="1179"/>
            </a:xfrm>
          </p:grpSpPr>
          <p:sp>
            <p:nvSpPr>
              <p:cNvPr id="60512" name="Line 22"/>
              <p:cNvSpPr>
                <a:spLocks noChangeShapeType="1"/>
              </p:cNvSpPr>
              <p:nvPr/>
            </p:nvSpPr>
            <p:spPr bwMode="auto">
              <a:xfrm rot="120000" flipH="1">
                <a:off x="2440" y="3090"/>
                <a:ext cx="93" cy="54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13" name="Line 23"/>
              <p:cNvSpPr>
                <a:spLocks noChangeShapeType="1"/>
              </p:cNvSpPr>
              <p:nvPr/>
            </p:nvSpPr>
            <p:spPr bwMode="auto">
              <a:xfrm rot="180000" flipV="1">
                <a:off x="2438" y="3498"/>
                <a:ext cx="553" cy="15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514" name="Line 24"/>
              <p:cNvSpPr>
                <a:spLocks noChangeShapeType="1"/>
              </p:cNvSpPr>
              <p:nvPr/>
            </p:nvSpPr>
            <p:spPr bwMode="auto">
              <a:xfrm rot="120000">
                <a:off x="2545" y="3106"/>
                <a:ext cx="461" cy="391"/>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0515" name="Group 25"/>
              <p:cNvGrpSpPr>
                <a:grpSpLocks/>
              </p:cNvGrpSpPr>
              <p:nvPr/>
            </p:nvGrpSpPr>
            <p:grpSpPr bwMode="auto">
              <a:xfrm>
                <a:off x="1997" y="2943"/>
                <a:ext cx="1143" cy="1179"/>
                <a:chOff x="1997" y="2943"/>
                <a:chExt cx="1143" cy="1179"/>
              </a:xfrm>
            </p:grpSpPr>
            <p:sp>
              <p:nvSpPr>
                <p:cNvPr id="60516" name="Line 26"/>
                <p:cNvSpPr>
                  <a:spLocks noChangeShapeType="1"/>
                </p:cNvSpPr>
                <p:nvPr/>
              </p:nvSpPr>
              <p:spPr bwMode="auto">
                <a:xfrm>
                  <a:off x="1997" y="3221"/>
                  <a:ext cx="862" cy="862"/>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17" name="Line 27"/>
                <p:cNvSpPr>
                  <a:spLocks noChangeShapeType="1"/>
                </p:cNvSpPr>
                <p:nvPr/>
              </p:nvSpPr>
              <p:spPr bwMode="auto">
                <a:xfrm rot="21454268" flipV="1">
                  <a:off x="1997" y="2970"/>
                  <a:ext cx="1134" cy="227"/>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18" name="Line 28"/>
                <p:cNvSpPr>
                  <a:spLocks noChangeShapeType="1"/>
                </p:cNvSpPr>
                <p:nvPr/>
              </p:nvSpPr>
              <p:spPr bwMode="auto">
                <a:xfrm flipH="1">
                  <a:off x="2868" y="2943"/>
                  <a:ext cx="272" cy="1179"/>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0508" name="Freeform 29"/>
            <p:cNvSpPr>
              <a:spLocks/>
            </p:cNvSpPr>
            <p:nvPr/>
          </p:nvSpPr>
          <p:spPr bwMode="auto">
            <a:xfrm>
              <a:off x="3878" y="1498"/>
              <a:ext cx="544" cy="544"/>
            </a:xfrm>
            <a:custGeom>
              <a:avLst/>
              <a:gdLst>
                <a:gd name="T0" fmla="*/ 90 w 544"/>
                <a:gd name="T1" fmla="*/ 0 h 544"/>
                <a:gd name="T2" fmla="*/ 0 w 544"/>
                <a:gd name="T3" fmla="*/ 544 h 544"/>
                <a:gd name="T4" fmla="*/ 544 w 544"/>
                <a:gd name="T5" fmla="*/ 408 h 544"/>
                <a:gd name="T6" fmla="*/ 90 w 544"/>
                <a:gd name="T7" fmla="*/ 0 h 5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4" h="544">
                  <a:moveTo>
                    <a:pt x="90" y="0"/>
                  </a:moveTo>
                  <a:lnTo>
                    <a:pt x="0" y="544"/>
                  </a:lnTo>
                  <a:lnTo>
                    <a:pt x="544" y="408"/>
                  </a:lnTo>
                  <a:lnTo>
                    <a:pt x="90" y="0"/>
                  </a:lnTo>
                  <a:close/>
                </a:path>
              </a:pathLst>
            </a:custGeom>
            <a:solidFill>
              <a:srgbClr val="FF0066">
                <a:alpha val="39999"/>
              </a:srgbClr>
            </a:soli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509" name="Freeform 30"/>
            <p:cNvSpPr>
              <a:spLocks/>
            </p:cNvSpPr>
            <p:nvPr/>
          </p:nvSpPr>
          <p:spPr bwMode="auto">
            <a:xfrm>
              <a:off x="3878" y="1933"/>
              <a:ext cx="544" cy="545"/>
            </a:xfrm>
            <a:custGeom>
              <a:avLst/>
              <a:gdLst>
                <a:gd name="T0" fmla="*/ 0 w 589"/>
                <a:gd name="T1" fmla="*/ 36 h 590"/>
                <a:gd name="T2" fmla="*/ 152 w 589"/>
                <a:gd name="T3" fmla="*/ 0 h 590"/>
                <a:gd name="T4" fmla="*/ 118 w 589"/>
                <a:gd name="T5" fmla="*/ 153 h 590"/>
                <a:gd name="T6" fmla="*/ 0 w 589"/>
                <a:gd name="T7" fmla="*/ 36 h 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 h="590">
                  <a:moveTo>
                    <a:pt x="0" y="137"/>
                  </a:moveTo>
                  <a:lnTo>
                    <a:pt x="589" y="0"/>
                  </a:lnTo>
                  <a:lnTo>
                    <a:pt x="453" y="590"/>
                  </a:lnTo>
                  <a:lnTo>
                    <a:pt x="0" y="137"/>
                  </a:lnTo>
                  <a:close/>
                </a:path>
              </a:pathLst>
            </a:custGeom>
            <a:solidFill>
              <a:srgbClr val="FF0066">
                <a:alpha val="39999"/>
              </a:srgbClr>
            </a:soli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510" name="Freeform 31"/>
            <p:cNvSpPr>
              <a:spLocks/>
            </p:cNvSpPr>
            <p:nvPr/>
          </p:nvSpPr>
          <p:spPr bwMode="auto">
            <a:xfrm>
              <a:off x="4005" y="1362"/>
              <a:ext cx="544" cy="572"/>
            </a:xfrm>
            <a:custGeom>
              <a:avLst/>
              <a:gdLst>
                <a:gd name="T0" fmla="*/ 0 w 589"/>
                <a:gd name="T1" fmla="*/ 80 h 590"/>
                <a:gd name="T2" fmla="*/ 152 w 589"/>
                <a:gd name="T3" fmla="*/ 0 h 590"/>
                <a:gd name="T4" fmla="*/ 118 w 589"/>
                <a:gd name="T5" fmla="*/ 349 h 590"/>
                <a:gd name="T6" fmla="*/ 0 w 589"/>
                <a:gd name="T7" fmla="*/ 80 h 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 h="590">
                  <a:moveTo>
                    <a:pt x="0" y="137"/>
                  </a:moveTo>
                  <a:lnTo>
                    <a:pt x="589" y="0"/>
                  </a:lnTo>
                  <a:lnTo>
                    <a:pt x="453" y="590"/>
                  </a:lnTo>
                  <a:lnTo>
                    <a:pt x="0" y="137"/>
                  </a:lnTo>
                  <a:close/>
                </a:path>
              </a:pathLst>
            </a:custGeom>
            <a:solidFill>
              <a:srgbClr val="FF0066">
                <a:alpha val="39999"/>
              </a:srgbClr>
            </a:soli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511" name="Freeform 32"/>
            <p:cNvSpPr>
              <a:spLocks/>
            </p:cNvSpPr>
            <p:nvPr/>
          </p:nvSpPr>
          <p:spPr bwMode="auto">
            <a:xfrm>
              <a:off x="3442" y="1489"/>
              <a:ext cx="544" cy="572"/>
            </a:xfrm>
            <a:custGeom>
              <a:avLst/>
              <a:gdLst>
                <a:gd name="T0" fmla="*/ 0 w 589"/>
                <a:gd name="T1" fmla="*/ 80 h 590"/>
                <a:gd name="T2" fmla="*/ 152 w 589"/>
                <a:gd name="T3" fmla="*/ 0 h 590"/>
                <a:gd name="T4" fmla="*/ 118 w 589"/>
                <a:gd name="T5" fmla="*/ 349 h 590"/>
                <a:gd name="T6" fmla="*/ 0 w 589"/>
                <a:gd name="T7" fmla="*/ 80 h 5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 h="590">
                  <a:moveTo>
                    <a:pt x="0" y="137"/>
                  </a:moveTo>
                  <a:lnTo>
                    <a:pt x="589" y="0"/>
                  </a:lnTo>
                  <a:lnTo>
                    <a:pt x="453" y="590"/>
                  </a:lnTo>
                  <a:lnTo>
                    <a:pt x="0" y="137"/>
                  </a:lnTo>
                  <a:close/>
                </a:path>
              </a:pathLst>
            </a:custGeom>
            <a:solidFill>
              <a:srgbClr val="FF0066">
                <a:alpha val="30196"/>
              </a:srgbClr>
            </a:solidFill>
            <a:ln w="9525"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336929" name="Group 33"/>
          <p:cNvGrpSpPr>
            <a:grpSpLocks/>
          </p:cNvGrpSpPr>
          <p:nvPr/>
        </p:nvGrpSpPr>
        <p:grpSpPr bwMode="auto">
          <a:xfrm>
            <a:off x="5765800" y="2233613"/>
            <a:ext cx="2009775" cy="1943100"/>
            <a:chOff x="3324" y="1407"/>
            <a:chExt cx="1266" cy="1224"/>
          </a:xfrm>
        </p:grpSpPr>
        <p:sp>
          <p:nvSpPr>
            <p:cNvPr id="60477" name="Line 34"/>
            <p:cNvSpPr>
              <a:spLocks noChangeShapeType="1"/>
            </p:cNvSpPr>
            <p:nvPr/>
          </p:nvSpPr>
          <p:spPr bwMode="auto">
            <a:xfrm>
              <a:off x="3674" y="1463"/>
              <a:ext cx="0" cy="86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8" name="Line 35"/>
            <p:cNvSpPr>
              <a:spLocks noChangeShapeType="1"/>
            </p:cNvSpPr>
            <p:nvPr/>
          </p:nvSpPr>
          <p:spPr bwMode="auto">
            <a:xfrm>
              <a:off x="3666" y="2316"/>
              <a:ext cx="871" cy="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79" name="Line 36"/>
            <p:cNvSpPr>
              <a:spLocks noChangeShapeType="1"/>
            </p:cNvSpPr>
            <p:nvPr/>
          </p:nvSpPr>
          <p:spPr bwMode="auto">
            <a:xfrm flipH="1">
              <a:off x="3382" y="2312"/>
              <a:ext cx="291" cy="284"/>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80" name="Oval 37"/>
            <p:cNvSpPr>
              <a:spLocks noChangeArrowheads="1"/>
            </p:cNvSpPr>
            <p:nvPr/>
          </p:nvSpPr>
          <p:spPr bwMode="auto">
            <a:xfrm>
              <a:off x="3353" y="1709"/>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1" name="Oval 38"/>
            <p:cNvSpPr>
              <a:spLocks noChangeArrowheads="1"/>
            </p:cNvSpPr>
            <p:nvPr/>
          </p:nvSpPr>
          <p:spPr bwMode="auto">
            <a:xfrm>
              <a:off x="4499" y="1434"/>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2" name="Oval 39"/>
            <p:cNvSpPr>
              <a:spLocks noChangeArrowheads="1"/>
            </p:cNvSpPr>
            <p:nvPr/>
          </p:nvSpPr>
          <p:spPr bwMode="auto">
            <a:xfrm>
              <a:off x="3651" y="2282"/>
              <a:ext cx="58" cy="57"/>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3" name="Oval 40"/>
            <p:cNvSpPr>
              <a:spLocks noChangeArrowheads="1"/>
            </p:cNvSpPr>
            <p:nvPr/>
          </p:nvSpPr>
          <p:spPr bwMode="auto">
            <a:xfrm>
              <a:off x="4214" y="2561"/>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4" name="Oval 41"/>
            <p:cNvSpPr>
              <a:spLocks noChangeArrowheads="1"/>
            </p:cNvSpPr>
            <p:nvPr/>
          </p:nvSpPr>
          <p:spPr bwMode="auto">
            <a:xfrm>
              <a:off x="4216" y="1721"/>
              <a:ext cx="58" cy="57"/>
            </a:xfrm>
            <a:prstGeom prst="ellipse">
              <a:avLst/>
            </a:prstGeom>
            <a:solidFill>
              <a:srgbClr val="333333"/>
            </a:solidFill>
            <a:ln w="38100">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5" name="Oval 42"/>
            <p:cNvSpPr>
              <a:spLocks noChangeArrowheads="1"/>
            </p:cNvSpPr>
            <p:nvPr/>
          </p:nvSpPr>
          <p:spPr bwMode="auto">
            <a:xfrm>
              <a:off x="3901" y="1565"/>
              <a:ext cx="58" cy="56"/>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6" name="Oval 43"/>
            <p:cNvSpPr>
              <a:spLocks noChangeArrowheads="1"/>
            </p:cNvSpPr>
            <p:nvPr/>
          </p:nvSpPr>
          <p:spPr bwMode="auto">
            <a:xfrm>
              <a:off x="4360" y="1991"/>
              <a:ext cx="57"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7" name="Oval 44"/>
            <p:cNvSpPr>
              <a:spLocks noChangeArrowheads="1"/>
            </p:cNvSpPr>
            <p:nvPr/>
          </p:nvSpPr>
          <p:spPr bwMode="auto">
            <a:xfrm>
              <a:off x="3780" y="2120"/>
              <a:ext cx="58" cy="57"/>
            </a:xfrm>
            <a:prstGeom prst="ellipse">
              <a:avLst/>
            </a:prstGeom>
            <a:solidFill>
              <a:srgbClr val="FF0000"/>
            </a:solidFill>
            <a:ln w="38100">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8" name="Oval 45"/>
            <p:cNvSpPr>
              <a:spLocks noChangeArrowheads="1"/>
            </p:cNvSpPr>
            <p:nvPr/>
          </p:nvSpPr>
          <p:spPr bwMode="auto">
            <a:xfrm>
              <a:off x="4505" y="2280"/>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89" name="Oval 46"/>
            <p:cNvSpPr>
              <a:spLocks noChangeArrowheads="1"/>
            </p:cNvSpPr>
            <p:nvPr/>
          </p:nvSpPr>
          <p:spPr bwMode="auto">
            <a:xfrm>
              <a:off x="3352" y="2565"/>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0" name="Oval 47"/>
            <p:cNvSpPr>
              <a:spLocks noChangeArrowheads="1"/>
            </p:cNvSpPr>
            <p:nvPr/>
          </p:nvSpPr>
          <p:spPr bwMode="auto">
            <a:xfrm>
              <a:off x="3461" y="1980"/>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1" name="Oval 48"/>
            <p:cNvSpPr>
              <a:spLocks noChangeArrowheads="1"/>
            </p:cNvSpPr>
            <p:nvPr/>
          </p:nvSpPr>
          <p:spPr bwMode="auto">
            <a:xfrm>
              <a:off x="3938" y="2413"/>
              <a:ext cx="58" cy="57"/>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2" name="Oval 49"/>
            <p:cNvSpPr>
              <a:spLocks noChangeArrowheads="1"/>
            </p:cNvSpPr>
            <p:nvPr/>
          </p:nvSpPr>
          <p:spPr bwMode="auto">
            <a:xfrm>
              <a:off x="4054" y="1835"/>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3" name="Oval 50"/>
            <p:cNvSpPr>
              <a:spLocks noChangeArrowheads="1"/>
            </p:cNvSpPr>
            <p:nvPr/>
          </p:nvSpPr>
          <p:spPr bwMode="auto">
            <a:xfrm>
              <a:off x="3887" y="2387"/>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4" name="Oval 51"/>
            <p:cNvSpPr>
              <a:spLocks noChangeArrowheads="1"/>
            </p:cNvSpPr>
            <p:nvPr/>
          </p:nvSpPr>
          <p:spPr bwMode="auto">
            <a:xfrm>
              <a:off x="3869" y="153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5" name="Oval 52"/>
            <p:cNvSpPr>
              <a:spLocks noChangeArrowheads="1"/>
            </p:cNvSpPr>
            <p:nvPr/>
          </p:nvSpPr>
          <p:spPr bwMode="auto">
            <a:xfrm>
              <a:off x="3747" y="2092"/>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6" name="Oval 53"/>
            <p:cNvSpPr>
              <a:spLocks noChangeArrowheads="1"/>
            </p:cNvSpPr>
            <p:nvPr/>
          </p:nvSpPr>
          <p:spPr bwMode="auto">
            <a:xfrm>
              <a:off x="4327" y="1951"/>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7" name="Oval 54"/>
            <p:cNvSpPr>
              <a:spLocks noChangeArrowheads="1"/>
            </p:cNvSpPr>
            <p:nvPr/>
          </p:nvSpPr>
          <p:spPr bwMode="auto">
            <a:xfrm>
              <a:off x="3624" y="2251"/>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98" name="AutoShape 55"/>
            <p:cNvSpPr>
              <a:spLocks noChangeArrowheads="1"/>
            </p:cNvSpPr>
            <p:nvPr/>
          </p:nvSpPr>
          <p:spPr bwMode="auto">
            <a:xfrm>
              <a:off x="3376" y="1434"/>
              <a:ext cx="1161" cy="1136"/>
            </a:xfrm>
            <a:prstGeom prst="cube">
              <a:avLst>
                <a:gd name="adj" fmla="val 25000"/>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nvGrpSpPr>
            <p:cNvPr id="60499" name="Group 56"/>
            <p:cNvGrpSpPr>
              <a:grpSpLocks/>
            </p:cNvGrpSpPr>
            <p:nvPr/>
          </p:nvGrpSpPr>
          <p:grpSpPr bwMode="auto">
            <a:xfrm>
              <a:off x="3324" y="1407"/>
              <a:ext cx="1266" cy="1220"/>
              <a:chOff x="1945" y="2904"/>
              <a:chExt cx="1266" cy="1220"/>
            </a:xfrm>
          </p:grpSpPr>
          <p:sp>
            <p:nvSpPr>
              <p:cNvPr id="60502" name="Oval 57"/>
              <p:cNvSpPr>
                <a:spLocks noChangeArrowheads="1"/>
              </p:cNvSpPr>
              <p:nvPr/>
            </p:nvSpPr>
            <p:spPr bwMode="auto">
              <a:xfrm>
                <a:off x="2244" y="290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3" name="Oval 58"/>
              <p:cNvSpPr>
                <a:spLocks noChangeArrowheads="1"/>
              </p:cNvSpPr>
              <p:nvPr/>
            </p:nvSpPr>
            <p:spPr bwMode="auto">
              <a:xfrm>
                <a:off x="1954" y="4011"/>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4" name="Oval 59"/>
              <p:cNvSpPr>
                <a:spLocks noChangeArrowheads="1"/>
              </p:cNvSpPr>
              <p:nvPr/>
            </p:nvSpPr>
            <p:spPr bwMode="auto">
              <a:xfrm>
                <a:off x="3098" y="3739"/>
                <a:ext cx="113" cy="113"/>
              </a:xfrm>
              <a:prstGeom prst="ellipse">
                <a:avLst/>
              </a:prstGeom>
              <a:solidFill>
                <a:srgbClr val="339966"/>
              </a:solidFill>
              <a:ln w="9525">
                <a:solidFill>
                  <a:srgbClr val="339966"/>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5" name="Oval 60"/>
              <p:cNvSpPr>
                <a:spLocks noChangeArrowheads="1"/>
              </p:cNvSpPr>
              <p:nvPr/>
            </p:nvSpPr>
            <p:spPr bwMode="auto">
              <a:xfrm>
                <a:off x="3080" y="2904"/>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6" name="Oval 61"/>
              <p:cNvSpPr>
                <a:spLocks noChangeArrowheads="1"/>
              </p:cNvSpPr>
              <p:nvPr/>
            </p:nvSpPr>
            <p:spPr bwMode="auto">
              <a:xfrm>
                <a:off x="1945" y="3163"/>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0500" name="Oval 62"/>
            <p:cNvSpPr>
              <a:spLocks noChangeArrowheads="1"/>
            </p:cNvSpPr>
            <p:nvPr/>
          </p:nvSpPr>
          <p:spPr bwMode="auto">
            <a:xfrm>
              <a:off x="4191" y="1684"/>
              <a:ext cx="113" cy="113"/>
            </a:xfrm>
            <a:prstGeom prst="ellipse">
              <a:avLst/>
            </a:prstGeom>
            <a:gradFill rotWithShape="1">
              <a:gsLst>
                <a:gs pos="0">
                  <a:schemeClr val="bg2"/>
                </a:gs>
                <a:gs pos="100000">
                  <a:srgbClr val="333333"/>
                </a:gs>
              </a:gsLst>
              <a:path path="shape">
                <a:fillToRect l="50000" t="50000" r="50000" b="50000"/>
              </a:path>
            </a:gradFill>
            <a:ln w="9525">
              <a:solidFill>
                <a:srgbClr val="333333"/>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501" name="Oval 63"/>
            <p:cNvSpPr>
              <a:spLocks noChangeArrowheads="1"/>
            </p:cNvSpPr>
            <p:nvPr/>
          </p:nvSpPr>
          <p:spPr bwMode="auto">
            <a:xfrm>
              <a:off x="4191" y="2518"/>
              <a:ext cx="113" cy="113"/>
            </a:xfrm>
            <a:prstGeom prst="ellipse">
              <a:avLst/>
            </a:prstGeom>
            <a:solidFill>
              <a:srgbClr val="FF0000"/>
            </a:solidFill>
            <a:ln w="9525">
              <a:solidFill>
                <a:srgbClr val="FF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336960" name="AutoShape 64"/>
          <p:cNvSpPr>
            <a:spLocks noChangeArrowheads="1"/>
          </p:cNvSpPr>
          <p:nvPr/>
        </p:nvSpPr>
        <p:spPr bwMode="auto">
          <a:xfrm>
            <a:off x="4932363" y="2781300"/>
            <a:ext cx="865187" cy="863600"/>
          </a:xfrm>
          <a:prstGeom prst="rightArrow">
            <a:avLst>
              <a:gd name="adj1" fmla="val 50000"/>
              <a:gd name="adj2" fmla="val 25046"/>
            </a:avLst>
          </a:prstGeom>
          <a:solidFill>
            <a:srgbClr val="CCFFCC"/>
          </a:solidFill>
          <a:ln w="9525" algn="ctr">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2400">
                <a:solidFill>
                  <a:srgbClr val="0000FF"/>
                </a:solidFill>
                <a:latin typeface="Arial" panose="020B0604020202020204" pitchFamily="34" charset="0"/>
                <a:ea typeface="华文彩云" panose="02010800040101010101" pitchFamily="2" charset="-122"/>
              </a:rPr>
              <a:t>对比</a:t>
            </a:r>
          </a:p>
        </p:txBody>
      </p:sp>
      <p:grpSp>
        <p:nvGrpSpPr>
          <p:cNvPr id="336961" name="Group 65"/>
          <p:cNvGrpSpPr>
            <a:grpSpLocks/>
          </p:cNvGrpSpPr>
          <p:nvPr/>
        </p:nvGrpSpPr>
        <p:grpSpPr bwMode="auto">
          <a:xfrm>
            <a:off x="5565775" y="1916113"/>
            <a:ext cx="2663825" cy="2671762"/>
            <a:chOff x="3198" y="1207"/>
            <a:chExt cx="1678" cy="1683"/>
          </a:xfrm>
        </p:grpSpPr>
        <p:sp>
          <p:nvSpPr>
            <p:cNvPr id="60474" name="Text Box 66"/>
            <p:cNvSpPr txBox="1">
              <a:spLocks noChangeArrowheads="1"/>
            </p:cNvSpPr>
            <p:nvPr/>
          </p:nvSpPr>
          <p:spPr bwMode="auto">
            <a:xfrm>
              <a:off x="3560" y="1207"/>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A</a:t>
              </a:r>
            </a:p>
          </p:txBody>
        </p:sp>
        <p:sp>
          <p:nvSpPr>
            <p:cNvPr id="60475" name="Text Box 67"/>
            <p:cNvSpPr txBox="1">
              <a:spLocks noChangeArrowheads="1"/>
            </p:cNvSpPr>
            <p:nvPr/>
          </p:nvSpPr>
          <p:spPr bwMode="auto">
            <a:xfrm>
              <a:off x="4604" y="2251"/>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B</a:t>
              </a:r>
            </a:p>
          </p:txBody>
        </p:sp>
        <p:sp>
          <p:nvSpPr>
            <p:cNvPr id="60476" name="Text Box 68"/>
            <p:cNvSpPr txBox="1">
              <a:spLocks noChangeArrowheads="1"/>
            </p:cNvSpPr>
            <p:nvPr/>
          </p:nvSpPr>
          <p:spPr bwMode="auto">
            <a:xfrm>
              <a:off x="3198" y="2659"/>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C</a:t>
              </a:r>
            </a:p>
          </p:txBody>
        </p:sp>
      </p:grpSp>
      <p:grpSp>
        <p:nvGrpSpPr>
          <p:cNvPr id="336965" name="Group 69"/>
          <p:cNvGrpSpPr>
            <a:grpSpLocks/>
          </p:cNvGrpSpPr>
          <p:nvPr/>
        </p:nvGrpSpPr>
        <p:grpSpPr bwMode="auto">
          <a:xfrm>
            <a:off x="1296988" y="1628775"/>
            <a:ext cx="3494087" cy="3449638"/>
            <a:chOff x="817" y="1026"/>
            <a:chExt cx="2201" cy="2173"/>
          </a:xfrm>
        </p:grpSpPr>
        <p:grpSp>
          <p:nvGrpSpPr>
            <p:cNvPr id="60462" name="Group 70"/>
            <p:cNvGrpSpPr>
              <a:grpSpLocks/>
            </p:cNvGrpSpPr>
            <p:nvPr/>
          </p:nvGrpSpPr>
          <p:grpSpPr bwMode="auto">
            <a:xfrm rot="3636143">
              <a:off x="836" y="1643"/>
              <a:ext cx="1671" cy="1442"/>
              <a:chOff x="703" y="1298"/>
              <a:chExt cx="1769" cy="1452"/>
            </a:xfrm>
          </p:grpSpPr>
          <p:sp>
            <p:nvSpPr>
              <p:cNvPr id="60466" name="Line 71"/>
              <p:cNvSpPr>
                <a:spLocks noChangeShapeType="1"/>
              </p:cNvSpPr>
              <p:nvPr/>
            </p:nvSpPr>
            <p:spPr bwMode="auto">
              <a:xfrm>
                <a:off x="1156" y="1979"/>
                <a:ext cx="908" cy="0"/>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67" name="Line 72"/>
              <p:cNvSpPr>
                <a:spLocks noChangeShapeType="1"/>
              </p:cNvSpPr>
              <p:nvPr/>
            </p:nvSpPr>
            <p:spPr bwMode="auto">
              <a:xfrm flipH="1">
                <a:off x="1156" y="1298"/>
                <a:ext cx="409" cy="681"/>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468" name="Group 73"/>
              <p:cNvGrpSpPr>
                <a:grpSpLocks/>
              </p:cNvGrpSpPr>
              <p:nvPr/>
            </p:nvGrpSpPr>
            <p:grpSpPr bwMode="auto">
              <a:xfrm>
                <a:off x="703" y="1298"/>
                <a:ext cx="1769" cy="1452"/>
                <a:chOff x="703" y="1298"/>
                <a:chExt cx="1769" cy="1452"/>
              </a:xfrm>
            </p:grpSpPr>
            <p:grpSp>
              <p:nvGrpSpPr>
                <p:cNvPr id="60469" name="Group 74"/>
                <p:cNvGrpSpPr>
                  <a:grpSpLocks/>
                </p:cNvGrpSpPr>
                <p:nvPr/>
              </p:nvGrpSpPr>
              <p:grpSpPr bwMode="auto">
                <a:xfrm>
                  <a:off x="703" y="1298"/>
                  <a:ext cx="1769" cy="1452"/>
                  <a:chOff x="567" y="1434"/>
                  <a:chExt cx="1769" cy="1452"/>
                </a:xfrm>
              </p:grpSpPr>
              <p:sp>
                <p:nvSpPr>
                  <p:cNvPr id="60471" name="Line 75"/>
                  <p:cNvSpPr>
                    <a:spLocks noChangeShapeType="1"/>
                  </p:cNvSpPr>
                  <p:nvPr/>
                </p:nvSpPr>
                <p:spPr bwMode="auto">
                  <a:xfrm>
                    <a:off x="567" y="1434"/>
                    <a:ext cx="1769" cy="0"/>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72" name="Line 76"/>
                  <p:cNvSpPr>
                    <a:spLocks noChangeShapeType="1"/>
                  </p:cNvSpPr>
                  <p:nvPr/>
                </p:nvSpPr>
                <p:spPr bwMode="auto">
                  <a:xfrm flipH="1">
                    <a:off x="1474" y="1434"/>
                    <a:ext cx="862" cy="1406"/>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73" name="Line 77"/>
                  <p:cNvSpPr>
                    <a:spLocks noChangeShapeType="1"/>
                  </p:cNvSpPr>
                  <p:nvPr/>
                </p:nvSpPr>
                <p:spPr bwMode="auto">
                  <a:xfrm>
                    <a:off x="567" y="1434"/>
                    <a:ext cx="907" cy="1452"/>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470" name="Line 78"/>
                <p:cNvSpPr>
                  <a:spLocks noChangeShapeType="1"/>
                </p:cNvSpPr>
                <p:nvPr/>
              </p:nvSpPr>
              <p:spPr bwMode="auto">
                <a:xfrm>
                  <a:off x="1565" y="1298"/>
                  <a:ext cx="499" cy="681"/>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0463" name="Text Box 79"/>
            <p:cNvSpPr txBox="1">
              <a:spLocks noChangeArrowheads="1"/>
            </p:cNvSpPr>
            <p:nvPr/>
          </p:nvSpPr>
          <p:spPr bwMode="auto">
            <a:xfrm>
              <a:off x="1878" y="1026"/>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400" i="1">
                  <a:solidFill>
                    <a:srgbClr val="FFFF99"/>
                  </a:solidFill>
                  <a:ea typeface="宋体" panose="02010600030101010101" pitchFamily="2" charset="-122"/>
                </a:rPr>
                <a:t>A</a:t>
              </a:r>
            </a:p>
          </p:txBody>
        </p:sp>
        <p:sp>
          <p:nvSpPr>
            <p:cNvPr id="60464" name="Text Box 80"/>
            <p:cNvSpPr txBox="1">
              <a:spLocks noChangeArrowheads="1"/>
            </p:cNvSpPr>
            <p:nvPr/>
          </p:nvSpPr>
          <p:spPr bwMode="auto">
            <a:xfrm>
              <a:off x="2755" y="2568"/>
              <a:ext cx="2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400" i="1">
                  <a:solidFill>
                    <a:srgbClr val="FFFF99"/>
                  </a:solidFill>
                  <a:ea typeface="宋体" panose="02010600030101010101" pitchFamily="2" charset="-122"/>
                </a:rPr>
                <a:t>B</a:t>
              </a:r>
            </a:p>
          </p:txBody>
        </p:sp>
        <p:sp>
          <p:nvSpPr>
            <p:cNvPr id="60465" name="Text Box 81"/>
            <p:cNvSpPr txBox="1">
              <a:spLocks noChangeArrowheads="1"/>
            </p:cNvSpPr>
            <p:nvPr/>
          </p:nvSpPr>
          <p:spPr bwMode="auto">
            <a:xfrm rot="-573607">
              <a:off x="817" y="2758"/>
              <a:ext cx="3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400" i="1">
                  <a:solidFill>
                    <a:srgbClr val="FFFF99"/>
                  </a:solidFill>
                  <a:ea typeface="宋体" panose="02010600030101010101" pitchFamily="2" charset="-122"/>
                </a:rPr>
                <a:t>C</a:t>
              </a:r>
            </a:p>
          </p:txBody>
        </p:sp>
      </p:grpSp>
      <p:grpSp>
        <p:nvGrpSpPr>
          <p:cNvPr id="336978" name="Group 82"/>
          <p:cNvGrpSpPr>
            <a:grpSpLocks/>
          </p:cNvGrpSpPr>
          <p:nvPr/>
        </p:nvGrpSpPr>
        <p:grpSpPr bwMode="auto">
          <a:xfrm>
            <a:off x="5737225" y="2205038"/>
            <a:ext cx="2060575" cy="2001837"/>
            <a:chOff x="3306" y="1389"/>
            <a:chExt cx="1298" cy="1261"/>
          </a:xfrm>
        </p:grpSpPr>
        <p:grpSp>
          <p:nvGrpSpPr>
            <p:cNvPr id="60446" name="Group 83"/>
            <p:cNvGrpSpPr>
              <a:grpSpLocks/>
            </p:cNvGrpSpPr>
            <p:nvPr/>
          </p:nvGrpSpPr>
          <p:grpSpPr bwMode="auto">
            <a:xfrm>
              <a:off x="3306" y="1389"/>
              <a:ext cx="1298" cy="1261"/>
              <a:chOff x="3306" y="1389"/>
              <a:chExt cx="1298" cy="1261"/>
            </a:xfrm>
          </p:grpSpPr>
          <p:sp>
            <p:nvSpPr>
              <p:cNvPr id="60450" name="Oval 84"/>
              <p:cNvSpPr>
                <a:spLocks noChangeArrowheads="1"/>
              </p:cNvSpPr>
              <p:nvPr/>
            </p:nvSpPr>
            <p:spPr bwMode="auto">
              <a:xfrm>
                <a:off x="3306" y="165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1" name="Oval 85"/>
              <p:cNvSpPr>
                <a:spLocks noChangeArrowheads="1"/>
              </p:cNvSpPr>
              <p:nvPr/>
            </p:nvSpPr>
            <p:spPr bwMode="auto">
              <a:xfrm>
                <a:off x="3606"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2" name="Oval 86"/>
              <p:cNvSpPr>
                <a:spLocks noChangeArrowheads="1"/>
              </p:cNvSpPr>
              <p:nvPr/>
            </p:nvSpPr>
            <p:spPr bwMode="auto">
              <a:xfrm>
                <a:off x="4450" y="1389"/>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3" name="Oval 87"/>
              <p:cNvSpPr>
                <a:spLocks noChangeArrowheads="1"/>
              </p:cNvSpPr>
              <p:nvPr/>
            </p:nvSpPr>
            <p:spPr bwMode="auto">
              <a:xfrm>
                <a:off x="4032" y="180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4" name="Oval 88"/>
              <p:cNvSpPr>
                <a:spLocks noChangeArrowheads="1"/>
              </p:cNvSpPr>
              <p:nvPr/>
            </p:nvSpPr>
            <p:spPr bwMode="auto">
              <a:xfrm>
                <a:off x="3434" y="1961"/>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5" name="Oval 89"/>
              <p:cNvSpPr>
                <a:spLocks noChangeArrowheads="1"/>
              </p:cNvSpPr>
              <p:nvPr/>
            </p:nvSpPr>
            <p:spPr bwMode="auto">
              <a:xfrm>
                <a:off x="4468" y="2223"/>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6" name="Oval 90"/>
              <p:cNvSpPr>
                <a:spLocks noChangeArrowheads="1"/>
              </p:cNvSpPr>
              <p:nvPr/>
            </p:nvSpPr>
            <p:spPr bwMode="auto">
              <a:xfrm>
                <a:off x="3878" y="23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7" name="Oval 91"/>
              <p:cNvSpPr>
                <a:spLocks noChangeArrowheads="1"/>
              </p:cNvSpPr>
              <p:nvPr/>
            </p:nvSpPr>
            <p:spPr bwMode="auto">
              <a:xfrm>
                <a:off x="3316" y="249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8" name="Oval 92"/>
              <p:cNvSpPr>
                <a:spLocks noChangeArrowheads="1"/>
              </p:cNvSpPr>
              <p:nvPr/>
            </p:nvSpPr>
            <p:spPr bwMode="auto">
              <a:xfrm>
                <a:off x="4177" y="2514"/>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59" name="Oval 93"/>
              <p:cNvSpPr>
                <a:spLocks noChangeArrowheads="1"/>
              </p:cNvSpPr>
              <p:nvPr/>
            </p:nvSpPr>
            <p:spPr bwMode="auto">
              <a:xfrm>
                <a:off x="3733" y="2078"/>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60" name="Oval 94"/>
              <p:cNvSpPr>
                <a:spLocks noChangeArrowheads="1"/>
              </p:cNvSpPr>
              <p:nvPr/>
            </p:nvSpPr>
            <p:spPr bwMode="auto">
              <a:xfrm>
                <a:off x="4313" y="1942"/>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0461" name="Oval 95"/>
              <p:cNvSpPr>
                <a:spLocks noChangeArrowheads="1"/>
              </p:cNvSpPr>
              <p:nvPr/>
            </p:nvSpPr>
            <p:spPr bwMode="auto">
              <a:xfrm>
                <a:off x="3851" y="1516"/>
                <a:ext cx="136" cy="136"/>
              </a:xfrm>
              <a:prstGeom prst="ellipse">
                <a:avLst/>
              </a:prstGeom>
              <a:gradFill rotWithShape="1">
                <a:gsLst>
                  <a:gs pos="0">
                    <a:schemeClr val="bg2"/>
                  </a:gs>
                  <a:gs pos="100000">
                    <a:srgbClr val="333300"/>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0447" name="Line 96"/>
            <p:cNvSpPr>
              <a:spLocks noChangeShapeType="1"/>
            </p:cNvSpPr>
            <p:nvPr/>
          </p:nvSpPr>
          <p:spPr bwMode="auto">
            <a:xfrm>
              <a:off x="3587" y="2024"/>
              <a:ext cx="725" cy="0"/>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48" name="Line 97"/>
            <p:cNvSpPr>
              <a:spLocks noChangeShapeType="1"/>
            </p:cNvSpPr>
            <p:nvPr/>
          </p:nvSpPr>
          <p:spPr bwMode="auto">
            <a:xfrm>
              <a:off x="3932" y="1625"/>
              <a:ext cx="0" cy="771"/>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49" name="Line 98"/>
            <p:cNvSpPr>
              <a:spLocks noChangeShapeType="1"/>
            </p:cNvSpPr>
            <p:nvPr/>
          </p:nvSpPr>
          <p:spPr bwMode="auto">
            <a:xfrm flipH="1">
              <a:off x="3842" y="1915"/>
              <a:ext cx="226" cy="182"/>
            </a:xfrm>
            <a:prstGeom prst="line">
              <a:avLst/>
            </a:prstGeom>
            <a:noFill/>
            <a:ln w="635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6995" name="Group 99"/>
          <p:cNvGrpSpPr>
            <a:grpSpLocks/>
          </p:cNvGrpSpPr>
          <p:nvPr/>
        </p:nvGrpSpPr>
        <p:grpSpPr bwMode="auto">
          <a:xfrm>
            <a:off x="6140450" y="2133600"/>
            <a:ext cx="1728788" cy="1517650"/>
            <a:chOff x="3560" y="1344"/>
            <a:chExt cx="1089" cy="956"/>
          </a:xfrm>
        </p:grpSpPr>
        <p:sp>
          <p:nvSpPr>
            <p:cNvPr id="60443" name="Text Box 100"/>
            <p:cNvSpPr txBox="1">
              <a:spLocks noChangeArrowheads="1"/>
            </p:cNvSpPr>
            <p:nvPr/>
          </p:nvSpPr>
          <p:spPr bwMode="auto">
            <a:xfrm>
              <a:off x="3878" y="134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D</a:t>
              </a:r>
            </a:p>
          </p:txBody>
        </p:sp>
        <p:sp>
          <p:nvSpPr>
            <p:cNvPr id="60444" name="Text Box 101"/>
            <p:cNvSpPr txBox="1">
              <a:spLocks noChangeArrowheads="1"/>
            </p:cNvSpPr>
            <p:nvPr/>
          </p:nvSpPr>
          <p:spPr bwMode="auto">
            <a:xfrm>
              <a:off x="4422" y="1888"/>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E</a:t>
              </a:r>
            </a:p>
          </p:txBody>
        </p:sp>
        <p:sp>
          <p:nvSpPr>
            <p:cNvPr id="60445" name="Text Box 102"/>
            <p:cNvSpPr txBox="1">
              <a:spLocks noChangeArrowheads="1"/>
            </p:cNvSpPr>
            <p:nvPr/>
          </p:nvSpPr>
          <p:spPr bwMode="auto">
            <a:xfrm>
              <a:off x="3560" y="2069"/>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333333"/>
                  </a:solidFill>
                  <a:latin typeface="Arial" panose="020B0604020202020204" pitchFamily="34" charset="0"/>
                  <a:ea typeface="宋体" panose="02010600030101010101" pitchFamily="2" charset="-122"/>
                </a:rPr>
                <a:t>F</a:t>
              </a:r>
            </a:p>
          </p:txBody>
        </p:sp>
      </p:grpSp>
      <p:graphicFrame>
        <p:nvGraphicFramePr>
          <p:cNvPr id="336999" name="Object 103"/>
          <p:cNvGraphicFramePr>
            <a:graphicFrameLocks noChangeAspect="1"/>
          </p:cNvGraphicFramePr>
          <p:nvPr/>
        </p:nvGraphicFramePr>
        <p:xfrm>
          <a:off x="2347913" y="2852738"/>
          <a:ext cx="1368425" cy="1368425"/>
        </p:xfrm>
        <a:graphic>
          <a:graphicData uri="http://schemas.openxmlformats.org/presentationml/2006/ole">
            <mc:AlternateContent xmlns:mc="http://schemas.openxmlformats.org/markup-compatibility/2006">
              <mc:Choice xmlns:v="urn:schemas-microsoft-com:vml" Requires="v">
                <p:oleObj spid="_x0000_s60631" name="Flash Document" r:id="rId15" imgW="1650960" imgH="1650960" progId="Flash.Movie">
                  <p:embed/>
                </p:oleObj>
              </mc:Choice>
              <mc:Fallback>
                <p:oleObj name="Flash Document" r:id="rId15" imgW="1650960" imgH="1650960" progId="Flash.Movie">
                  <p:embed/>
                  <p:pic>
                    <p:nvPicPr>
                      <p:cNvPr id="0" name="Object 10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7913" y="2852738"/>
                        <a:ext cx="13684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37000" name="Group 104"/>
          <p:cNvGrpSpPr>
            <a:grpSpLocks/>
          </p:cNvGrpSpPr>
          <p:nvPr/>
        </p:nvGrpSpPr>
        <p:grpSpPr bwMode="auto">
          <a:xfrm>
            <a:off x="2033588" y="2420938"/>
            <a:ext cx="1995487" cy="1936750"/>
            <a:chOff x="1281" y="1525"/>
            <a:chExt cx="1257" cy="1220"/>
          </a:xfrm>
        </p:grpSpPr>
        <p:grpSp>
          <p:nvGrpSpPr>
            <p:cNvPr id="60436" name="Group 105"/>
            <p:cNvGrpSpPr>
              <a:grpSpLocks/>
            </p:cNvGrpSpPr>
            <p:nvPr/>
          </p:nvGrpSpPr>
          <p:grpSpPr bwMode="auto">
            <a:xfrm rot="3613959">
              <a:off x="1339" y="1951"/>
              <a:ext cx="862" cy="726"/>
              <a:chOff x="1020" y="1661"/>
              <a:chExt cx="862" cy="726"/>
            </a:xfrm>
          </p:grpSpPr>
          <p:sp>
            <p:nvSpPr>
              <p:cNvPr id="60440" name="Line 106"/>
              <p:cNvSpPr>
                <a:spLocks noChangeShapeType="1"/>
              </p:cNvSpPr>
              <p:nvPr/>
            </p:nvSpPr>
            <p:spPr bwMode="auto">
              <a:xfrm>
                <a:off x="1020" y="1661"/>
                <a:ext cx="862" cy="0"/>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41" name="Line 107"/>
              <p:cNvSpPr>
                <a:spLocks noChangeShapeType="1"/>
              </p:cNvSpPr>
              <p:nvPr/>
            </p:nvSpPr>
            <p:spPr bwMode="auto">
              <a:xfrm flipH="1">
                <a:off x="1474" y="1661"/>
                <a:ext cx="408" cy="726"/>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42" name="Line 108"/>
              <p:cNvSpPr>
                <a:spLocks noChangeShapeType="1"/>
              </p:cNvSpPr>
              <p:nvPr/>
            </p:nvSpPr>
            <p:spPr bwMode="auto">
              <a:xfrm>
                <a:off x="1020" y="1661"/>
                <a:ext cx="454" cy="726"/>
              </a:xfrm>
              <a:prstGeom prst="line">
                <a:avLst/>
              </a:prstGeom>
              <a:noFill/>
              <a:ln w="635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437" name="Text Box 109"/>
            <p:cNvSpPr txBox="1">
              <a:spLocks noChangeArrowheads="1"/>
            </p:cNvSpPr>
            <p:nvPr/>
          </p:nvSpPr>
          <p:spPr bwMode="auto">
            <a:xfrm rot="-188791">
              <a:off x="1791" y="1525"/>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FFFF99"/>
                  </a:solidFill>
                  <a:ea typeface="宋体" panose="02010600030101010101" pitchFamily="2" charset="-122"/>
                </a:rPr>
                <a:t>D</a:t>
              </a:r>
            </a:p>
          </p:txBody>
        </p:sp>
        <p:sp>
          <p:nvSpPr>
            <p:cNvPr id="60438" name="Text Box 110"/>
            <p:cNvSpPr txBox="1">
              <a:spLocks noChangeArrowheads="1"/>
            </p:cNvSpPr>
            <p:nvPr/>
          </p:nvSpPr>
          <p:spPr bwMode="auto">
            <a:xfrm>
              <a:off x="2311" y="2436"/>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FFFF99"/>
                  </a:solidFill>
                  <a:ea typeface="宋体" panose="02010600030101010101" pitchFamily="2" charset="-122"/>
                </a:rPr>
                <a:t>E</a:t>
              </a:r>
            </a:p>
          </p:txBody>
        </p:sp>
        <p:sp>
          <p:nvSpPr>
            <p:cNvPr id="60439" name="Text Box 111"/>
            <p:cNvSpPr txBox="1">
              <a:spLocks noChangeArrowheads="1"/>
            </p:cNvSpPr>
            <p:nvPr/>
          </p:nvSpPr>
          <p:spPr bwMode="auto">
            <a:xfrm>
              <a:off x="1281" y="2414"/>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1800" i="1">
                  <a:solidFill>
                    <a:srgbClr val="FFFF99"/>
                  </a:solidFill>
                  <a:ea typeface="宋体" panose="02010600030101010101" pitchFamily="2" charset="-122"/>
                </a:rPr>
                <a:t>F</a:t>
              </a:r>
            </a:p>
          </p:txBody>
        </p:sp>
      </p:grpSp>
      <p:sp>
        <p:nvSpPr>
          <p:cNvPr id="337010" name="Rectangle 114"/>
          <p:cNvSpPr>
            <a:spLocks noChangeArrowheads="1"/>
          </p:cNvSpPr>
          <p:nvPr/>
        </p:nvSpPr>
        <p:spPr bwMode="auto">
          <a:xfrm>
            <a:off x="1160463" y="5476875"/>
            <a:ext cx="77708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沿</a:t>
            </a:r>
            <a:r>
              <a:rPr lang="zh-CN" altLang="en-US" sz="2400" dirty="0">
                <a:solidFill>
                  <a:srgbClr val="333333"/>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体对角线方向</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观察</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可看到面心立方结构的密堆积结构</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337011" name="Text Box 115"/>
          <p:cNvSpPr txBox="1">
            <a:spLocks noChangeArrowheads="1"/>
          </p:cNvSpPr>
          <p:nvPr/>
        </p:nvSpPr>
        <p:spPr bwMode="auto">
          <a:xfrm>
            <a:off x="7235825" y="2492375"/>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1800" i="1">
                <a:solidFill>
                  <a:srgbClr val="1C1C1C"/>
                </a:solidFill>
                <a:latin typeface="Times New Roman" panose="02020603050405020304" pitchFamily="18" charset="0"/>
                <a:ea typeface="宋体" panose="02010600030101010101" pitchFamily="2" charset="-122"/>
              </a:rPr>
              <a:t>G</a:t>
            </a:r>
          </a:p>
        </p:txBody>
      </p:sp>
      <p:sp>
        <p:nvSpPr>
          <p:cNvPr id="337012" name="Text Box 116"/>
          <p:cNvSpPr txBox="1">
            <a:spLocks noChangeArrowheads="1"/>
          </p:cNvSpPr>
          <p:nvPr/>
        </p:nvSpPr>
        <p:spPr bwMode="auto">
          <a:xfrm>
            <a:off x="2771775" y="3284538"/>
            <a:ext cx="43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1800" i="1">
                <a:solidFill>
                  <a:srgbClr val="0000FF"/>
                </a:solidFill>
                <a:latin typeface="Times New Roman" panose="02020603050405020304" pitchFamily="18" charset="0"/>
                <a:ea typeface="宋体" panose="02010600030101010101" pitchFamily="2" charset="-122"/>
              </a:rPr>
              <a:t>G</a:t>
            </a:r>
          </a:p>
        </p:txBody>
      </p:sp>
      <p:sp>
        <p:nvSpPr>
          <p:cNvPr id="337013" name="Oval 117"/>
          <p:cNvSpPr>
            <a:spLocks noChangeArrowheads="1"/>
          </p:cNvSpPr>
          <p:nvPr/>
        </p:nvSpPr>
        <p:spPr bwMode="auto">
          <a:xfrm>
            <a:off x="7124700" y="2636838"/>
            <a:ext cx="215900" cy="215900"/>
          </a:xfrm>
          <a:prstGeom prst="ellipse">
            <a:avLst/>
          </a:prstGeom>
          <a:gradFill rotWithShape="1">
            <a:gsLst>
              <a:gs pos="0">
                <a:srgbClr val="969696"/>
              </a:gs>
              <a:gs pos="100000">
                <a:srgbClr val="333333"/>
              </a:gs>
            </a:gsLst>
            <a:path path="shape">
              <a:fillToRect l="50000" t="50000" r="50000" b="50000"/>
            </a:path>
          </a:gradFill>
          <a:ln w="9525">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69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336960"/>
                                        </p:tgtEl>
                                        <p:attrNameLst>
                                          <p:attrName>style.visibility</p:attrName>
                                        </p:attrNameLst>
                                      </p:cBhvr>
                                      <p:to>
                                        <p:strVal val="visible"/>
                                      </p:to>
                                    </p:set>
                                    <p:animEffect transition="in" filter="slide(fromLeft)">
                                      <p:cBhvr>
                                        <p:cTn id="11" dur="500"/>
                                        <p:tgtEl>
                                          <p:spTgt spid="3369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36929"/>
                                        </p:tgtEl>
                                        <p:attrNameLst>
                                          <p:attrName>style.visibility</p:attrName>
                                        </p:attrNameLst>
                                      </p:cBhvr>
                                      <p:to>
                                        <p:strVal val="visible"/>
                                      </p:to>
                                    </p:set>
                                    <p:animEffect transition="in" filter="diamond(in)">
                                      <p:cBhvr>
                                        <p:cTn id="16" dur="2000"/>
                                        <p:tgtEl>
                                          <p:spTgt spid="336929"/>
                                        </p:tgtEl>
                                      </p:cBhvr>
                                    </p:animEffect>
                                  </p:childTnLst>
                                </p:cTn>
                              </p:par>
                            </p:childTnLst>
                          </p:cTn>
                        </p:par>
                        <p:par>
                          <p:cTn id="17" fill="hold" nodeType="afterGroup">
                            <p:stCondLst>
                              <p:cond delay="2000"/>
                            </p:stCondLst>
                            <p:childTnLst>
                              <p:par>
                                <p:cTn id="18" presetID="1" presetClass="entr" presetSubtype="0" fill="hold" nodeType="afterEffect">
                                  <p:stCondLst>
                                    <p:cond delay="0"/>
                                  </p:stCondLst>
                                  <p:childTnLst>
                                    <p:set>
                                      <p:cBhvr>
                                        <p:cTn id="19" dur="1" fill="hold">
                                          <p:stCondLst>
                                            <p:cond delay="0"/>
                                          </p:stCondLst>
                                        </p:cTn>
                                        <p:tgtEl>
                                          <p:spTgt spid="336978"/>
                                        </p:tgtEl>
                                        <p:attrNameLst>
                                          <p:attrName>style.visibility</p:attrName>
                                        </p:attrNameLst>
                                      </p:cBhvr>
                                      <p:to>
                                        <p:strVal val="visible"/>
                                      </p:to>
                                    </p:set>
                                  </p:childTnLst>
                                  <p:subTnLst>
                                    <p:set>
                                      <p:cBhvr override="childStyle">
                                        <p:cTn dur="1" fill="hold" display="0" masterRel="nextClick" afterEffect="1"/>
                                        <p:tgtEl>
                                          <p:spTgt spid="336978"/>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14" presetClass="entr" presetSubtype="10" fill="hold" nodeType="clickEffect">
                                  <p:stCondLst>
                                    <p:cond delay="0"/>
                                  </p:stCondLst>
                                  <p:childTnLst>
                                    <p:set>
                                      <p:cBhvr>
                                        <p:cTn id="23" dur="1" fill="hold">
                                          <p:stCondLst>
                                            <p:cond delay="0"/>
                                          </p:stCondLst>
                                        </p:cTn>
                                        <p:tgtEl>
                                          <p:spTgt spid="336899"/>
                                        </p:tgtEl>
                                        <p:attrNameLst>
                                          <p:attrName>style.visibility</p:attrName>
                                        </p:attrNameLst>
                                      </p:cBhvr>
                                      <p:to>
                                        <p:strVal val="visible"/>
                                      </p:to>
                                    </p:set>
                                    <p:animEffect transition="in" filter="randombar(horizontal)">
                                      <p:cBhvr>
                                        <p:cTn id="24" dur="500"/>
                                        <p:tgtEl>
                                          <p:spTgt spid="33689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6965"/>
                                        </p:tgtEl>
                                        <p:attrNameLst>
                                          <p:attrName>style.visibility</p:attrName>
                                        </p:attrNameLst>
                                      </p:cBhvr>
                                      <p:to>
                                        <p:strVal val="visible"/>
                                      </p:to>
                                    </p:set>
                                  </p:childTnLst>
                                  <p:subTnLst>
                                    <p:set>
                                      <p:cBhvr override="childStyle">
                                        <p:cTn dur="1" fill="hold" display="0" masterRel="nextClick" afterEffect="1"/>
                                        <p:tgtEl>
                                          <p:spTgt spid="336965"/>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3696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3690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nodeType="clickEffect">
                                  <p:stCondLst>
                                    <p:cond delay="0"/>
                                  </p:stCondLst>
                                  <p:childTnLst>
                                    <p:set>
                                      <p:cBhvr>
                                        <p:cTn id="40" dur="1" fill="hold">
                                          <p:stCondLst>
                                            <p:cond delay="0"/>
                                          </p:stCondLst>
                                        </p:cTn>
                                        <p:tgtEl>
                                          <p:spTgt spid="336916"/>
                                        </p:tgtEl>
                                        <p:attrNameLst>
                                          <p:attrName>style.visibility</p:attrName>
                                        </p:attrNameLst>
                                      </p:cBhvr>
                                      <p:to>
                                        <p:strVal val="visible"/>
                                      </p:to>
                                    </p:set>
                                    <p:animEffect transition="in" filter="checkerboard(across)">
                                      <p:cBhvr>
                                        <p:cTn id="41" dur="500"/>
                                        <p:tgtEl>
                                          <p:spTgt spid="33691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336995"/>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337000"/>
                                        </p:tgtEl>
                                        <p:attrNameLst>
                                          <p:attrName>style.visibility</p:attrName>
                                        </p:attrNameLst>
                                      </p:cBhvr>
                                      <p:to>
                                        <p:strVal val="visible"/>
                                      </p:to>
                                    </p:set>
                                  </p:childTnLst>
                                  <p:subTnLst>
                                    <p:set>
                                      <p:cBhvr override="childStyle">
                                        <p:cTn dur="1" fill="hold" display="0" masterRel="nextClick" afterEffect="1"/>
                                        <p:tgtEl>
                                          <p:spTgt spid="337000"/>
                                        </p:tgtEl>
                                        <p:attrNameLst>
                                          <p:attrName>style.visibility</p:attrName>
                                        </p:attrNameLst>
                                      </p:cBhvr>
                                      <p:to>
                                        <p:strVal val="hidden"/>
                                      </p:to>
                                    </p:set>
                                  </p:sub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336999"/>
                                        </p:tgtEl>
                                        <p:attrNameLst>
                                          <p:attrName>style.visibility</p:attrName>
                                        </p:attrNameLst>
                                      </p:cBhvr>
                                      <p:to>
                                        <p:strVal val="visible"/>
                                      </p:to>
                                    </p:set>
                                    <p:animEffect transition="in" filter="blinds(horizontal)">
                                      <p:cBhvr>
                                        <p:cTn id="54" dur="500"/>
                                        <p:tgtEl>
                                          <p:spTgt spid="33699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701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701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701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8" presetClass="entr" presetSubtype="12" fill="hold" nodeType="clickEffect">
                                  <p:stCondLst>
                                    <p:cond delay="0"/>
                                  </p:stCondLst>
                                  <p:childTnLst>
                                    <p:set>
                                      <p:cBhvr>
                                        <p:cTn id="70" dur="1" fill="hold">
                                          <p:stCondLst>
                                            <p:cond delay="0"/>
                                          </p:stCondLst>
                                        </p:cTn>
                                        <p:tgtEl>
                                          <p:spTgt spid="336911"/>
                                        </p:tgtEl>
                                        <p:attrNameLst>
                                          <p:attrName>style.visibility</p:attrName>
                                        </p:attrNameLst>
                                      </p:cBhvr>
                                      <p:to>
                                        <p:strVal val="visible"/>
                                      </p:to>
                                    </p:set>
                                    <p:animEffect transition="in" filter="strips(downLeft)">
                                      <p:cBhvr>
                                        <p:cTn id="71" dur="500"/>
                                        <p:tgtEl>
                                          <p:spTgt spid="336911"/>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337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60" grpId="0" animBg="1"/>
      <p:bldP spid="337010" grpId="0"/>
      <p:bldP spid="337011" grpId="0"/>
      <p:bldP spid="337012" grpId="0"/>
      <p:bldP spid="3370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descr="mx"/>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60575"/>
            <a:ext cx="338455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060575"/>
            <a:ext cx="219392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0" descr="密堆—面心立方堆积1"/>
          <p:cNvPicPr>
            <a:picLocks noChangeAspect="1" noChangeArrowheads="1"/>
          </p:cNvPicPr>
          <p:nvPr/>
        </p:nvPicPr>
        <p:blipFill>
          <a:blip r:embed="rId4">
            <a:extLst>
              <a:ext uri="{28A0092B-C50C-407E-A947-70E740481C1C}">
                <a14:useLocalDpi xmlns:a14="http://schemas.microsoft.com/office/drawing/2010/main" val="0"/>
              </a:ext>
            </a:extLst>
          </a:blip>
          <a:srcRect r="34546"/>
          <a:stretch>
            <a:fillRect/>
          </a:stretch>
        </p:blipFill>
        <p:spPr bwMode="auto">
          <a:xfrm>
            <a:off x="6169025" y="2055813"/>
            <a:ext cx="2795588"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矩形 1"/>
          <p:cNvSpPr>
            <a:spLocks noChangeArrowheads="1"/>
          </p:cNvSpPr>
          <p:nvPr/>
        </p:nvSpPr>
        <p:spPr bwMode="auto">
          <a:xfrm>
            <a:off x="261938" y="5246688"/>
            <a:ext cx="37750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r>
              <a:rPr lang="zh-CN" altLang="en-US" sz="2800"/>
              <a:t>面心立方结构动态演示</a:t>
            </a: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 name="标题 2"/>
          <p:cNvSpPr>
            <a:spLocks noGrp="1"/>
          </p:cNvSpPr>
          <p:nvPr>
            <p:ph type="title"/>
          </p:nvPr>
        </p:nvSpPr>
        <p:spPr/>
        <p:txBody>
          <a:bodyPr/>
          <a:lstStyle/>
          <a:p>
            <a:pPr>
              <a:defRPr/>
            </a:pPr>
            <a:r>
              <a:rPr lang="en-US" altLang="zh-CN" dirty="0" err="1"/>
              <a:t>Cu,Ag,Au,Al</a:t>
            </a:r>
            <a:r>
              <a:rPr lang="zh-CN" altLang="en-US" dirty="0"/>
              <a:t>等</a:t>
            </a:r>
            <a:r>
              <a:rPr lang="en-US" altLang="zh-CN" dirty="0"/>
              <a:t>——</a:t>
            </a:r>
            <a:r>
              <a:rPr lang="zh-CN" altLang="en-US" dirty="0"/>
              <a:t>面心立方结构</a:t>
            </a:r>
            <a:r>
              <a:rPr lang="en-US" altLang="zh-CN" dirty="0"/>
              <a:t>(</a:t>
            </a:r>
            <a:r>
              <a:rPr lang="en-US" altLang="zh-CN" dirty="0" err="1"/>
              <a:t>fcc</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a:lstStyle/>
          <a:p>
            <a:r>
              <a:rPr lang="zh-CN" altLang="en-US">
                <a:effectLst/>
              </a:rPr>
              <a:t>水果排列方式</a:t>
            </a:r>
          </a:p>
        </p:txBody>
      </p:sp>
      <p:pic>
        <p:nvPicPr>
          <p:cNvPr id="62467" name="Picture 4" descr="405 水果排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844675"/>
            <a:ext cx="552767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ln w="38100"/>
        </p:spPr>
        <p:txBody>
          <a:bodyPr/>
          <a:lstStyle/>
          <a:p>
            <a:pPr>
              <a:defRPr/>
            </a:pPr>
            <a:r>
              <a:rPr lang="zh-CN" altLang="en-US" dirty="0">
                <a:solidFill>
                  <a:srgbClr val="C00000"/>
                </a:solidFill>
                <a:latin typeface="Yu Gothic" panose="020B0400000000000000" pitchFamily="34" charset="-128"/>
                <a:ea typeface="Yu Gothic" panose="020B0400000000000000" pitchFamily="34" charset="-128"/>
              </a:rPr>
              <a:t>△ </a:t>
            </a:r>
            <a:r>
              <a:rPr lang="zh-CN" altLang="en-US" dirty="0"/>
              <a:t>历史回顾</a:t>
            </a:r>
          </a:p>
        </p:txBody>
      </p:sp>
      <p:sp>
        <p:nvSpPr>
          <p:cNvPr id="5" name="矩形 4"/>
          <p:cNvSpPr/>
          <p:nvPr/>
        </p:nvSpPr>
        <p:spPr>
          <a:xfrm>
            <a:off x="179388" y="1597025"/>
            <a:ext cx="8964612" cy="1274763"/>
          </a:xfrm>
          <a:prstGeom prst="rect">
            <a:avLst/>
          </a:prstGeom>
        </p:spPr>
        <p:txBody>
          <a:bodyPr>
            <a:spAutoFit/>
          </a:bodyPr>
          <a:lstStyle/>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1895</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W.C.Rogtgen</a:t>
            </a:r>
            <a:r>
              <a:rPr lang="zh-CN" altLang="en-US" sz="2400"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发现</a:t>
            </a:r>
            <a:r>
              <a:rPr lang="en-US" altLang="zh-CN" sz="2400"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1901</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W.C.Rogtgen</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获诺贝尔物理奖；</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560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068638"/>
            <a:ext cx="4257675"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364163" y="3452813"/>
            <a:ext cx="3194050" cy="461962"/>
          </a:xfrm>
          <a:prstGeom prst="rect">
            <a:avLst/>
          </a:prstGeom>
        </p:spPr>
        <p:txBody>
          <a:bodyPr wrap="none">
            <a:spAutoFit/>
          </a:bodyPr>
          <a:lstStyle/>
          <a:p>
            <a:pPr>
              <a:defRPr/>
            </a:pPr>
            <a:r>
              <a:rPr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伦琴如何发现</a:t>
            </a:r>
            <a:r>
              <a:rPr lang="en-US"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X</a:t>
            </a:r>
            <a:r>
              <a:rPr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射线的</a:t>
            </a:r>
          </a:p>
        </p:txBody>
      </p:sp>
      <p:sp>
        <p:nvSpPr>
          <p:cNvPr id="6" name="矩形 5"/>
          <p:cNvSpPr/>
          <p:nvPr/>
        </p:nvSpPr>
        <p:spPr>
          <a:xfrm>
            <a:off x="5364163" y="4100513"/>
            <a:ext cx="3251200" cy="1200150"/>
          </a:xfrm>
          <a:prstGeom prst="rect">
            <a:avLst/>
          </a:prstGeom>
        </p:spPr>
        <p:txBody>
          <a:bodyPr>
            <a:spAutoFit/>
          </a:bodyPr>
          <a:lstStyle/>
          <a:p>
            <a:pPr>
              <a:defRPr/>
            </a:pPr>
            <a:r>
              <a:rPr lang="en-US" altLang="zh-CN" sz="2400">
                <a:effectLst>
                  <a:outerShdw blurRad="38100" dist="38100" dir="2700000" algn="tl">
                    <a:srgbClr val="000000">
                      <a:alpha val="43137"/>
                    </a:srgbClr>
                  </a:outerShdw>
                </a:effectLst>
              </a:rPr>
              <a:t>http://blog.sina.com.cn/s/blog_829444dd010147vi.html</a:t>
            </a:r>
            <a:endParaRPr lang="zh-CN" altLang="en-US" sz="2400" dirty="0">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p:spPr>
        <p:txBody>
          <a:bodyPr/>
          <a:lstStyle/>
          <a:p>
            <a:pPr>
              <a:defRPr/>
            </a:pPr>
            <a:r>
              <a:rPr lang="zh-CN" altLang="en-US" dirty="0"/>
              <a:t>六方与立方紧密堆积的方式比较</a:t>
            </a:r>
          </a:p>
        </p:txBody>
      </p:sp>
      <p:pic>
        <p:nvPicPr>
          <p:cNvPr id="6349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16113"/>
            <a:ext cx="6383337"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08050"/>
            <a:ext cx="8785225"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Administrator.ZGC-20130926GJY\Desktop\5.bmp"/>
          <p:cNvPicPr>
            <a:picLocks noChangeAspect="1" noChangeArrowheads="1"/>
          </p:cNvPicPr>
          <p:nvPr/>
        </p:nvPicPr>
        <p:blipFill>
          <a:blip r:embed="rId2">
            <a:extLst>
              <a:ext uri="{28A0092B-C50C-407E-A947-70E740481C1C}">
                <a14:useLocalDpi xmlns:a14="http://schemas.microsoft.com/office/drawing/2010/main" val="0"/>
              </a:ext>
            </a:extLst>
          </a:blip>
          <a:srcRect r="8777"/>
          <a:stretch>
            <a:fillRect/>
          </a:stretch>
        </p:blipFill>
        <p:spPr bwMode="auto">
          <a:xfrm>
            <a:off x="327025" y="1773238"/>
            <a:ext cx="848995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a:spLocks noGrp="1"/>
          </p:cNvSpPr>
          <p:nvPr>
            <p:ph type="title"/>
          </p:nvPr>
        </p:nvSpPr>
        <p:spPr>
          <a:xfrm>
            <a:off x="457200" y="833438"/>
            <a:ext cx="8229600" cy="681037"/>
          </a:xfrm>
        </p:spPr>
        <p:txBody>
          <a:bodyPr/>
          <a:lstStyle/>
          <a:p>
            <a:pPr>
              <a:defRPr/>
            </a:pPr>
            <a:r>
              <a:rPr lang="zh-CN" altLang="en-US" dirty="0"/>
              <a:t>在一些金属单质中</a:t>
            </a:r>
            <a:r>
              <a:rPr lang="zh-CN" altLang="en-US" dirty="0">
                <a:solidFill>
                  <a:srgbClr val="C00000"/>
                </a:solidFill>
              </a:rPr>
              <a:t>原子的堆积方式</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latin typeface="微软雅黑" panose="020B0503020204020204" pitchFamily="34" charset="-122"/>
              </a:rPr>
              <a:t>如何描述这些晶格呢？有哪些指标或物理量吗？</a:t>
            </a:r>
          </a:p>
        </p:txBody>
      </p:sp>
      <p:pic>
        <p:nvPicPr>
          <p:cNvPr id="6656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 y="1884363"/>
            <a:ext cx="690086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6263" y="1916113"/>
            <a:ext cx="2090737"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文本框 5"/>
          <p:cNvSpPr txBox="1">
            <a:spLocks noChangeArrowheads="1"/>
          </p:cNvSpPr>
          <p:nvPr/>
        </p:nvSpPr>
        <p:spPr bwMode="auto">
          <a:xfrm>
            <a:off x="457200" y="4652963"/>
            <a:ext cx="8229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以硬球模型而言，</a:t>
            </a:r>
            <a:endParaRPr lang="en-US" altLang="zh-CN" sz="2800" dirty="0">
              <a:solidFill>
                <a:srgbClr val="1C1C1C"/>
              </a:solidFill>
              <a:effectLst>
                <a:outerShdw blurRad="38100" dist="38100" dir="2700000" algn="tl">
                  <a:srgbClr val="000000">
                    <a:alpha val="43137"/>
                  </a:srgbClr>
                </a:outerShdw>
              </a:effectLst>
              <a:latin typeface="微软雅黑" panose="020B0503020204020204" pitchFamily="34" charset="-122"/>
            </a:endParaRPr>
          </a:p>
          <a:p>
            <a:pPr eaLnBrk="1" hangingPunct="1">
              <a:spcBef>
                <a:spcPct val="0"/>
              </a:spcBef>
              <a:buFontTx/>
              <a:buNone/>
              <a:defRPr/>
            </a:pP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a:t>
            </a:r>
            <a:r>
              <a:rPr lang="en-US" altLang="zh-CN" sz="2800" dirty="0">
                <a:solidFill>
                  <a:srgbClr val="1C1C1C"/>
                </a:solidFill>
                <a:effectLst>
                  <a:outerShdw blurRad="38100" dist="38100" dir="2700000" algn="tl">
                    <a:srgbClr val="000000">
                      <a:alpha val="43137"/>
                    </a:srgbClr>
                  </a:outerShdw>
                </a:effectLst>
                <a:latin typeface="微软雅黑" panose="020B0503020204020204" pitchFamily="34" charset="-122"/>
              </a:rPr>
              <a:t>1</a:t>
            </a: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）配位数：最近邻原子数</a:t>
            </a:r>
            <a:endParaRPr lang="en-US" altLang="zh-CN" sz="2800" dirty="0">
              <a:solidFill>
                <a:srgbClr val="1C1C1C"/>
              </a:solidFill>
              <a:effectLst>
                <a:outerShdw blurRad="38100" dist="38100" dir="2700000" algn="tl">
                  <a:srgbClr val="000000">
                    <a:alpha val="43137"/>
                  </a:srgbClr>
                </a:outerShdw>
              </a:effectLst>
              <a:latin typeface="微软雅黑" panose="020B0503020204020204" pitchFamily="34" charset="-122"/>
            </a:endParaRPr>
          </a:p>
          <a:p>
            <a:pPr eaLnBrk="1" hangingPunct="1">
              <a:spcBef>
                <a:spcPct val="0"/>
              </a:spcBef>
              <a:buFontTx/>
              <a:buNone/>
              <a:defRPr/>
            </a:pP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a:t>
            </a:r>
            <a:r>
              <a:rPr lang="en-US" altLang="zh-CN" sz="2800" dirty="0">
                <a:solidFill>
                  <a:srgbClr val="1C1C1C"/>
                </a:solidFill>
                <a:effectLst>
                  <a:outerShdw blurRad="38100" dist="38100" dir="2700000" algn="tl">
                    <a:srgbClr val="000000">
                      <a:alpha val="43137"/>
                    </a:srgbClr>
                  </a:outerShdw>
                </a:effectLst>
                <a:latin typeface="微软雅黑" panose="020B0503020204020204" pitchFamily="34" charset="-122"/>
              </a:rPr>
              <a:t>2</a:t>
            </a:r>
            <a:r>
              <a:rPr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）致密度：空间占有率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barn(inVertical)">
                                      <p:cBhvr>
                                        <p:cTn id="7"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p:txBody>
          <a:bodyPr/>
          <a:lstStyle/>
          <a:p>
            <a:pPr>
              <a:defRPr/>
            </a:pPr>
            <a:endParaRPr dirty="0"/>
          </a:p>
        </p:txBody>
      </p:sp>
      <p:sp>
        <p:nvSpPr>
          <p:cNvPr id="60418" name="Rectangle 2"/>
          <p:cNvSpPr>
            <a:spLocks noGrp="1" noChangeArrowheads="1"/>
          </p:cNvSpPr>
          <p:nvPr>
            <p:ph type="title"/>
          </p:nvPr>
        </p:nvSpPr>
        <p:spPr/>
        <p:txBody>
          <a:bodyPr/>
          <a:lstStyle/>
          <a:p>
            <a:pPr>
              <a:defRPr/>
            </a:pPr>
            <a:r>
              <a:rPr lang="zh-CN" altLang="en-US" dirty="0">
                <a:effectLst>
                  <a:outerShdw blurRad="38100" dist="38100" dir="2700000" algn="tl">
                    <a:srgbClr val="000000">
                      <a:alpha val="43137"/>
                    </a:srgbClr>
                  </a:outerShdw>
                </a:effectLst>
                <a:latin typeface="微软雅黑" panose="020B0503020204020204" pitchFamily="34" charset="-122"/>
              </a:rPr>
              <a:t>关于配位数</a:t>
            </a:r>
          </a:p>
        </p:txBody>
      </p:sp>
      <p:sp>
        <p:nvSpPr>
          <p:cNvPr id="2" name="内容占位符 1"/>
          <p:cNvSpPr>
            <a:spLocks noGrp="1"/>
          </p:cNvSpPr>
          <p:nvPr>
            <p:ph sz="half" idx="1"/>
          </p:nvPr>
        </p:nvSpPr>
        <p:spPr/>
        <p:txBody>
          <a:bodyPr/>
          <a:lstStyle/>
          <a:p>
            <a:pPr>
              <a:defRPr/>
            </a:pPr>
            <a:endParaRPr lang="zh-CN" altLang="en-US"/>
          </a:p>
        </p:txBody>
      </p:sp>
      <p:sp>
        <p:nvSpPr>
          <p:cNvPr id="320517" name="Rectangle 5"/>
          <p:cNvSpPr>
            <a:spLocks noChangeArrowheads="1"/>
          </p:cNvSpPr>
          <p:nvPr/>
        </p:nvSpPr>
        <p:spPr bwMode="auto">
          <a:xfrm>
            <a:off x="690563" y="2500313"/>
            <a:ext cx="3671887"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kumimoji="1" lang="zh-CN" altLang="en-US" sz="2800" dirty="0">
                <a:solidFill>
                  <a:srgbClr val="990000"/>
                </a:solidFill>
                <a:effectLst>
                  <a:outerShdw blurRad="38100" dist="38100" dir="2700000" algn="tl">
                    <a:srgbClr val="000000">
                      <a:alpha val="43137"/>
                    </a:srgbClr>
                  </a:outerShdw>
                </a:effectLst>
                <a:latin typeface="微软雅黑" panose="020B0503020204020204" pitchFamily="34" charset="-122"/>
              </a:rPr>
              <a:t>定义：</a:t>
            </a:r>
            <a:r>
              <a:rPr kumimoji="1"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一般用一个粒子的周围最近邻的粒子数来描写晶体中粒子排列的紧密程度，这个数称为</a:t>
            </a:r>
            <a:r>
              <a:rPr kumimoji="1" lang="zh-CN" altLang="en-US" sz="2800" dirty="0">
                <a:solidFill>
                  <a:srgbClr val="990000"/>
                </a:solidFill>
                <a:effectLst>
                  <a:outerShdw blurRad="38100" dist="38100" dir="2700000" algn="tl">
                    <a:srgbClr val="000000">
                      <a:alpha val="43137"/>
                    </a:srgbClr>
                  </a:outerShdw>
                </a:effectLst>
                <a:latin typeface="微软雅黑" panose="020B0503020204020204" pitchFamily="34" charset="-122"/>
              </a:rPr>
              <a:t>配位数</a:t>
            </a:r>
            <a:r>
              <a:rPr kumimoji="1" lang="zh-CN" altLang="en-US" sz="2800" dirty="0">
                <a:solidFill>
                  <a:srgbClr val="1C1C1C"/>
                </a:solidFill>
                <a:effectLst>
                  <a:outerShdw blurRad="38100" dist="38100" dir="2700000" algn="tl">
                    <a:srgbClr val="000000">
                      <a:alpha val="43137"/>
                    </a:srgbClr>
                  </a:outerShdw>
                </a:effectLst>
                <a:latin typeface="微软雅黑" panose="020B0503020204020204" pitchFamily="34" charset="-122"/>
              </a:rPr>
              <a:t>。</a:t>
            </a:r>
          </a:p>
          <a:p>
            <a:pPr eaLnBrk="1" hangingPunct="1">
              <a:spcBef>
                <a:spcPct val="0"/>
              </a:spcBef>
              <a:buFontTx/>
              <a:buNone/>
              <a:defRPr/>
            </a:pPr>
            <a:endParaRPr kumimoji="1" lang="en-US" altLang="zh-CN" sz="2800" dirty="0">
              <a:solidFill>
                <a:srgbClr val="1C1C1C"/>
              </a:solidFill>
              <a:effectLst>
                <a:outerShdw blurRad="38100" dist="38100" dir="2700000" algn="tl">
                  <a:srgbClr val="000000">
                    <a:alpha val="43137"/>
                  </a:srgbClr>
                </a:outerShdw>
              </a:effectLst>
              <a:latin typeface="微软雅黑" panose="020B0503020204020204" pitchFamily="34" charset="-122"/>
            </a:endParaRPr>
          </a:p>
        </p:txBody>
      </p:sp>
      <p:grpSp>
        <p:nvGrpSpPr>
          <p:cNvPr id="320518" name="Group 6"/>
          <p:cNvGrpSpPr>
            <a:grpSpLocks/>
          </p:cNvGrpSpPr>
          <p:nvPr/>
        </p:nvGrpSpPr>
        <p:grpSpPr bwMode="auto">
          <a:xfrm>
            <a:off x="5284788" y="2133600"/>
            <a:ext cx="2771775" cy="2665413"/>
            <a:chOff x="621" y="945"/>
            <a:chExt cx="1179" cy="1115"/>
          </a:xfrm>
        </p:grpSpPr>
        <p:grpSp>
          <p:nvGrpSpPr>
            <p:cNvPr id="67594" name="Group 7"/>
            <p:cNvGrpSpPr>
              <a:grpSpLocks/>
            </p:cNvGrpSpPr>
            <p:nvPr/>
          </p:nvGrpSpPr>
          <p:grpSpPr bwMode="auto">
            <a:xfrm>
              <a:off x="621" y="1035"/>
              <a:ext cx="1179" cy="1025"/>
              <a:chOff x="612" y="1035"/>
              <a:chExt cx="1179" cy="1025"/>
            </a:xfrm>
          </p:grpSpPr>
          <p:grpSp>
            <p:nvGrpSpPr>
              <p:cNvPr id="67600" name="Group 8"/>
              <p:cNvGrpSpPr>
                <a:grpSpLocks/>
              </p:cNvGrpSpPr>
              <p:nvPr/>
            </p:nvGrpSpPr>
            <p:grpSpPr bwMode="auto">
              <a:xfrm>
                <a:off x="703" y="1035"/>
                <a:ext cx="998" cy="953"/>
                <a:chOff x="768" y="1584"/>
                <a:chExt cx="864" cy="816"/>
              </a:xfrm>
            </p:grpSpPr>
            <p:sp>
              <p:nvSpPr>
                <p:cNvPr id="67604" name="AutoShape 9"/>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605" name="Line 10"/>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7606" name="Line 11"/>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7607" name="Line 12"/>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7601" name="Oval 13"/>
              <p:cNvSpPr>
                <a:spLocks noChangeArrowheads="1"/>
              </p:cNvSpPr>
              <p:nvPr/>
            </p:nvSpPr>
            <p:spPr bwMode="auto">
              <a:xfrm>
                <a:off x="1610" y="165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602" name="Oval 14"/>
              <p:cNvSpPr>
                <a:spLocks noChangeArrowheads="1"/>
              </p:cNvSpPr>
              <p:nvPr/>
            </p:nvSpPr>
            <p:spPr bwMode="auto">
              <a:xfrm>
                <a:off x="1338"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603" name="Oval 15"/>
              <p:cNvSpPr>
                <a:spLocks noChangeArrowheads="1"/>
              </p:cNvSpPr>
              <p:nvPr/>
            </p:nvSpPr>
            <p:spPr bwMode="auto">
              <a:xfrm>
                <a:off x="612"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7595" name="Oval 16"/>
            <p:cNvSpPr>
              <a:spLocks noChangeArrowheads="1"/>
            </p:cNvSpPr>
            <p:nvPr/>
          </p:nvSpPr>
          <p:spPr bwMode="auto">
            <a:xfrm>
              <a:off x="1592" y="94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596" name="Oval 17"/>
            <p:cNvSpPr>
              <a:spLocks noChangeArrowheads="1"/>
            </p:cNvSpPr>
            <p:nvPr/>
          </p:nvSpPr>
          <p:spPr bwMode="auto">
            <a:xfrm>
              <a:off x="830" y="94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597" name="Oval 18"/>
            <p:cNvSpPr>
              <a:spLocks noChangeArrowheads="1"/>
            </p:cNvSpPr>
            <p:nvPr/>
          </p:nvSpPr>
          <p:spPr bwMode="auto">
            <a:xfrm>
              <a:off x="621" y="117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598" name="Oval 19"/>
            <p:cNvSpPr>
              <a:spLocks noChangeArrowheads="1"/>
            </p:cNvSpPr>
            <p:nvPr/>
          </p:nvSpPr>
          <p:spPr bwMode="auto">
            <a:xfrm>
              <a:off x="857" y="1670"/>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7599" name="Oval 20"/>
            <p:cNvSpPr>
              <a:spLocks noChangeArrowheads="1"/>
            </p:cNvSpPr>
            <p:nvPr/>
          </p:nvSpPr>
          <p:spPr bwMode="auto">
            <a:xfrm>
              <a:off x="1384" y="117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320533" name="Text Box 21"/>
          <p:cNvSpPr txBox="1">
            <a:spLocks noChangeArrowheads="1"/>
          </p:cNvSpPr>
          <p:nvPr/>
        </p:nvSpPr>
        <p:spPr bwMode="auto">
          <a:xfrm>
            <a:off x="7508875" y="4768850"/>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FFFFFF"/>
                </a:solidFill>
                <a:latin typeface="Times New Roman" panose="02020603050405020304" pitchFamily="18" charset="0"/>
                <a:ea typeface="宋体" panose="02010600030101010101" pitchFamily="2" charset="-122"/>
              </a:rPr>
              <a:t>O</a:t>
            </a:r>
          </a:p>
        </p:txBody>
      </p:sp>
      <p:sp>
        <p:nvSpPr>
          <p:cNvPr id="320534" name="Text Box 22"/>
          <p:cNvSpPr txBox="1">
            <a:spLocks noChangeArrowheads="1"/>
          </p:cNvSpPr>
          <p:nvPr/>
        </p:nvSpPr>
        <p:spPr bwMode="auto">
          <a:xfrm>
            <a:off x="8158163" y="4235450"/>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FFFFFF"/>
                </a:solidFill>
                <a:latin typeface="Times New Roman" panose="02020603050405020304" pitchFamily="18" charset="0"/>
                <a:ea typeface="宋体" panose="02010600030101010101" pitchFamily="2" charset="-122"/>
              </a:rPr>
              <a:t>1</a:t>
            </a:r>
          </a:p>
        </p:txBody>
      </p:sp>
      <p:sp>
        <p:nvSpPr>
          <p:cNvPr id="320535" name="Text Box 23"/>
          <p:cNvSpPr txBox="1">
            <a:spLocks noChangeArrowheads="1"/>
          </p:cNvSpPr>
          <p:nvPr/>
        </p:nvSpPr>
        <p:spPr bwMode="auto">
          <a:xfrm>
            <a:off x="8056563" y="2565400"/>
            <a:ext cx="72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i="1">
                <a:solidFill>
                  <a:srgbClr val="FFFFFF"/>
                </a:solidFill>
                <a:latin typeface="Times New Roman" panose="02020603050405020304" pitchFamily="18" charset="0"/>
                <a:ea typeface="宋体" panose="02010600030101010101" pitchFamily="2"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20517"/>
                                        </p:tgtEl>
                                        <p:attrNameLst>
                                          <p:attrName>style.visibility</p:attrName>
                                        </p:attrNameLst>
                                      </p:cBhvr>
                                      <p:to>
                                        <p:strVal val="visible"/>
                                      </p:to>
                                    </p:set>
                                    <p:animEffect transition="in" filter="slide(fromBottom)">
                                      <p:cBhvr>
                                        <p:cTn id="7" dur="500"/>
                                        <p:tgtEl>
                                          <p:spTgt spid="3205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20518"/>
                                        </p:tgtEl>
                                        <p:attrNameLst>
                                          <p:attrName>style.visibility</p:attrName>
                                        </p:attrNameLst>
                                      </p:cBhvr>
                                      <p:to>
                                        <p:strVal val="visible"/>
                                      </p:to>
                                    </p:set>
                                    <p:animEffect transition="in" filter="diamond(in)">
                                      <p:cBhvr>
                                        <p:cTn id="12" dur="2000"/>
                                        <p:tgtEl>
                                          <p:spTgt spid="3205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0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7" grpId="0"/>
      <p:bldP spid="320533" grpId="0"/>
      <p:bldP spid="320534" grpId="0"/>
      <p:bldP spid="3205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a:latin typeface="微软雅黑" panose="020B0503020204020204" pitchFamily="34" charset="-122"/>
              </a:rPr>
              <a:t>简立方结构配位数</a:t>
            </a:r>
          </a:p>
        </p:txBody>
      </p:sp>
      <p:grpSp>
        <p:nvGrpSpPr>
          <p:cNvPr id="338947" name="Group 3"/>
          <p:cNvGrpSpPr>
            <a:grpSpLocks/>
          </p:cNvGrpSpPr>
          <p:nvPr/>
        </p:nvGrpSpPr>
        <p:grpSpPr bwMode="auto">
          <a:xfrm>
            <a:off x="1116013" y="3257550"/>
            <a:ext cx="1885950" cy="1798638"/>
            <a:chOff x="340" y="1616"/>
            <a:chExt cx="1188" cy="1133"/>
          </a:xfrm>
        </p:grpSpPr>
        <p:grpSp>
          <p:nvGrpSpPr>
            <p:cNvPr id="68667" name="Group 4"/>
            <p:cNvGrpSpPr>
              <a:grpSpLocks/>
            </p:cNvGrpSpPr>
            <p:nvPr/>
          </p:nvGrpSpPr>
          <p:grpSpPr bwMode="auto">
            <a:xfrm>
              <a:off x="431" y="1706"/>
              <a:ext cx="998" cy="953"/>
              <a:chOff x="768" y="1584"/>
              <a:chExt cx="864" cy="816"/>
            </a:xfrm>
          </p:grpSpPr>
          <p:sp>
            <p:nvSpPr>
              <p:cNvPr id="68676" name="AutoShape 5"/>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7" name="Line 6"/>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78" name="Line 7"/>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79" name="Line 8"/>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8668" name="Oval 9"/>
            <p:cNvSpPr>
              <a:spLocks noChangeArrowheads="1"/>
            </p:cNvSpPr>
            <p:nvPr/>
          </p:nvSpPr>
          <p:spPr bwMode="auto">
            <a:xfrm>
              <a:off x="567" y="1634"/>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9" name="Oval 10"/>
            <p:cNvSpPr>
              <a:spLocks noChangeArrowheads="1"/>
            </p:cNvSpPr>
            <p:nvPr/>
          </p:nvSpPr>
          <p:spPr bwMode="auto">
            <a:xfrm>
              <a:off x="1338" y="1616"/>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0" name="Oval 11"/>
            <p:cNvSpPr>
              <a:spLocks noChangeArrowheads="1"/>
            </p:cNvSpPr>
            <p:nvPr/>
          </p:nvSpPr>
          <p:spPr bwMode="auto">
            <a:xfrm>
              <a:off x="567" y="2296"/>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1" name="Oval 12"/>
            <p:cNvSpPr>
              <a:spLocks noChangeArrowheads="1"/>
            </p:cNvSpPr>
            <p:nvPr/>
          </p:nvSpPr>
          <p:spPr bwMode="auto">
            <a:xfrm>
              <a:off x="340" y="184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2" name="Oval 13"/>
            <p:cNvSpPr>
              <a:spLocks noChangeArrowheads="1"/>
            </p:cNvSpPr>
            <p:nvPr/>
          </p:nvSpPr>
          <p:spPr bwMode="auto">
            <a:xfrm>
              <a:off x="340" y="2568"/>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3" name="Oval 14"/>
            <p:cNvSpPr>
              <a:spLocks noChangeArrowheads="1"/>
            </p:cNvSpPr>
            <p:nvPr/>
          </p:nvSpPr>
          <p:spPr bwMode="auto">
            <a:xfrm>
              <a:off x="1347" y="230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4" name="Oval 15"/>
            <p:cNvSpPr>
              <a:spLocks noChangeArrowheads="1"/>
            </p:cNvSpPr>
            <p:nvPr/>
          </p:nvSpPr>
          <p:spPr bwMode="auto">
            <a:xfrm>
              <a:off x="1066" y="184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75" name="Oval 16"/>
            <p:cNvSpPr>
              <a:spLocks noChangeArrowheads="1"/>
            </p:cNvSpPr>
            <p:nvPr/>
          </p:nvSpPr>
          <p:spPr bwMode="auto">
            <a:xfrm>
              <a:off x="1102" y="255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38961" name="Group 17"/>
          <p:cNvGrpSpPr>
            <a:grpSpLocks/>
          </p:cNvGrpSpPr>
          <p:nvPr/>
        </p:nvGrpSpPr>
        <p:grpSpPr bwMode="auto">
          <a:xfrm>
            <a:off x="755650" y="3603625"/>
            <a:ext cx="1857375" cy="1841500"/>
            <a:chOff x="385" y="1879"/>
            <a:chExt cx="1170" cy="1160"/>
          </a:xfrm>
        </p:grpSpPr>
        <p:grpSp>
          <p:nvGrpSpPr>
            <p:cNvPr id="68654" name="Group 18"/>
            <p:cNvGrpSpPr>
              <a:grpSpLocks/>
            </p:cNvGrpSpPr>
            <p:nvPr/>
          </p:nvGrpSpPr>
          <p:grpSpPr bwMode="auto">
            <a:xfrm>
              <a:off x="476" y="1996"/>
              <a:ext cx="998" cy="953"/>
              <a:chOff x="768" y="1584"/>
              <a:chExt cx="864" cy="816"/>
            </a:xfrm>
          </p:grpSpPr>
          <p:sp>
            <p:nvSpPr>
              <p:cNvPr id="68663" name="AutoShape 19"/>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4" name="Line 20"/>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65" name="Line 21"/>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66" name="Line 22"/>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8655" name="Oval 23"/>
            <p:cNvSpPr>
              <a:spLocks noChangeArrowheads="1"/>
            </p:cNvSpPr>
            <p:nvPr/>
          </p:nvSpPr>
          <p:spPr bwMode="auto">
            <a:xfrm>
              <a:off x="594"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6" name="Oval 24"/>
            <p:cNvSpPr>
              <a:spLocks noChangeArrowheads="1"/>
            </p:cNvSpPr>
            <p:nvPr/>
          </p:nvSpPr>
          <p:spPr bwMode="auto">
            <a:xfrm>
              <a:off x="1338"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7" name="Oval 25"/>
            <p:cNvSpPr>
              <a:spLocks noChangeArrowheads="1"/>
            </p:cNvSpPr>
            <p:nvPr/>
          </p:nvSpPr>
          <p:spPr bwMode="auto">
            <a:xfrm>
              <a:off x="612" y="2604"/>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8" name="Oval 26"/>
            <p:cNvSpPr>
              <a:spLocks noChangeArrowheads="1"/>
            </p:cNvSpPr>
            <p:nvPr/>
          </p:nvSpPr>
          <p:spPr bwMode="auto">
            <a:xfrm>
              <a:off x="385" y="214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9" name="Oval 27"/>
            <p:cNvSpPr>
              <a:spLocks noChangeArrowheads="1"/>
            </p:cNvSpPr>
            <p:nvPr/>
          </p:nvSpPr>
          <p:spPr bwMode="auto">
            <a:xfrm>
              <a:off x="385" y="2858"/>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0" name="Oval 28"/>
            <p:cNvSpPr>
              <a:spLocks noChangeArrowheads="1"/>
            </p:cNvSpPr>
            <p:nvPr/>
          </p:nvSpPr>
          <p:spPr bwMode="auto">
            <a:xfrm>
              <a:off x="1374" y="259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1" name="Oval 29"/>
            <p:cNvSpPr>
              <a:spLocks noChangeArrowheads="1"/>
            </p:cNvSpPr>
            <p:nvPr/>
          </p:nvSpPr>
          <p:spPr bwMode="auto">
            <a:xfrm>
              <a:off x="1147" y="214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62" name="Oval 30"/>
            <p:cNvSpPr>
              <a:spLocks noChangeArrowheads="1"/>
            </p:cNvSpPr>
            <p:nvPr/>
          </p:nvSpPr>
          <p:spPr bwMode="auto">
            <a:xfrm>
              <a:off x="1147" y="284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38975" name="Group 31"/>
          <p:cNvGrpSpPr>
            <a:grpSpLocks/>
          </p:cNvGrpSpPr>
          <p:nvPr/>
        </p:nvGrpSpPr>
        <p:grpSpPr bwMode="auto">
          <a:xfrm>
            <a:off x="1116013" y="2133600"/>
            <a:ext cx="1871662" cy="1770063"/>
            <a:chOff x="621" y="945"/>
            <a:chExt cx="1179" cy="1115"/>
          </a:xfrm>
        </p:grpSpPr>
        <p:grpSp>
          <p:nvGrpSpPr>
            <p:cNvPr id="68640" name="Group 32"/>
            <p:cNvGrpSpPr>
              <a:grpSpLocks/>
            </p:cNvGrpSpPr>
            <p:nvPr/>
          </p:nvGrpSpPr>
          <p:grpSpPr bwMode="auto">
            <a:xfrm>
              <a:off x="621" y="1035"/>
              <a:ext cx="1179" cy="1025"/>
              <a:chOff x="612" y="1035"/>
              <a:chExt cx="1179" cy="1025"/>
            </a:xfrm>
          </p:grpSpPr>
          <p:grpSp>
            <p:nvGrpSpPr>
              <p:cNvPr id="68646" name="Group 33"/>
              <p:cNvGrpSpPr>
                <a:grpSpLocks/>
              </p:cNvGrpSpPr>
              <p:nvPr/>
            </p:nvGrpSpPr>
            <p:grpSpPr bwMode="auto">
              <a:xfrm>
                <a:off x="703" y="1035"/>
                <a:ext cx="998" cy="953"/>
                <a:chOff x="768" y="1584"/>
                <a:chExt cx="864" cy="816"/>
              </a:xfrm>
            </p:grpSpPr>
            <p:sp>
              <p:nvSpPr>
                <p:cNvPr id="68650" name="AutoShape 34"/>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51" name="Line 35"/>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52" name="Line 36"/>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53" name="Line 37"/>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8647" name="Oval 38"/>
              <p:cNvSpPr>
                <a:spLocks noChangeArrowheads="1"/>
              </p:cNvSpPr>
              <p:nvPr/>
            </p:nvSpPr>
            <p:spPr bwMode="auto">
              <a:xfrm>
                <a:off x="1610" y="165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8" name="Oval 39"/>
              <p:cNvSpPr>
                <a:spLocks noChangeArrowheads="1"/>
              </p:cNvSpPr>
              <p:nvPr/>
            </p:nvSpPr>
            <p:spPr bwMode="auto">
              <a:xfrm>
                <a:off x="1338"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9" name="Oval 40"/>
              <p:cNvSpPr>
                <a:spLocks noChangeArrowheads="1"/>
              </p:cNvSpPr>
              <p:nvPr/>
            </p:nvSpPr>
            <p:spPr bwMode="auto">
              <a:xfrm>
                <a:off x="612" y="1879"/>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8641" name="Oval 41"/>
            <p:cNvSpPr>
              <a:spLocks noChangeArrowheads="1"/>
            </p:cNvSpPr>
            <p:nvPr/>
          </p:nvSpPr>
          <p:spPr bwMode="auto">
            <a:xfrm>
              <a:off x="1592" y="94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2" name="Oval 42"/>
            <p:cNvSpPr>
              <a:spLocks noChangeArrowheads="1"/>
            </p:cNvSpPr>
            <p:nvPr/>
          </p:nvSpPr>
          <p:spPr bwMode="auto">
            <a:xfrm>
              <a:off x="830" y="94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3" name="Oval 43"/>
            <p:cNvSpPr>
              <a:spLocks noChangeArrowheads="1"/>
            </p:cNvSpPr>
            <p:nvPr/>
          </p:nvSpPr>
          <p:spPr bwMode="auto">
            <a:xfrm>
              <a:off x="621" y="117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4" name="Oval 44"/>
            <p:cNvSpPr>
              <a:spLocks noChangeArrowheads="1"/>
            </p:cNvSpPr>
            <p:nvPr/>
          </p:nvSpPr>
          <p:spPr bwMode="auto">
            <a:xfrm>
              <a:off x="857" y="1670"/>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45" name="Oval 45"/>
            <p:cNvSpPr>
              <a:spLocks noChangeArrowheads="1"/>
            </p:cNvSpPr>
            <p:nvPr/>
          </p:nvSpPr>
          <p:spPr bwMode="auto">
            <a:xfrm>
              <a:off x="1384" y="117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38990" name="Group 46"/>
          <p:cNvGrpSpPr>
            <a:grpSpLocks/>
          </p:cNvGrpSpPr>
          <p:nvPr/>
        </p:nvGrpSpPr>
        <p:grpSpPr bwMode="auto">
          <a:xfrm>
            <a:off x="2282825" y="3243263"/>
            <a:ext cx="1957388" cy="1798637"/>
            <a:chOff x="1337" y="1652"/>
            <a:chExt cx="1233" cy="1133"/>
          </a:xfrm>
        </p:grpSpPr>
        <p:grpSp>
          <p:nvGrpSpPr>
            <p:cNvPr id="68626" name="Group 47"/>
            <p:cNvGrpSpPr>
              <a:grpSpLocks/>
            </p:cNvGrpSpPr>
            <p:nvPr/>
          </p:nvGrpSpPr>
          <p:grpSpPr bwMode="auto">
            <a:xfrm>
              <a:off x="1337" y="1652"/>
              <a:ext cx="1233" cy="1133"/>
              <a:chOff x="1338" y="1652"/>
              <a:chExt cx="1233" cy="1133"/>
            </a:xfrm>
          </p:grpSpPr>
          <p:grpSp>
            <p:nvGrpSpPr>
              <p:cNvPr id="68628" name="Group 48"/>
              <p:cNvGrpSpPr>
                <a:grpSpLocks/>
              </p:cNvGrpSpPr>
              <p:nvPr/>
            </p:nvGrpSpPr>
            <p:grpSpPr bwMode="auto">
              <a:xfrm>
                <a:off x="1465" y="1742"/>
                <a:ext cx="998" cy="953"/>
                <a:chOff x="768" y="1584"/>
                <a:chExt cx="864" cy="816"/>
              </a:xfrm>
            </p:grpSpPr>
            <p:sp>
              <p:nvSpPr>
                <p:cNvPr id="68636" name="AutoShape 49"/>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7" name="Line 50"/>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38" name="Line 51"/>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8639" name="Line 52"/>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8629" name="Oval 53"/>
              <p:cNvSpPr>
                <a:spLocks noChangeArrowheads="1"/>
              </p:cNvSpPr>
              <p:nvPr/>
            </p:nvSpPr>
            <p:spPr bwMode="auto">
              <a:xfrm>
                <a:off x="1610" y="166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0" name="Oval 54"/>
              <p:cNvSpPr>
                <a:spLocks noChangeArrowheads="1"/>
              </p:cNvSpPr>
              <p:nvPr/>
            </p:nvSpPr>
            <p:spPr bwMode="auto">
              <a:xfrm>
                <a:off x="2381" y="165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1" name="Oval 55"/>
              <p:cNvSpPr>
                <a:spLocks noChangeArrowheads="1"/>
              </p:cNvSpPr>
              <p:nvPr/>
            </p:nvSpPr>
            <p:spPr bwMode="auto">
              <a:xfrm>
                <a:off x="1338" y="1878"/>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2" name="Oval 56"/>
              <p:cNvSpPr>
                <a:spLocks noChangeArrowheads="1"/>
              </p:cNvSpPr>
              <p:nvPr/>
            </p:nvSpPr>
            <p:spPr bwMode="auto">
              <a:xfrm>
                <a:off x="1374" y="2604"/>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3" name="Oval 57"/>
              <p:cNvSpPr>
                <a:spLocks noChangeArrowheads="1"/>
              </p:cNvSpPr>
              <p:nvPr/>
            </p:nvSpPr>
            <p:spPr bwMode="auto">
              <a:xfrm>
                <a:off x="2390" y="2341"/>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4" name="Oval 58"/>
              <p:cNvSpPr>
                <a:spLocks noChangeArrowheads="1"/>
              </p:cNvSpPr>
              <p:nvPr/>
            </p:nvSpPr>
            <p:spPr bwMode="auto">
              <a:xfrm>
                <a:off x="2109" y="1878"/>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8635" name="Oval 59"/>
              <p:cNvSpPr>
                <a:spLocks noChangeArrowheads="1"/>
              </p:cNvSpPr>
              <p:nvPr/>
            </p:nvSpPr>
            <p:spPr bwMode="auto">
              <a:xfrm>
                <a:off x="2145" y="2595"/>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8627" name="Oval 60"/>
            <p:cNvSpPr>
              <a:spLocks noChangeArrowheads="1"/>
            </p:cNvSpPr>
            <p:nvPr/>
          </p:nvSpPr>
          <p:spPr bwMode="auto">
            <a:xfrm>
              <a:off x="1619" y="2332"/>
              <a:ext cx="181" cy="18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8615" name="Text Box 61"/>
          <p:cNvSpPr txBox="1">
            <a:spLocks noChangeArrowheads="1"/>
          </p:cNvSpPr>
          <p:nvPr/>
        </p:nvSpPr>
        <p:spPr bwMode="auto">
          <a:xfrm>
            <a:off x="2195513" y="35020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O</a:t>
            </a:r>
          </a:p>
        </p:txBody>
      </p:sp>
      <p:sp>
        <p:nvSpPr>
          <p:cNvPr id="339006" name="Text Box 62"/>
          <p:cNvSpPr txBox="1">
            <a:spLocks noChangeArrowheads="1"/>
          </p:cNvSpPr>
          <p:nvPr/>
        </p:nvSpPr>
        <p:spPr bwMode="auto">
          <a:xfrm>
            <a:off x="5219700" y="2708275"/>
            <a:ext cx="2881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2400">
                <a:solidFill>
                  <a:srgbClr val="1C1C1C"/>
                </a:solidFill>
                <a:effectLst>
                  <a:outerShdw blurRad="38100" dist="38100" dir="2700000" algn="tl">
                    <a:srgbClr val="000000">
                      <a:alpha val="43137"/>
                    </a:srgbClr>
                  </a:outerShdw>
                </a:effectLst>
                <a:latin typeface="微软雅黑" panose="020B0503020204020204" pitchFamily="34" charset="-122"/>
              </a:rPr>
              <a:t>最近邻原子数为</a:t>
            </a:r>
            <a:r>
              <a:rPr lang="en-US" altLang="zh-CN" sz="2400">
                <a:solidFill>
                  <a:srgbClr val="1C1C1C"/>
                </a:solidFill>
                <a:effectLst>
                  <a:outerShdw blurRad="38100" dist="38100" dir="2700000" algn="tl">
                    <a:srgbClr val="000000">
                      <a:alpha val="43137"/>
                    </a:srgbClr>
                  </a:outerShdw>
                </a:effectLst>
                <a:latin typeface="微软雅黑" panose="020B0503020204020204" pitchFamily="34" charset="-122"/>
              </a:rPr>
              <a:t>6</a:t>
            </a:r>
          </a:p>
        </p:txBody>
      </p:sp>
      <p:sp>
        <p:nvSpPr>
          <p:cNvPr id="339007" name="Text Box 63"/>
          <p:cNvSpPr txBox="1">
            <a:spLocks noChangeArrowheads="1"/>
          </p:cNvSpPr>
          <p:nvPr/>
        </p:nvSpPr>
        <p:spPr bwMode="auto">
          <a:xfrm>
            <a:off x="5508625" y="4292600"/>
            <a:ext cx="244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2400">
                <a:solidFill>
                  <a:srgbClr val="1C1C1C"/>
                </a:solidFill>
                <a:effectLst>
                  <a:outerShdw blurRad="38100" dist="38100" dir="2700000" algn="tl">
                    <a:srgbClr val="000000">
                      <a:alpha val="43137"/>
                    </a:srgbClr>
                  </a:outerShdw>
                </a:effectLst>
                <a:latin typeface="微软雅黑" panose="020B0503020204020204" pitchFamily="34" charset="-122"/>
              </a:rPr>
              <a:t>配位数为</a:t>
            </a:r>
            <a:r>
              <a:rPr lang="en-US" altLang="zh-CN" sz="2400">
                <a:solidFill>
                  <a:srgbClr val="1C1C1C"/>
                </a:solidFill>
                <a:effectLst>
                  <a:outerShdw blurRad="38100" dist="38100" dir="2700000" algn="tl">
                    <a:srgbClr val="000000">
                      <a:alpha val="43137"/>
                    </a:srgbClr>
                  </a:outerShdw>
                </a:effectLst>
                <a:latin typeface="微软雅黑" panose="020B0503020204020204" pitchFamily="34" charset="-122"/>
              </a:rPr>
              <a:t>6</a:t>
            </a:r>
          </a:p>
        </p:txBody>
      </p:sp>
      <p:sp>
        <p:nvSpPr>
          <p:cNvPr id="339008" name="AutoShape 64"/>
          <p:cNvSpPr>
            <a:spLocks noChangeArrowheads="1"/>
          </p:cNvSpPr>
          <p:nvPr/>
        </p:nvSpPr>
        <p:spPr bwMode="auto">
          <a:xfrm>
            <a:off x="6443663" y="3284538"/>
            <a:ext cx="433387" cy="865187"/>
          </a:xfrm>
          <a:prstGeom prst="downArrow">
            <a:avLst>
              <a:gd name="adj1" fmla="val 50000"/>
              <a:gd name="adj2" fmla="val 4990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微软雅黑" panose="020B0503020204020204" pitchFamily="34" charset="-122"/>
            </a:endParaRPr>
          </a:p>
        </p:txBody>
      </p:sp>
      <p:grpSp>
        <p:nvGrpSpPr>
          <p:cNvPr id="339009" name="Group 65"/>
          <p:cNvGrpSpPr>
            <a:grpSpLocks/>
          </p:cNvGrpSpPr>
          <p:nvPr/>
        </p:nvGrpSpPr>
        <p:grpSpPr bwMode="auto">
          <a:xfrm>
            <a:off x="1073150" y="3155950"/>
            <a:ext cx="2936875" cy="1925638"/>
            <a:chOff x="676" y="1988"/>
            <a:chExt cx="1850" cy="1213"/>
          </a:xfrm>
        </p:grpSpPr>
        <p:sp>
          <p:nvSpPr>
            <p:cNvPr id="68621" name="Text Box 66"/>
            <p:cNvSpPr txBox="1">
              <a:spLocks noChangeArrowheads="1"/>
            </p:cNvSpPr>
            <p:nvPr/>
          </p:nvSpPr>
          <p:spPr bwMode="auto">
            <a:xfrm>
              <a:off x="1429" y="2913"/>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sp>
          <p:nvSpPr>
            <p:cNvPr id="68622" name="Text Box 67"/>
            <p:cNvSpPr txBox="1">
              <a:spLocks noChangeArrowheads="1"/>
            </p:cNvSpPr>
            <p:nvPr/>
          </p:nvSpPr>
          <p:spPr bwMode="auto">
            <a:xfrm>
              <a:off x="1692" y="1988"/>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rgbClr val="FFFFFF"/>
                  </a:solidFill>
                  <a:latin typeface="Times New Roman" panose="02020603050405020304" pitchFamily="18" charset="0"/>
                  <a:ea typeface="宋体" panose="02010600030101010101" pitchFamily="2" charset="-122"/>
                </a:rPr>
                <a:t>1</a:t>
              </a:r>
            </a:p>
          </p:txBody>
        </p:sp>
        <p:sp>
          <p:nvSpPr>
            <p:cNvPr id="68623" name="Text Box 68"/>
            <p:cNvSpPr txBox="1">
              <a:spLocks noChangeArrowheads="1"/>
            </p:cNvSpPr>
            <p:nvPr/>
          </p:nvSpPr>
          <p:spPr bwMode="auto">
            <a:xfrm>
              <a:off x="1202" y="2478"/>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sp>
          <p:nvSpPr>
            <p:cNvPr id="68624" name="Text Box 69"/>
            <p:cNvSpPr txBox="1">
              <a:spLocks noChangeArrowheads="1"/>
            </p:cNvSpPr>
            <p:nvPr/>
          </p:nvSpPr>
          <p:spPr bwMode="auto">
            <a:xfrm>
              <a:off x="2209" y="2205"/>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sp>
          <p:nvSpPr>
            <p:cNvPr id="68625" name="Text Box 70"/>
            <p:cNvSpPr txBox="1">
              <a:spLocks noChangeArrowheads="1"/>
            </p:cNvSpPr>
            <p:nvPr/>
          </p:nvSpPr>
          <p:spPr bwMode="auto">
            <a:xfrm>
              <a:off x="676" y="2205"/>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grpSp>
      <p:sp>
        <p:nvSpPr>
          <p:cNvPr id="339015" name="Text Box 71"/>
          <p:cNvSpPr txBox="1">
            <a:spLocks noChangeArrowheads="1"/>
          </p:cNvSpPr>
          <p:nvPr/>
        </p:nvSpPr>
        <p:spPr bwMode="auto">
          <a:xfrm>
            <a:off x="2297113" y="2406650"/>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lang="en-US" altLang="zh-CN" sz="2400">
                <a:solidFill>
                  <a:schemeClr val="bg1"/>
                </a:solidFill>
                <a:latin typeface="Times New Roman" panose="02020603050405020304" pitchFamily="18" charset="0"/>
                <a:ea typeface="宋体" panose="02010600030101010101" pitchFamily="2" charset="-122"/>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38947"/>
                                        </p:tgtEl>
                                        <p:attrNameLst>
                                          <p:attrName>style.visibility</p:attrName>
                                        </p:attrNameLst>
                                      </p:cBhvr>
                                      <p:to>
                                        <p:strVal val="visible"/>
                                      </p:to>
                                    </p:set>
                                    <p:animEffect transition="in" filter="checkerboard(across)">
                                      <p:cBhvr>
                                        <p:cTn id="7" dur="500"/>
                                        <p:tgtEl>
                                          <p:spTgt spid="3389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338975"/>
                                        </p:tgtEl>
                                        <p:attrNameLst>
                                          <p:attrName>style.visibility</p:attrName>
                                        </p:attrNameLst>
                                      </p:cBhvr>
                                      <p:to>
                                        <p:strVal val="visible"/>
                                      </p:to>
                                    </p:set>
                                    <p:animEffect transition="in" filter="slide(fromTop)">
                                      <p:cBhvr>
                                        <p:cTn id="12" dur="500"/>
                                        <p:tgtEl>
                                          <p:spTgt spid="3389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2" fill="hold" nodeType="clickEffect">
                                  <p:stCondLst>
                                    <p:cond delay="0"/>
                                  </p:stCondLst>
                                  <p:childTnLst>
                                    <p:set>
                                      <p:cBhvr>
                                        <p:cTn id="16" dur="1" fill="hold">
                                          <p:stCondLst>
                                            <p:cond delay="0"/>
                                          </p:stCondLst>
                                        </p:cTn>
                                        <p:tgtEl>
                                          <p:spTgt spid="338990"/>
                                        </p:tgtEl>
                                        <p:attrNameLst>
                                          <p:attrName>style.visibility</p:attrName>
                                        </p:attrNameLst>
                                      </p:cBhvr>
                                      <p:to>
                                        <p:strVal val="visible"/>
                                      </p:to>
                                    </p:set>
                                    <p:animEffect transition="in" filter="slide(fromRight)">
                                      <p:cBhvr>
                                        <p:cTn id="17" dur="500"/>
                                        <p:tgtEl>
                                          <p:spTgt spid="3389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38961"/>
                                        </p:tgtEl>
                                        <p:attrNameLst>
                                          <p:attrName>style.visibility</p:attrName>
                                        </p:attrNameLst>
                                      </p:cBhvr>
                                      <p:to>
                                        <p:strVal val="visible"/>
                                      </p:to>
                                    </p:set>
                                    <p:animEffect transition="in" filter="slide(fromBottom)">
                                      <p:cBhvr>
                                        <p:cTn id="22" dur="500"/>
                                        <p:tgtEl>
                                          <p:spTgt spid="3389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90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339009"/>
                                        </p:tgtEl>
                                        <p:attrNameLst>
                                          <p:attrName>style.visibility</p:attrName>
                                        </p:attrNameLst>
                                      </p:cBhvr>
                                      <p:to>
                                        <p:strVal val="visible"/>
                                      </p:to>
                                    </p:set>
                                    <p:animEffect transition="in" filter="checkerboard(across)">
                                      <p:cBhvr>
                                        <p:cTn id="31" dur="500"/>
                                        <p:tgtEl>
                                          <p:spTgt spid="33900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339006"/>
                                        </p:tgtEl>
                                        <p:attrNameLst>
                                          <p:attrName>style.visibility</p:attrName>
                                        </p:attrNameLst>
                                      </p:cBhvr>
                                      <p:to>
                                        <p:strVal val="visible"/>
                                      </p:to>
                                    </p:set>
                                    <p:animEffect transition="in" filter="slide(fromBottom)">
                                      <p:cBhvr>
                                        <p:cTn id="36" dur="500"/>
                                        <p:tgtEl>
                                          <p:spTgt spid="33900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339008"/>
                                        </p:tgtEl>
                                        <p:attrNameLst>
                                          <p:attrName>style.visibility</p:attrName>
                                        </p:attrNameLst>
                                      </p:cBhvr>
                                      <p:to>
                                        <p:strVal val="visible"/>
                                      </p:to>
                                    </p:set>
                                    <p:animEffect transition="in" filter="strips(downLeft)">
                                      <p:cBhvr>
                                        <p:cTn id="41" dur="500"/>
                                        <p:tgtEl>
                                          <p:spTgt spid="33900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8" presetClass="entr" presetSubtype="16" fill="hold" grpId="0" nodeType="clickEffect">
                                  <p:stCondLst>
                                    <p:cond delay="0"/>
                                  </p:stCondLst>
                                  <p:childTnLst>
                                    <p:set>
                                      <p:cBhvr>
                                        <p:cTn id="45" dur="1" fill="hold">
                                          <p:stCondLst>
                                            <p:cond delay="0"/>
                                          </p:stCondLst>
                                        </p:cTn>
                                        <p:tgtEl>
                                          <p:spTgt spid="339007"/>
                                        </p:tgtEl>
                                        <p:attrNameLst>
                                          <p:attrName>style.visibility</p:attrName>
                                        </p:attrNameLst>
                                      </p:cBhvr>
                                      <p:to>
                                        <p:strVal val="visible"/>
                                      </p:to>
                                    </p:set>
                                    <p:animEffect transition="in" filter="diamond(in)">
                                      <p:cBhvr>
                                        <p:cTn id="46" dur="2000"/>
                                        <p:tgtEl>
                                          <p:spTgt spid="339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006" grpId="0"/>
      <p:bldP spid="339007" grpId="0"/>
      <p:bldP spid="339008" grpId="0" animBg="1"/>
      <p:bldP spid="3390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4000" dirty="0">
                <a:latin typeface="微软雅黑" panose="020B0503020204020204" pitchFamily="34" charset="-122"/>
              </a:rPr>
              <a:t>体心立方结构配位数</a:t>
            </a:r>
          </a:p>
        </p:txBody>
      </p:sp>
      <p:grpSp>
        <p:nvGrpSpPr>
          <p:cNvPr id="339971" name="Group 3"/>
          <p:cNvGrpSpPr>
            <a:grpSpLocks/>
          </p:cNvGrpSpPr>
          <p:nvPr/>
        </p:nvGrpSpPr>
        <p:grpSpPr bwMode="auto">
          <a:xfrm>
            <a:off x="2843213" y="1989138"/>
            <a:ext cx="3384550" cy="3024187"/>
            <a:chOff x="2381" y="1552"/>
            <a:chExt cx="1270" cy="1188"/>
          </a:xfrm>
        </p:grpSpPr>
        <p:grpSp>
          <p:nvGrpSpPr>
            <p:cNvPr id="69637" name="Group 4"/>
            <p:cNvGrpSpPr>
              <a:grpSpLocks/>
            </p:cNvGrpSpPr>
            <p:nvPr/>
          </p:nvGrpSpPr>
          <p:grpSpPr bwMode="auto">
            <a:xfrm>
              <a:off x="2381" y="1552"/>
              <a:ext cx="1270" cy="1188"/>
              <a:chOff x="2381" y="1552"/>
              <a:chExt cx="1270" cy="1188"/>
            </a:xfrm>
          </p:grpSpPr>
          <p:sp>
            <p:nvSpPr>
              <p:cNvPr id="69639" name="Line 5"/>
              <p:cNvSpPr>
                <a:spLocks noChangeShapeType="1"/>
              </p:cNvSpPr>
              <p:nvPr/>
            </p:nvSpPr>
            <p:spPr bwMode="auto">
              <a:xfrm>
                <a:off x="2517" y="1933"/>
                <a:ext cx="998" cy="454"/>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640" name="Line 6"/>
              <p:cNvSpPr>
                <a:spLocks noChangeShapeType="1"/>
              </p:cNvSpPr>
              <p:nvPr/>
            </p:nvSpPr>
            <p:spPr bwMode="auto">
              <a:xfrm>
                <a:off x="2807" y="1706"/>
                <a:ext cx="409" cy="862"/>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9641" name="Group 7"/>
              <p:cNvGrpSpPr>
                <a:grpSpLocks/>
              </p:cNvGrpSpPr>
              <p:nvPr/>
            </p:nvGrpSpPr>
            <p:grpSpPr bwMode="auto">
              <a:xfrm>
                <a:off x="2475" y="1636"/>
                <a:ext cx="1085" cy="1023"/>
                <a:chOff x="768" y="1584"/>
                <a:chExt cx="864" cy="816"/>
              </a:xfrm>
            </p:grpSpPr>
            <p:sp>
              <p:nvSpPr>
                <p:cNvPr id="69650" name="AutoShape 8"/>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51" name="Line 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9652" name="Line 1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69653" name="Line 1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69642" name="Oval 12"/>
              <p:cNvSpPr>
                <a:spLocks noChangeArrowheads="1"/>
              </p:cNvSpPr>
              <p:nvPr/>
            </p:nvSpPr>
            <p:spPr bwMode="auto">
              <a:xfrm>
                <a:off x="3198" y="2523"/>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3" name="Oval 13"/>
              <p:cNvSpPr>
                <a:spLocks noChangeArrowheads="1"/>
              </p:cNvSpPr>
              <p:nvPr/>
            </p:nvSpPr>
            <p:spPr bwMode="auto">
              <a:xfrm>
                <a:off x="2390" y="255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4" name="Oval 14"/>
              <p:cNvSpPr>
                <a:spLocks noChangeArrowheads="1"/>
              </p:cNvSpPr>
              <p:nvPr/>
            </p:nvSpPr>
            <p:spPr bwMode="auto">
              <a:xfrm>
                <a:off x="3470" y="2305"/>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5" name="Oval 15"/>
              <p:cNvSpPr>
                <a:spLocks noChangeArrowheads="1"/>
              </p:cNvSpPr>
              <p:nvPr/>
            </p:nvSpPr>
            <p:spPr bwMode="auto">
              <a:xfrm>
                <a:off x="2626" y="2296"/>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6" name="Oval 16"/>
              <p:cNvSpPr>
                <a:spLocks noChangeArrowheads="1"/>
              </p:cNvSpPr>
              <p:nvPr/>
            </p:nvSpPr>
            <p:spPr bwMode="auto">
              <a:xfrm>
                <a:off x="3198"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7" name="Oval 17"/>
              <p:cNvSpPr>
                <a:spLocks noChangeArrowheads="1"/>
              </p:cNvSpPr>
              <p:nvPr/>
            </p:nvSpPr>
            <p:spPr bwMode="auto">
              <a:xfrm>
                <a:off x="3470" y="1570"/>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8" name="Oval 18"/>
              <p:cNvSpPr>
                <a:spLocks noChangeArrowheads="1"/>
              </p:cNvSpPr>
              <p:nvPr/>
            </p:nvSpPr>
            <p:spPr bwMode="auto">
              <a:xfrm>
                <a:off x="2381" y="1797"/>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69649" name="Oval 19"/>
              <p:cNvSpPr>
                <a:spLocks noChangeArrowheads="1"/>
              </p:cNvSpPr>
              <p:nvPr/>
            </p:nvSpPr>
            <p:spPr bwMode="auto">
              <a:xfrm>
                <a:off x="2681" y="1552"/>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69638" name="Oval 20"/>
            <p:cNvSpPr>
              <a:spLocks noChangeArrowheads="1"/>
            </p:cNvSpPr>
            <p:nvPr/>
          </p:nvSpPr>
          <p:spPr bwMode="auto">
            <a:xfrm>
              <a:off x="2925" y="2069"/>
              <a:ext cx="181" cy="181"/>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339989" name="Text Box 21"/>
          <p:cNvSpPr txBox="1">
            <a:spLocks noChangeArrowheads="1"/>
          </p:cNvSpPr>
          <p:nvPr/>
        </p:nvSpPr>
        <p:spPr bwMode="auto">
          <a:xfrm>
            <a:off x="2771775" y="551656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3200">
                <a:solidFill>
                  <a:srgbClr val="1C1C1C"/>
                </a:solidFill>
                <a:effectLst>
                  <a:outerShdw blurRad="38100" dist="38100" dir="2700000" algn="tl">
                    <a:srgbClr val="000000">
                      <a:alpha val="43137"/>
                    </a:srgbClr>
                  </a:outerShdw>
                </a:effectLst>
                <a:latin typeface="微软雅黑" panose="020B0503020204020204" pitchFamily="34" charset="-122"/>
              </a:rPr>
              <a:t>配位数为</a:t>
            </a:r>
            <a:r>
              <a:rPr lang="en-US" altLang="zh-CN" sz="3200">
                <a:solidFill>
                  <a:srgbClr val="1C1C1C"/>
                </a:solidFill>
                <a:effectLst>
                  <a:outerShdw blurRad="38100" dist="38100" dir="2700000" algn="tl">
                    <a:srgbClr val="000000">
                      <a:alpha val="43137"/>
                    </a:srgbClr>
                  </a:outerShdw>
                </a:effectLst>
                <a:latin typeface="微软雅黑" panose="020B0503020204020204" pitchFamily="34" charset="-122"/>
              </a:rPr>
              <a:t>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9971"/>
                                        </p:tgtEl>
                                        <p:attrNameLst>
                                          <p:attrName>style.visibility</p:attrName>
                                        </p:attrNameLst>
                                      </p:cBhvr>
                                      <p:to>
                                        <p:strVal val="visible"/>
                                      </p:to>
                                    </p:set>
                                    <p:animEffect transition="in" filter="box(in)">
                                      <p:cBhvr>
                                        <p:cTn id="7" dur="500"/>
                                        <p:tgtEl>
                                          <p:spTgt spid="3399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39989"/>
                                        </p:tgtEl>
                                        <p:attrNameLst>
                                          <p:attrName>style.visibility</p:attrName>
                                        </p:attrNameLst>
                                      </p:cBhvr>
                                      <p:to>
                                        <p:strVal val="visible"/>
                                      </p:to>
                                    </p:set>
                                    <p:animEffect transition="in" filter="slide(fromBottom)">
                                      <p:cBhvr>
                                        <p:cTn id="12" dur="500"/>
                                        <p:tgtEl>
                                          <p:spTgt spid="339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8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4" name="Group 2"/>
          <p:cNvGrpSpPr>
            <a:grpSpLocks/>
          </p:cNvGrpSpPr>
          <p:nvPr/>
        </p:nvGrpSpPr>
        <p:grpSpPr bwMode="auto">
          <a:xfrm>
            <a:off x="1778000" y="2365375"/>
            <a:ext cx="2570163" cy="2952750"/>
            <a:chOff x="2571" y="572"/>
            <a:chExt cx="1619" cy="1860"/>
          </a:xfrm>
        </p:grpSpPr>
        <p:grpSp>
          <p:nvGrpSpPr>
            <p:cNvPr id="70742" name="Group 3"/>
            <p:cNvGrpSpPr>
              <a:grpSpLocks/>
            </p:cNvGrpSpPr>
            <p:nvPr/>
          </p:nvGrpSpPr>
          <p:grpSpPr bwMode="auto">
            <a:xfrm>
              <a:off x="2571" y="572"/>
              <a:ext cx="1619" cy="1524"/>
              <a:chOff x="2571" y="572"/>
              <a:chExt cx="1619" cy="1524"/>
            </a:xfrm>
          </p:grpSpPr>
          <p:grpSp>
            <p:nvGrpSpPr>
              <p:cNvPr id="70744" name="Group 4"/>
              <p:cNvGrpSpPr>
                <a:grpSpLocks/>
              </p:cNvGrpSpPr>
              <p:nvPr/>
            </p:nvGrpSpPr>
            <p:grpSpPr bwMode="auto">
              <a:xfrm>
                <a:off x="3107" y="572"/>
                <a:ext cx="1083" cy="1078"/>
                <a:chOff x="3107" y="572"/>
                <a:chExt cx="1083" cy="1078"/>
              </a:xfrm>
            </p:grpSpPr>
            <p:grpSp>
              <p:nvGrpSpPr>
                <p:cNvPr id="70749" name="Group 5"/>
                <p:cNvGrpSpPr>
                  <a:grpSpLocks/>
                </p:cNvGrpSpPr>
                <p:nvPr/>
              </p:nvGrpSpPr>
              <p:grpSpPr bwMode="auto">
                <a:xfrm>
                  <a:off x="3107" y="572"/>
                  <a:ext cx="1083" cy="1078"/>
                  <a:chOff x="768" y="1584"/>
                  <a:chExt cx="864" cy="816"/>
                </a:xfrm>
              </p:grpSpPr>
              <p:sp>
                <p:nvSpPr>
                  <p:cNvPr id="63583" name="AutoShape 6"/>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84" name="Line 7"/>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85" name="Line 8"/>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86" name="Line 9"/>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63582" name="Oval 10"/>
                <p:cNvSpPr>
                  <a:spLocks noChangeArrowheads="1"/>
                </p:cNvSpPr>
                <p:nvPr/>
              </p:nvSpPr>
              <p:spPr bwMode="auto">
                <a:xfrm>
                  <a:off x="3406" y="1162"/>
                  <a:ext cx="181" cy="181"/>
                </a:xfrm>
                <a:prstGeom prst="ellipse">
                  <a:avLst/>
                </a:prstGeom>
                <a:solidFill>
                  <a:srgbClr val="FF00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nvGrpSpPr>
              <p:cNvPr id="70745" name="Group 11"/>
              <p:cNvGrpSpPr>
                <a:grpSpLocks/>
              </p:cNvGrpSpPr>
              <p:nvPr/>
            </p:nvGrpSpPr>
            <p:grpSpPr bwMode="auto">
              <a:xfrm>
                <a:off x="2571" y="1162"/>
                <a:ext cx="1007" cy="934"/>
                <a:chOff x="2571" y="1162"/>
                <a:chExt cx="1007" cy="934"/>
              </a:xfrm>
            </p:grpSpPr>
            <p:sp>
              <p:nvSpPr>
                <p:cNvPr id="63578" name="Oval 12"/>
                <p:cNvSpPr>
                  <a:spLocks noChangeArrowheads="1"/>
                </p:cNvSpPr>
                <p:nvPr/>
              </p:nvSpPr>
              <p:spPr bwMode="auto">
                <a:xfrm>
                  <a:off x="3397" y="1879"/>
                  <a:ext cx="181" cy="181"/>
                </a:xfrm>
                <a:prstGeom prst="ellipse">
                  <a:avLst/>
                </a:prstGeom>
                <a:solidFill>
                  <a:srgbClr val="FF00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79" name="Oval 13"/>
                <p:cNvSpPr>
                  <a:spLocks noChangeArrowheads="1"/>
                </p:cNvSpPr>
                <p:nvPr/>
              </p:nvSpPr>
              <p:spPr bwMode="auto">
                <a:xfrm>
                  <a:off x="2608" y="1162"/>
                  <a:ext cx="181" cy="181"/>
                </a:xfrm>
                <a:prstGeom prst="ellipse">
                  <a:avLst/>
                </a:prstGeom>
                <a:solidFill>
                  <a:srgbClr val="FF00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80" name="Oval 14"/>
                <p:cNvSpPr>
                  <a:spLocks noChangeArrowheads="1"/>
                </p:cNvSpPr>
                <p:nvPr/>
              </p:nvSpPr>
              <p:spPr bwMode="auto">
                <a:xfrm>
                  <a:off x="2571" y="1915"/>
                  <a:ext cx="181" cy="181"/>
                </a:xfrm>
                <a:prstGeom prst="ellipse">
                  <a:avLst/>
                </a:prstGeom>
                <a:solidFill>
                  <a:srgbClr val="FF00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sp>
          <p:nvSpPr>
            <p:cNvPr id="63575" name="Line 15"/>
            <p:cNvSpPr>
              <a:spLocks noChangeShapeType="1"/>
            </p:cNvSpPr>
            <p:nvPr/>
          </p:nvSpPr>
          <p:spPr bwMode="auto">
            <a:xfrm>
              <a:off x="3152" y="1661"/>
              <a:ext cx="771" cy="77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341008" name="Group 16"/>
          <p:cNvGrpSpPr>
            <a:grpSpLocks/>
          </p:cNvGrpSpPr>
          <p:nvPr/>
        </p:nvGrpSpPr>
        <p:grpSpPr bwMode="auto">
          <a:xfrm>
            <a:off x="2627313" y="3648075"/>
            <a:ext cx="1719262" cy="1711325"/>
            <a:chOff x="768" y="1584"/>
            <a:chExt cx="864" cy="816"/>
          </a:xfrm>
        </p:grpSpPr>
        <p:sp>
          <p:nvSpPr>
            <p:cNvPr id="63570" name="AutoShape 17"/>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71" name="Line 18"/>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72" name="Line 19"/>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73" name="Line 20"/>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341013" name="Rectangle 21"/>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sz="4000" dirty="0">
                <a:latin typeface="微软雅黑" panose="020B0503020204020204" pitchFamily="34" charset="-122"/>
              </a:rPr>
              <a:t>面心立方结构配位数</a:t>
            </a:r>
          </a:p>
        </p:txBody>
      </p:sp>
      <p:grpSp>
        <p:nvGrpSpPr>
          <p:cNvPr id="341014" name="Group 22"/>
          <p:cNvGrpSpPr>
            <a:grpSpLocks/>
          </p:cNvGrpSpPr>
          <p:nvPr/>
        </p:nvGrpSpPr>
        <p:grpSpPr bwMode="auto">
          <a:xfrm>
            <a:off x="1706563" y="3662363"/>
            <a:ext cx="2578100" cy="2143125"/>
            <a:chOff x="2526" y="1389"/>
            <a:chExt cx="1624" cy="1350"/>
          </a:xfrm>
        </p:grpSpPr>
        <p:grpSp>
          <p:nvGrpSpPr>
            <p:cNvPr id="70724" name="Group 23"/>
            <p:cNvGrpSpPr>
              <a:grpSpLocks/>
            </p:cNvGrpSpPr>
            <p:nvPr/>
          </p:nvGrpSpPr>
          <p:grpSpPr bwMode="auto">
            <a:xfrm>
              <a:off x="2526" y="1407"/>
              <a:ext cx="1401" cy="1332"/>
              <a:chOff x="2526" y="1407"/>
              <a:chExt cx="1401" cy="1332"/>
            </a:xfrm>
          </p:grpSpPr>
          <p:grpSp>
            <p:nvGrpSpPr>
              <p:cNvPr id="70728" name="Group 24"/>
              <p:cNvGrpSpPr>
                <a:grpSpLocks/>
              </p:cNvGrpSpPr>
              <p:nvPr/>
            </p:nvGrpSpPr>
            <p:grpSpPr bwMode="auto">
              <a:xfrm>
                <a:off x="2844" y="1661"/>
                <a:ext cx="1083" cy="1078"/>
                <a:chOff x="2844" y="1661"/>
                <a:chExt cx="1083" cy="1078"/>
              </a:xfrm>
            </p:grpSpPr>
            <p:grpSp>
              <p:nvGrpSpPr>
                <p:cNvPr id="70732" name="Group 25"/>
                <p:cNvGrpSpPr>
                  <a:grpSpLocks/>
                </p:cNvGrpSpPr>
                <p:nvPr/>
              </p:nvGrpSpPr>
              <p:grpSpPr bwMode="auto">
                <a:xfrm>
                  <a:off x="2844" y="1661"/>
                  <a:ext cx="1083" cy="1078"/>
                  <a:chOff x="768" y="1584"/>
                  <a:chExt cx="864" cy="816"/>
                </a:xfrm>
              </p:grpSpPr>
              <p:sp>
                <p:nvSpPr>
                  <p:cNvPr id="63566" name="AutoShape 26"/>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67" name="Line 27"/>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68" name="Line 28"/>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69" name="Line 29"/>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63565" name="Oval 30"/>
                <p:cNvSpPr>
                  <a:spLocks noChangeArrowheads="1"/>
                </p:cNvSpPr>
                <p:nvPr/>
              </p:nvSpPr>
              <p:spPr bwMode="auto">
                <a:xfrm>
                  <a:off x="3297" y="1689"/>
                  <a:ext cx="181" cy="181"/>
                </a:xfrm>
                <a:prstGeom prst="ellipse">
                  <a:avLst/>
                </a:prstGeom>
                <a:solidFill>
                  <a:srgbClr val="FF99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nvGrpSpPr>
              <p:cNvPr id="70729" name="Group 31"/>
              <p:cNvGrpSpPr>
                <a:grpSpLocks/>
              </p:cNvGrpSpPr>
              <p:nvPr/>
            </p:nvGrpSpPr>
            <p:grpSpPr bwMode="auto">
              <a:xfrm>
                <a:off x="2526" y="1407"/>
                <a:ext cx="363" cy="462"/>
                <a:chOff x="2526" y="1407"/>
                <a:chExt cx="363" cy="462"/>
              </a:xfrm>
            </p:grpSpPr>
            <p:sp>
              <p:nvSpPr>
                <p:cNvPr id="63562" name="Oval 32"/>
                <p:cNvSpPr>
                  <a:spLocks noChangeArrowheads="1"/>
                </p:cNvSpPr>
                <p:nvPr/>
              </p:nvSpPr>
              <p:spPr bwMode="auto">
                <a:xfrm>
                  <a:off x="2708" y="1407"/>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63" name="Oval 33"/>
                <p:cNvSpPr>
                  <a:spLocks noChangeArrowheads="1"/>
                </p:cNvSpPr>
                <p:nvPr/>
              </p:nvSpPr>
              <p:spPr bwMode="auto">
                <a:xfrm>
                  <a:off x="2526" y="1688"/>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grpSp>
          <p:nvGrpSpPr>
            <p:cNvPr id="70725" name="Group 34"/>
            <p:cNvGrpSpPr>
              <a:grpSpLocks/>
            </p:cNvGrpSpPr>
            <p:nvPr/>
          </p:nvGrpSpPr>
          <p:grpSpPr bwMode="auto">
            <a:xfrm>
              <a:off x="3107" y="1389"/>
              <a:ext cx="1043" cy="227"/>
              <a:chOff x="3107" y="1389"/>
              <a:chExt cx="1043" cy="227"/>
            </a:xfrm>
          </p:grpSpPr>
          <p:sp>
            <p:nvSpPr>
              <p:cNvPr id="63558" name="Line 35"/>
              <p:cNvSpPr>
                <a:spLocks noChangeShapeType="1"/>
              </p:cNvSpPr>
              <p:nvPr/>
            </p:nvSpPr>
            <p:spPr bwMode="auto">
              <a:xfrm flipV="1">
                <a:off x="3107" y="1389"/>
                <a:ext cx="1043" cy="22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9" name="Oval 36"/>
              <p:cNvSpPr>
                <a:spLocks noChangeArrowheads="1"/>
              </p:cNvSpPr>
              <p:nvPr/>
            </p:nvSpPr>
            <p:spPr bwMode="auto">
              <a:xfrm>
                <a:off x="3506" y="142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grpSp>
        <p:nvGrpSpPr>
          <p:cNvPr id="341029" name="Group 37"/>
          <p:cNvGrpSpPr>
            <a:grpSpLocks/>
          </p:cNvGrpSpPr>
          <p:nvPr/>
        </p:nvGrpSpPr>
        <p:grpSpPr bwMode="auto">
          <a:xfrm>
            <a:off x="1303338" y="3646488"/>
            <a:ext cx="1719262" cy="1711325"/>
            <a:chOff x="768" y="1584"/>
            <a:chExt cx="864" cy="816"/>
          </a:xfrm>
        </p:grpSpPr>
        <p:sp>
          <p:nvSpPr>
            <p:cNvPr id="63552" name="AutoShape 38"/>
            <p:cNvSpPr>
              <a:spLocks noChangeArrowheads="1"/>
            </p:cNvSpPr>
            <p:nvPr/>
          </p:nvSpPr>
          <p:spPr bwMode="auto">
            <a:xfrm>
              <a:off x="768" y="1584"/>
              <a:ext cx="864" cy="816"/>
            </a:xfrm>
            <a:prstGeom prst="cube">
              <a:avLst>
                <a:gd name="adj" fmla="val 25000"/>
              </a:avLst>
            </a:prstGeom>
            <a:solidFill>
              <a:srgbClr val="FFFF00">
                <a:alpha val="30196"/>
              </a:srgbClr>
            </a:solidFill>
            <a:ln w="381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53" name="Line 3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4" name="Line 4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5" name="Line 4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341034" name="Group 42"/>
          <p:cNvGrpSpPr>
            <a:grpSpLocks/>
          </p:cNvGrpSpPr>
          <p:nvPr/>
        </p:nvGrpSpPr>
        <p:grpSpPr bwMode="auto">
          <a:xfrm>
            <a:off x="900113" y="4078288"/>
            <a:ext cx="1719262" cy="1711325"/>
            <a:chOff x="768" y="1584"/>
            <a:chExt cx="864" cy="816"/>
          </a:xfrm>
        </p:grpSpPr>
        <p:sp>
          <p:nvSpPr>
            <p:cNvPr id="63548" name="AutoShape 43"/>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49" name="Line 44"/>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0" name="Line 45"/>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51" name="Line 46"/>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341039" name="Group 47"/>
          <p:cNvGrpSpPr>
            <a:grpSpLocks/>
          </p:cNvGrpSpPr>
          <p:nvPr/>
        </p:nvGrpSpPr>
        <p:grpSpPr bwMode="auto">
          <a:xfrm>
            <a:off x="1317625" y="2365375"/>
            <a:ext cx="1719263" cy="1711325"/>
            <a:chOff x="768" y="1584"/>
            <a:chExt cx="864" cy="816"/>
          </a:xfrm>
        </p:grpSpPr>
        <p:sp>
          <p:nvSpPr>
            <p:cNvPr id="63544" name="AutoShape 48"/>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45" name="Line 4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46" name="Line 5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47" name="Line 5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341044" name="Group 52"/>
          <p:cNvGrpSpPr>
            <a:grpSpLocks/>
          </p:cNvGrpSpPr>
          <p:nvPr/>
        </p:nvGrpSpPr>
        <p:grpSpPr bwMode="auto">
          <a:xfrm>
            <a:off x="900113" y="2438400"/>
            <a:ext cx="2089150" cy="2544763"/>
            <a:chOff x="2018" y="618"/>
            <a:chExt cx="1316" cy="1603"/>
          </a:xfrm>
        </p:grpSpPr>
        <p:grpSp>
          <p:nvGrpSpPr>
            <p:cNvPr id="70700" name="Group 53"/>
            <p:cNvGrpSpPr>
              <a:grpSpLocks/>
            </p:cNvGrpSpPr>
            <p:nvPr/>
          </p:nvGrpSpPr>
          <p:grpSpPr bwMode="auto">
            <a:xfrm>
              <a:off x="2018" y="845"/>
              <a:ext cx="1083" cy="1078"/>
              <a:chOff x="2018" y="845"/>
              <a:chExt cx="1083" cy="1078"/>
            </a:xfrm>
          </p:grpSpPr>
          <p:grpSp>
            <p:nvGrpSpPr>
              <p:cNvPr id="70706" name="Group 54"/>
              <p:cNvGrpSpPr>
                <a:grpSpLocks/>
              </p:cNvGrpSpPr>
              <p:nvPr/>
            </p:nvGrpSpPr>
            <p:grpSpPr bwMode="auto">
              <a:xfrm>
                <a:off x="2018" y="845"/>
                <a:ext cx="1083" cy="1078"/>
                <a:chOff x="768" y="1584"/>
                <a:chExt cx="864" cy="816"/>
              </a:xfrm>
            </p:grpSpPr>
            <p:sp>
              <p:nvSpPr>
                <p:cNvPr id="63540" name="AutoShape 55"/>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41" name="Line 56"/>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42" name="Line 57"/>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43" name="Line 58"/>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63539" name="Oval 59"/>
              <p:cNvSpPr>
                <a:spLocks noChangeArrowheads="1"/>
              </p:cNvSpPr>
              <p:nvPr/>
            </p:nvSpPr>
            <p:spPr bwMode="auto">
              <a:xfrm>
                <a:off x="2880" y="1298"/>
                <a:ext cx="181" cy="181"/>
              </a:xfrm>
              <a:prstGeom prst="ellipse">
                <a:avLst/>
              </a:prstGeom>
              <a:solidFill>
                <a:srgbClr val="00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nvGrpSpPr>
            <p:cNvPr id="70701" name="Group 60"/>
            <p:cNvGrpSpPr>
              <a:grpSpLocks/>
            </p:cNvGrpSpPr>
            <p:nvPr/>
          </p:nvGrpSpPr>
          <p:grpSpPr bwMode="auto">
            <a:xfrm>
              <a:off x="2884" y="618"/>
              <a:ext cx="450" cy="1603"/>
              <a:chOff x="2884" y="618"/>
              <a:chExt cx="450" cy="1603"/>
            </a:xfrm>
          </p:grpSpPr>
          <p:sp>
            <p:nvSpPr>
              <p:cNvPr id="63534" name="Line 61"/>
              <p:cNvSpPr>
                <a:spLocks noChangeShapeType="1"/>
              </p:cNvSpPr>
              <p:nvPr/>
            </p:nvSpPr>
            <p:spPr bwMode="auto">
              <a:xfrm flipV="1">
                <a:off x="3152" y="618"/>
                <a:ext cx="182" cy="95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35" name="Oval 62"/>
              <p:cNvSpPr>
                <a:spLocks noChangeArrowheads="1"/>
              </p:cNvSpPr>
              <p:nvPr/>
            </p:nvSpPr>
            <p:spPr bwMode="auto">
              <a:xfrm>
                <a:off x="3138" y="1813"/>
                <a:ext cx="181" cy="181"/>
              </a:xfrm>
              <a:prstGeom prst="ellipse">
                <a:avLst/>
              </a:prstGeom>
              <a:solidFill>
                <a:srgbClr val="00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36" name="Oval 63"/>
              <p:cNvSpPr>
                <a:spLocks noChangeArrowheads="1"/>
              </p:cNvSpPr>
              <p:nvPr/>
            </p:nvSpPr>
            <p:spPr bwMode="auto">
              <a:xfrm>
                <a:off x="3147" y="1032"/>
                <a:ext cx="181" cy="181"/>
              </a:xfrm>
              <a:prstGeom prst="ellipse">
                <a:avLst/>
              </a:prstGeom>
              <a:solidFill>
                <a:srgbClr val="00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37" name="Oval 64"/>
              <p:cNvSpPr>
                <a:spLocks noChangeArrowheads="1"/>
              </p:cNvSpPr>
              <p:nvPr/>
            </p:nvSpPr>
            <p:spPr bwMode="auto">
              <a:xfrm>
                <a:off x="2884" y="2040"/>
                <a:ext cx="181" cy="181"/>
              </a:xfrm>
              <a:prstGeom prst="ellipse">
                <a:avLst/>
              </a:prstGeom>
              <a:solidFill>
                <a:srgbClr val="00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sp>
        <p:nvSpPr>
          <p:cNvPr id="341057" name="Oval 65"/>
          <p:cNvSpPr>
            <a:spLocks noChangeArrowheads="1"/>
          </p:cNvSpPr>
          <p:nvPr/>
        </p:nvSpPr>
        <p:spPr bwMode="auto">
          <a:xfrm>
            <a:off x="2490788" y="3889375"/>
            <a:ext cx="287337" cy="287338"/>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nvGrpSpPr>
          <p:cNvPr id="341058" name="Group 66"/>
          <p:cNvGrpSpPr>
            <a:grpSpLocks/>
          </p:cNvGrpSpPr>
          <p:nvPr/>
        </p:nvGrpSpPr>
        <p:grpSpPr bwMode="auto">
          <a:xfrm>
            <a:off x="5940425" y="2781300"/>
            <a:ext cx="2087563" cy="1987550"/>
            <a:chOff x="3787" y="1706"/>
            <a:chExt cx="1315" cy="1252"/>
          </a:xfrm>
        </p:grpSpPr>
        <p:sp>
          <p:nvSpPr>
            <p:cNvPr id="63510" name="Line 67"/>
            <p:cNvSpPr>
              <a:spLocks noChangeShapeType="1"/>
            </p:cNvSpPr>
            <p:nvPr/>
          </p:nvSpPr>
          <p:spPr bwMode="auto">
            <a:xfrm>
              <a:off x="4422" y="1960"/>
              <a:ext cx="0" cy="635"/>
            </a:xfrm>
            <a:prstGeom prst="line">
              <a:avLst/>
            </a:prstGeom>
            <a:noFill/>
            <a:ln w="381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11" name="Line 68"/>
            <p:cNvSpPr>
              <a:spLocks noChangeShapeType="1"/>
            </p:cNvSpPr>
            <p:nvPr/>
          </p:nvSpPr>
          <p:spPr bwMode="auto">
            <a:xfrm>
              <a:off x="4059" y="2350"/>
              <a:ext cx="772" cy="0"/>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12" name="Line 69"/>
            <p:cNvSpPr>
              <a:spLocks noChangeShapeType="1"/>
            </p:cNvSpPr>
            <p:nvPr/>
          </p:nvSpPr>
          <p:spPr bwMode="auto">
            <a:xfrm flipH="1">
              <a:off x="4341" y="2277"/>
              <a:ext cx="181" cy="136"/>
            </a:xfrm>
            <a:prstGeom prst="line">
              <a:avLst/>
            </a:prstGeom>
            <a:noFill/>
            <a:ln w="381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nvGrpSpPr>
            <p:cNvPr id="70681" name="Group 70"/>
            <p:cNvGrpSpPr>
              <a:grpSpLocks/>
            </p:cNvGrpSpPr>
            <p:nvPr/>
          </p:nvGrpSpPr>
          <p:grpSpPr bwMode="auto">
            <a:xfrm>
              <a:off x="3884" y="1789"/>
              <a:ext cx="1083" cy="1078"/>
              <a:chOff x="768" y="1584"/>
              <a:chExt cx="864" cy="816"/>
            </a:xfrm>
          </p:grpSpPr>
          <p:sp>
            <p:nvSpPr>
              <p:cNvPr id="63528" name="AutoShape 71"/>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29" name="Line 72"/>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30" name="Line 73"/>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31" name="Line 74"/>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63514" name="Oval 75"/>
            <p:cNvSpPr>
              <a:spLocks noChangeArrowheads="1"/>
            </p:cNvSpPr>
            <p:nvPr/>
          </p:nvSpPr>
          <p:spPr bwMode="auto">
            <a:xfrm>
              <a:off x="4059" y="1706"/>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15" name="Oval 76"/>
            <p:cNvSpPr>
              <a:spLocks noChangeArrowheads="1"/>
            </p:cNvSpPr>
            <p:nvPr/>
          </p:nvSpPr>
          <p:spPr bwMode="auto">
            <a:xfrm>
              <a:off x="3787" y="1960"/>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16" name="Oval 77"/>
            <p:cNvSpPr>
              <a:spLocks noChangeArrowheads="1"/>
            </p:cNvSpPr>
            <p:nvPr/>
          </p:nvSpPr>
          <p:spPr bwMode="auto">
            <a:xfrm>
              <a:off x="4885" y="172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17" name="Oval 78"/>
            <p:cNvSpPr>
              <a:spLocks noChangeArrowheads="1"/>
            </p:cNvSpPr>
            <p:nvPr/>
          </p:nvSpPr>
          <p:spPr bwMode="auto">
            <a:xfrm>
              <a:off x="3796" y="2749"/>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18" name="Oval 79"/>
            <p:cNvSpPr>
              <a:spLocks noChangeArrowheads="1"/>
            </p:cNvSpPr>
            <p:nvPr/>
          </p:nvSpPr>
          <p:spPr bwMode="auto">
            <a:xfrm>
              <a:off x="4604" y="2777"/>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19" name="Oval 80"/>
            <p:cNvSpPr>
              <a:spLocks noChangeArrowheads="1"/>
            </p:cNvSpPr>
            <p:nvPr/>
          </p:nvSpPr>
          <p:spPr bwMode="auto">
            <a:xfrm>
              <a:off x="4051" y="249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20" name="Oval 81"/>
            <p:cNvSpPr>
              <a:spLocks noChangeArrowheads="1"/>
            </p:cNvSpPr>
            <p:nvPr/>
          </p:nvSpPr>
          <p:spPr bwMode="auto">
            <a:xfrm>
              <a:off x="4921" y="250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21" name="Oval 82"/>
            <p:cNvSpPr>
              <a:spLocks noChangeArrowheads="1"/>
            </p:cNvSpPr>
            <p:nvPr/>
          </p:nvSpPr>
          <p:spPr bwMode="auto">
            <a:xfrm>
              <a:off x="4604" y="2005"/>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22" name="Oval 83"/>
            <p:cNvSpPr>
              <a:spLocks noChangeArrowheads="1"/>
            </p:cNvSpPr>
            <p:nvPr/>
          </p:nvSpPr>
          <p:spPr bwMode="auto">
            <a:xfrm>
              <a:off x="4468" y="2141"/>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23" name="Oval 84"/>
            <p:cNvSpPr>
              <a:spLocks noChangeArrowheads="1"/>
            </p:cNvSpPr>
            <p:nvPr/>
          </p:nvSpPr>
          <p:spPr bwMode="auto">
            <a:xfrm>
              <a:off x="4758" y="2259"/>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24" name="Oval 85"/>
            <p:cNvSpPr>
              <a:spLocks noChangeArrowheads="1"/>
            </p:cNvSpPr>
            <p:nvPr/>
          </p:nvSpPr>
          <p:spPr bwMode="auto">
            <a:xfrm>
              <a:off x="3932" y="2250"/>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25" name="Oval 86"/>
            <p:cNvSpPr>
              <a:spLocks noChangeArrowheads="1"/>
            </p:cNvSpPr>
            <p:nvPr/>
          </p:nvSpPr>
          <p:spPr bwMode="auto">
            <a:xfrm>
              <a:off x="4196" y="2368"/>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26" name="Oval 87"/>
            <p:cNvSpPr>
              <a:spLocks noChangeArrowheads="1"/>
            </p:cNvSpPr>
            <p:nvPr/>
          </p:nvSpPr>
          <p:spPr bwMode="auto">
            <a:xfrm>
              <a:off x="4332" y="1824"/>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27" name="Oval 88"/>
            <p:cNvSpPr>
              <a:spLocks noChangeArrowheads="1"/>
            </p:cNvSpPr>
            <p:nvPr/>
          </p:nvSpPr>
          <p:spPr bwMode="auto">
            <a:xfrm>
              <a:off x="4314" y="2622"/>
              <a:ext cx="181" cy="181"/>
            </a:xfrm>
            <a:prstGeom prst="ellipse">
              <a:avLst/>
            </a:prstGeom>
            <a:solidFill>
              <a:srgbClr val="FF6600"/>
            </a:solidFill>
            <a:ln w="9525">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nvGrpSpPr>
          <p:cNvPr id="341081" name="Group 89"/>
          <p:cNvGrpSpPr>
            <a:grpSpLocks/>
          </p:cNvGrpSpPr>
          <p:nvPr/>
        </p:nvGrpSpPr>
        <p:grpSpPr bwMode="auto">
          <a:xfrm>
            <a:off x="6156325" y="3054350"/>
            <a:ext cx="1643063" cy="1470025"/>
            <a:chOff x="3923" y="1878"/>
            <a:chExt cx="1035" cy="926"/>
          </a:xfrm>
        </p:grpSpPr>
        <p:grpSp>
          <p:nvGrpSpPr>
            <p:cNvPr id="70670" name="Group 90"/>
            <p:cNvGrpSpPr>
              <a:grpSpLocks/>
            </p:cNvGrpSpPr>
            <p:nvPr/>
          </p:nvGrpSpPr>
          <p:grpSpPr bwMode="auto">
            <a:xfrm>
              <a:off x="3923" y="1878"/>
              <a:ext cx="1035" cy="926"/>
              <a:chOff x="3923" y="1878"/>
              <a:chExt cx="1035" cy="926"/>
            </a:xfrm>
          </p:grpSpPr>
          <p:sp>
            <p:nvSpPr>
              <p:cNvPr id="63507" name="Line 91"/>
              <p:cNvSpPr>
                <a:spLocks noChangeShapeType="1"/>
              </p:cNvSpPr>
              <p:nvPr/>
            </p:nvSpPr>
            <p:spPr bwMode="auto">
              <a:xfrm flipH="1" flipV="1">
                <a:off x="3923" y="2115"/>
                <a:ext cx="681" cy="6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08" name="Line 92"/>
              <p:cNvSpPr>
                <a:spLocks noChangeShapeType="1"/>
              </p:cNvSpPr>
              <p:nvPr/>
            </p:nvSpPr>
            <p:spPr bwMode="auto">
              <a:xfrm flipH="1" flipV="1">
                <a:off x="4213" y="2623"/>
                <a:ext cx="409" cy="1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63509" name="Line 93"/>
              <p:cNvSpPr>
                <a:spLocks noChangeShapeType="1"/>
              </p:cNvSpPr>
              <p:nvPr/>
            </p:nvSpPr>
            <p:spPr bwMode="auto">
              <a:xfrm flipH="1">
                <a:off x="4731" y="1878"/>
                <a:ext cx="227" cy="90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70671" name="Group 94"/>
            <p:cNvGrpSpPr>
              <a:grpSpLocks/>
            </p:cNvGrpSpPr>
            <p:nvPr/>
          </p:nvGrpSpPr>
          <p:grpSpPr bwMode="auto">
            <a:xfrm>
              <a:off x="4197" y="2260"/>
              <a:ext cx="743" cy="544"/>
              <a:chOff x="4197" y="3022"/>
              <a:chExt cx="743" cy="544"/>
            </a:xfrm>
          </p:grpSpPr>
          <p:sp>
            <p:nvSpPr>
              <p:cNvPr id="63504" name="Oval 95"/>
              <p:cNvSpPr>
                <a:spLocks noChangeArrowheads="1"/>
              </p:cNvSpPr>
              <p:nvPr/>
            </p:nvSpPr>
            <p:spPr bwMode="auto">
              <a:xfrm>
                <a:off x="4759" y="3022"/>
                <a:ext cx="181" cy="18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05" name="Oval 96"/>
              <p:cNvSpPr>
                <a:spLocks noChangeArrowheads="1"/>
              </p:cNvSpPr>
              <p:nvPr/>
            </p:nvSpPr>
            <p:spPr bwMode="auto">
              <a:xfrm>
                <a:off x="4197" y="3131"/>
                <a:ext cx="181" cy="181"/>
              </a:xfrm>
              <a:prstGeom prst="ellipse">
                <a:avLst/>
              </a:prstGeom>
              <a:solidFill>
                <a:srgbClr val="00FFFF"/>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63506" name="Oval 97"/>
              <p:cNvSpPr>
                <a:spLocks noChangeArrowheads="1"/>
              </p:cNvSpPr>
              <p:nvPr/>
            </p:nvSpPr>
            <p:spPr bwMode="auto">
              <a:xfrm>
                <a:off x="4315" y="3385"/>
                <a:ext cx="181" cy="181"/>
              </a:xfrm>
              <a:prstGeom prst="ellipse">
                <a:avLst/>
              </a:prstGeom>
              <a:solidFill>
                <a:srgbClr val="00FF00"/>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sp>
        <p:nvSpPr>
          <p:cNvPr id="341090" name="Text Box 98"/>
          <p:cNvSpPr txBox="1">
            <a:spLocks noChangeArrowheads="1"/>
          </p:cNvSpPr>
          <p:nvPr/>
        </p:nvSpPr>
        <p:spPr bwMode="auto">
          <a:xfrm>
            <a:off x="5867400" y="5229225"/>
            <a:ext cx="2160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defRPr/>
            </a:pPr>
            <a:r>
              <a:rPr lang="zh-CN" altLang="en-US" sz="2400">
                <a:solidFill>
                  <a:srgbClr val="1C1C1C"/>
                </a:solidFill>
                <a:effectLst>
                  <a:outerShdw blurRad="38100" dist="38100" dir="2700000" algn="tl">
                    <a:srgbClr val="000000">
                      <a:alpha val="43137"/>
                    </a:srgbClr>
                  </a:outerShdw>
                </a:effectLst>
              </a:rPr>
              <a:t>配位数为</a:t>
            </a:r>
            <a:r>
              <a:rPr lang="en-US" altLang="zh-CN" sz="2400">
                <a:solidFill>
                  <a:srgbClr val="1C1C1C"/>
                </a:solidFill>
                <a:effectLst>
                  <a:outerShdw blurRad="38100" dist="38100" dir="2700000" algn="tl">
                    <a:srgbClr val="000000">
                      <a:alpha val="43137"/>
                    </a:srgbClr>
                  </a:outerShdw>
                </a:effectLst>
              </a:rPr>
              <a:t>12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10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341057"/>
                                        </p:tgtEl>
                                        <p:attrNameLst>
                                          <p:attrName>style.visibility</p:attrName>
                                        </p:attrNameLst>
                                      </p:cBhvr>
                                      <p:to>
                                        <p:strVal val="visible"/>
                                      </p:to>
                                    </p:set>
                                    <p:animEffect transition="in" filter="strips(downLeft)">
                                      <p:cBhvr>
                                        <p:cTn id="11" dur="500"/>
                                        <p:tgtEl>
                                          <p:spTgt spid="34105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1" fill="hold" nodeType="clickEffect">
                                  <p:stCondLst>
                                    <p:cond delay="0"/>
                                  </p:stCondLst>
                                  <p:childTnLst>
                                    <p:set>
                                      <p:cBhvr>
                                        <p:cTn id="15" dur="1" fill="hold">
                                          <p:stCondLst>
                                            <p:cond delay="0"/>
                                          </p:stCondLst>
                                        </p:cTn>
                                        <p:tgtEl>
                                          <p:spTgt spid="341039"/>
                                        </p:tgtEl>
                                        <p:attrNameLst>
                                          <p:attrName>style.visibility</p:attrName>
                                        </p:attrNameLst>
                                      </p:cBhvr>
                                      <p:to>
                                        <p:strVal val="visible"/>
                                      </p:to>
                                    </p:set>
                                    <p:animEffect transition="in" filter="slide(fromTop)">
                                      <p:cBhvr>
                                        <p:cTn id="16" dur="500"/>
                                        <p:tgtEl>
                                          <p:spTgt spid="3410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1" fill="hold" nodeType="clickEffect">
                                  <p:stCondLst>
                                    <p:cond delay="0"/>
                                  </p:stCondLst>
                                  <p:childTnLst>
                                    <p:set>
                                      <p:cBhvr>
                                        <p:cTn id="20" dur="1" fill="hold">
                                          <p:stCondLst>
                                            <p:cond delay="0"/>
                                          </p:stCondLst>
                                        </p:cTn>
                                        <p:tgtEl>
                                          <p:spTgt spid="341008"/>
                                        </p:tgtEl>
                                        <p:attrNameLst>
                                          <p:attrName>style.visibility</p:attrName>
                                        </p:attrNameLst>
                                      </p:cBhvr>
                                      <p:to>
                                        <p:strVal val="visible"/>
                                      </p:to>
                                    </p:set>
                                    <p:animEffect transition="in" filter="slide(fromTop)">
                                      <p:cBhvr>
                                        <p:cTn id="21" dur="500"/>
                                        <p:tgtEl>
                                          <p:spTgt spid="34100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341034"/>
                                        </p:tgtEl>
                                        <p:attrNameLst>
                                          <p:attrName>style.visibility</p:attrName>
                                        </p:attrNameLst>
                                      </p:cBhvr>
                                      <p:to>
                                        <p:strVal val="visible"/>
                                      </p:to>
                                    </p:set>
                                    <p:animEffect transition="in" filter="slide(fromBottom)">
                                      <p:cBhvr>
                                        <p:cTn id="26" dur="500"/>
                                        <p:tgtEl>
                                          <p:spTgt spid="34103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41014"/>
                                        </p:tgtEl>
                                        <p:attrNameLst>
                                          <p:attrName>style.visibility</p:attrName>
                                        </p:attrNameLst>
                                      </p:cBhvr>
                                      <p:to>
                                        <p:strVal val="visible"/>
                                      </p:to>
                                    </p:set>
                                  </p:childTnLst>
                                  <p:subTnLst>
                                    <p:set>
                                      <p:cBhvr override="childStyle">
                                        <p:cTn dur="1" fill="hold" display="0" masterRel="nextClick" afterEffect="1"/>
                                        <p:tgtEl>
                                          <p:spTgt spid="341014"/>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40994"/>
                                        </p:tgtEl>
                                        <p:attrNameLst>
                                          <p:attrName>style.visibility</p:attrName>
                                        </p:attrNameLst>
                                      </p:cBhvr>
                                      <p:to>
                                        <p:strVal val="visible"/>
                                      </p:to>
                                    </p:set>
                                  </p:childTnLst>
                                  <p:subTnLst>
                                    <p:set>
                                      <p:cBhvr override="childStyle">
                                        <p:cTn dur="1" fill="hold" display="0" masterRel="nextClick" afterEffect="1"/>
                                        <p:tgtEl>
                                          <p:spTgt spid="340994"/>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41044"/>
                                        </p:tgtEl>
                                        <p:attrNameLst>
                                          <p:attrName>style.visibility</p:attrName>
                                        </p:attrNameLst>
                                      </p:cBhvr>
                                      <p:to>
                                        <p:strVal val="visible"/>
                                      </p:to>
                                    </p:set>
                                  </p:childTnLst>
                                  <p:subTnLst>
                                    <p:set>
                                      <p:cBhvr override="childStyle">
                                        <p:cTn dur="1" fill="hold" display="0" masterRel="nextClick" afterEffect="1"/>
                                        <p:tgtEl>
                                          <p:spTgt spid="341044"/>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341058"/>
                                        </p:tgtEl>
                                        <p:attrNameLst>
                                          <p:attrName>style.visibility</p:attrName>
                                        </p:attrNameLst>
                                      </p:cBhvr>
                                      <p:to>
                                        <p:strVal val="visible"/>
                                      </p:to>
                                    </p:set>
                                    <p:anim calcmode="lin" valueType="num">
                                      <p:cBhvr additive="base">
                                        <p:cTn id="43" dur="500" fill="hold"/>
                                        <p:tgtEl>
                                          <p:spTgt spid="341058"/>
                                        </p:tgtEl>
                                        <p:attrNameLst>
                                          <p:attrName>ppt_x</p:attrName>
                                        </p:attrNameLst>
                                      </p:cBhvr>
                                      <p:tavLst>
                                        <p:tav tm="0">
                                          <p:val>
                                            <p:strVal val="1+#ppt_w/2"/>
                                          </p:val>
                                        </p:tav>
                                        <p:tav tm="100000">
                                          <p:val>
                                            <p:strVal val="#ppt_x"/>
                                          </p:val>
                                        </p:tav>
                                      </p:tavLst>
                                    </p:anim>
                                    <p:anim calcmode="lin" valueType="num">
                                      <p:cBhvr additive="base">
                                        <p:cTn id="44" dur="500" fill="hold"/>
                                        <p:tgtEl>
                                          <p:spTgt spid="34105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34108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341090"/>
                                        </p:tgtEl>
                                        <p:attrNameLst>
                                          <p:attrName>style.visibility</p:attrName>
                                        </p:attrNameLst>
                                      </p:cBhvr>
                                      <p:to>
                                        <p:strVal val="visible"/>
                                      </p:to>
                                    </p:set>
                                    <p:animEffect transition="in" filter="slide(fromBottom)">
                                      <p:cBhvr>
                                        <p:cTn id="53" dur="500"/>
                                        <p:tgtEl>
                                          <p:spTgt spid="341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57" grpId="0" animBg="1"/>
      <p:bldP spid="34109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a:latin typeface="微软雅黑" panose="020B0503020204020204" pitchFamily="34" charset="-122"/>
              </a:rPr>
              <a:t>六角密排结构的配位数</a:t>
            </a:r>
          </a:p>
        </p:txBody>
      </p:sp>
      <p:pic>
        <p:nvPicPr>
          <p:cNvPr id="342019" name="Picture 3" descr="images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1773238"/>
            <a:ext cx="1754188"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2020" name="Picture 4" descr="images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844675"/>
            <a:ext cx="175260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021" name="AutoShape 5"/>
          <p:cNvSpPr>
            <a:spLocks noChangeArrowheads="1"/>
          </p:cNvSpPr>
          <p:nvPr/>
        </p:nvSpPr>
        <p:spPr bwMode="auto">
          <a:xfrm>
            <a:off x="2339975" y="2781300"/>
            <a:ext cx="792163" cy="431800"/>
          </a:xfrm>
          <a:prstGeom prst="rightArrow">
            <a:avLst>
              <a:gd name="adj1" fmla="val 50000"/>
              <a:gd name="adj2" fmla="val 45864"/>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342022" name="Rectangle 6"/>
          <p:cNvSpPr>
            <a:spLocks noChangeArrowheads="1"/>
          </p:cNvSpPr>
          <p:nvPr/>
        </p:nvSpPr>
        <p:spPr bwMode="auto">
          <a:xfrm>
            <a:off x="6300788" y="2708275"/>
            <a:ext cx="2447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kumimoji="1" lang="zh-CN" altLang="en-US" sz="2800" dirty="0">
                <a:solidFill>
                  <a:srgbClr val="1C1C1C"/>
                </a:solidFill>
                <a:effectLst>
                  <a:outerShdw blurRad="38100" dist="38100" dir="2700000" algn="tl">
                    <a:srgbClr val="000000">
                      <a:alpha val="43137"/>
                    </a:srgbClr>
                  </a:outerShdw>
                </a:effectLst>
              </a:rPr>
              <a:t>配位数为</a:t>
            </a:r>
            <a:r>
              <a:rPr kumimoji="1" lang="en-US" altLang="zh-CN" sz="2800" dirty="0">
                <a:solidFill>
                  <a:srgbClr val="1C1C1C"/>
                </a:solidFill>
                <a:effectLst>
                  <a:outerShdw blurRad="38100" dist="38100" dir="2700000" algn="tl">
                    <a:srgbClr val="000000">
                      <a:alpha val="43137"/>
                    </a:srgbClr>
                  </a:outerShdw>
                </a:effectLst>
              </a:rPr>
              <a:t>12</a:t>
            </a:r>
          </a:p>
        </p:txBody>
      </p:sp>
      <p:sp>
        <p:nvSpPr>
          <p:cNvPr id="342023" name="AutoShape 7"/>
          <p:cNvSpPr>
            <a:spLocks noChangeArrowheads="1"/>
          </p:cNvSpPr>
          <p:nvPr/>
        </p:nvSpPr>
        <p:spPr bwMode="auto">
          <a:xfrm>
            <a:off x="5148263" y="2781300"/>
            <a:ext cx="792162" cy="431800"/>
          </a:xfrm>
          <a:prstGeom prst="rightArrow">
            <a:avLst>
              <a:gd name="adj1" fmla="val 50000"/>
              <a:gd name="adj2" fmla="val 45864"/>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342024" name="Rectangle 8"/>
          <p:cNvSpPr>
            <a:spLocks noChangeArrowheads="1"/>
          </p:cNvSpPr>
          <p:nvPr/>
        </p:nvSpPr>
        <p:spPr bwMode="auto">
          <a:xfrm>
            <a:off x="2051050" y="4724400"/>
            <a:ext cx="613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kumimoji="1" lang="en-US" altLang="zh-CN" sz="2400" dirty="0">
                <a:solidFill>
                  <a:srgbClr val="1C1C1C"/>
                </a:solidFill>
                <a:effectLst>
                  <a:outerShdw blurRad="38100" dist="38100" dir="2700000" algn="tl">
                    <a:srgbClr val="000000">
                      <a:alpha val="43137"/>
                    </a:srgbClr>
                  </a:outerShdw>
                </a:effectLst>
              </a:rPr>
              <a:t>1</a:t>
            </a:r>
            <a:r>
              <a:rPr kumimoji="1" lang="zh-CN" altLang="en-US" sz="2400" dirty="0">
                <a:solidFill>
                  <a:srgbClr val="1C1C1C"/>
                </a:solidFill>
                <a:effectLst>
                  <a:outerShdw blurRad="38100" dist="38100" dir="2700000" algn="tl">
                    <a:srgbClr val="000000">
                      <a:alpha val="43137"/>
                    </a:srgbClr>
                  </a:outerShdw>
                </a:effectLst>
              </a:rPr>
              <a:t>、粒子排列越紧密，配位数应该愈大；</a:t>
            </a:r>
          </a:p>
        </p:txBody>
      </p:sp>
      <p:sp>
        <p:nvSpPr>
          <p:cNvPr id="342025" name="Rectangle 9"/>
          <p:cNvSpPr>
            <a:spLocks noChangeArrowheads="1"/>
          </p:cNvSpPr>
          <p:nvPr/>
        </p:nvSpPr>
        <p:spPr bwMode="auto">
          <a:xfrm>
            <a:off x="2079625" y="5300663"/>
            <a:ext cx="6121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spcBef>
                <a:spcPct val="0"/>
              </a:spcBef>
              <a:buFontTx/>
              <a:buNone/>
              <a:defRPr/>
            </a:pPr>
            <a:r>
              <a:rPr kumimoji="1" lang="en-US" altLang="zh-CN" sz="2400" dirty="0">
                <a:solidFill>
                  <a:srgbClr val="1C1C1C"/>
                </a:solidFill>
                <a:effectLst>
                  <a:outerShdw blurRad="38100" dist="38100" dir="2700000" algn="tl">
                    <a:srgbClr val="000000">
                      <a:alpha val="43137"/>
                    </a:srgbClr>
                  </a:outerShdw>
                </a:effectLst>
              </a:rPr>
              <a:t>2</a:t>
            </a:r>
            <a:r>
              <a:rPr kumimoji="1" lang="zh-CN" altLang="en-US" sz="2400" dirty="0">
                <a:solidFill>
                  <a:srgbClr val="1C1C1C"/>
                </a:solidFill>
                <a:effectLst>
                  <a:outerShdw blurRad="38100" dist="38100" dir="2700000" algn="tl">
                    <a:srgbClr val="000000">
                      <a:alpha val="43137"/>
                    </a:srgbClr>
                  </a:outerShdw>
                </a:effectLst>
              </a:rPr>
              <a:t>、一般最紧密的堆积称为密堆积结构，即密堆积结构具有最大配位数。</a:t>
            </a:r>
            <a:endParaRPr kumimoji="1" lang="en-US" altLang="zh-CN" sz="2400" dirty="0">
              <a:solidFill>
                <a:srgbClr val="1C1C1C"/>
              </a:solidFill>
              <a:effectLst>
                <a:outerShdw blurRad="38100" dist="38100" dir="2700000" algn="tl">
                  <a:srgbClr val="000000">
                    <a:alpha val="43137"/>
                  </a:srgbClr>
                </a:outerShdw>
              </a:effectLst>
            </a:endParaRPr>
          </a:p>
        </p:txBody>
      </p:sp>
      <p:sp>
        <p:nvSpPr>
          <p:cNvPr id="342026" name="AutoShape 10"/>
          <p:cNvSpPr>
            <a:spLocks noChangeArrowheads="1"/>
          </p:cNvSpPr>
          <p:nvPr/>
        </p:nvSpPr>
        <p:spPr bwMode="auto">
          <a:xfrm>
            <a:off x="107950" y="4868863"/>
            <a:ext cx="1873250" cy="792162"/>
          </a:xfrm>
          <a:prstGeom prst="flowChartPunchedTap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lang="zh-CN" altLang="en-US" sz="2400">
                <a:solidFill>
                  <a:srgbClr val="00037E"/>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结论</a:t>
            </a:r>
          </a:p>
        </p:txBody>
      </p:sp>
      <p:sp>
        <p:nvSpPr>
          <p:cNvPr id="342027" name="Rectangle 11"/>
          <p:cNvSpPr>
            <a:spLocks noChangeArrowheads="1"/>
          </p:cNvSpPr>
          <p:nvPr/>
        </p:nvSpPr>
        <p:spPr bwMode="auto">
          <a:xfrm>
            <a:off x="4284663" y="5967413"/>
            <a:ext cx="1655762" cy="460375"/>
          </a:xfrm>
          <a:prstGeom prst="rect">
            <a:avLst/>
          </a:prstGeom>
          <a:noFill/>
          <a:ln w="38100">
            <a:solidFill>
              <a:srgbClr val="FF0000"/>
            </a:solidFill>
            <a:miter lim="800000"/>
            <a:headEnd/>
            <a:tailEnd/>
          </a:ln>
          <a:effectLst>
            <a:prstShdw prst="shdw17" dist="17961" dir="2700000">
              <a:srgbClr val="990000"/>
            </a:prstShdw>
          </a:effectLst>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42020"/>
                                        </p:tgtEl>
                                        <p:attrNameLst>
                                          <p:attrName>style.visibility</p:attrName>
                                        </p:attrNameLst>
                                      </p:cBhvr>
                                      <p:to>
                                        <p:strVal val="visible"/>
                                      </p:to>
                                    </p:set>
                                    <p:anim calcmode="lin" valueType="num">
                                      <p:cBhvr additive="base">
                                        <p:cTn id="7" dur="500" fill="hold"/>
                                        <p:tgtEl>
                                          <p:spTgt spid="342020"/>
                                        </p:tgtEl>
                                        <p:attrNameLst>
                                          <p:attrName>ppt_x</p:attrName>
                                        </p:attrNameLst>
                                      </p:cBhvr>
                                      <p:tavLst>
                                        <p:tav tm="0">
                                          <p:val>
                                            <p:strVal val="0-#ppt_w/2"/>
                                          </p:val>
                                        </p:tav>
                                        <p:tav tm="100000">
                                          <p:val>
                                            <p:strVal val="#ppt_x"/>
                                          </p:val>
                                        </p:tav>
                                      </p:tavLst>
                                    </p:anim>
                                    <p:anim calcmode="lin" valueType="num">
                                      <p:cBhvr additive="base">
                                        <p:cTn id="8" dur="500" fill="hold"/>
                                        <p:tgtEl>
                                          <p:spTgt spid="3420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202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42019"/>
                                        </p:tgtEl>
                                        <p:attrNameLst>
                                          <p:attrName>style.visibility</p:attrName>
                                        </p:attrNameLst>
                                      </p:cBhvr>
                                      <p:to>
                                        <p:strVal val="visible"/>
                                      </p:to>
                                    </p:set>
                                    <p:animEffect transition="in" filter="wipe(left)">
                                      <p:cBhvr>
                                        <p:cTn id="17" dur="500"/>
                                        <p:tgtEl>
                                          <p:spTgt spid="3420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4202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4202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42026"/>
                                        </p:tgtEl>
                                        <p:attrNameLst>
                                          <p:attrName>style.visibility</p:attrName>
                                        </p:attrNameLst>
                                      </p:cBhvr>
                                      <p:to>
                                        <p:strVal val="visible"/>
                                      </p:to>
                                    </p:set>
                                    <p:animEffect transition="in" filter="wipe(left)">
                                      <p:cBhvr>
                                        <p:cTn id="30" dur="500"/>
                                        <p:tgtEl>
                                          <p:spTgt spid="34202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2024"/>
                                        </p:tgtEl>
                                        <p:attrNameLst>
                                          <p:attrName>style.visibility</p:attrName>
                                        </p:attrNameLst>
                                      </p:cBhvr>
                                      <p:to>
                                        <p:strVal val="visible"/>
                                      </p:to>
                                    </p:set>
                                    <p:animEffect transition="in" filter="wipe(left)">
                                      <p:cBhvr>
                                        <p:cTn id="35" dur="500"/>
                                        <p:tgtEl>
                                          <p:spTgt spid="3420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42025"/>
                                        </p:tgtEl>
                                        <p:attrNameLst>
                                          <p:attrName>style.visibility</p:attrName>
                                        </p:attrNameLst>
                                      </p:cBhvr>
                                      <p:to>
                                        <p:strVal val="visible"/>
                                      </p:to>
                                    </p:set>
                                    <p:animEffect transition="in" filter="wipe(left)">
                                      <p:cBhvr>
                                        <p:cTn id="40" dur="500"/>
                                        <p:tgtEl>
                                          <p:spTgt spid="34202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0" presetClass="entr" presetSubtype="0" fill="hold" grpId="0" nodeType="clickEffect">
                                  <p:stCondLst>
                                    <p:cond delay="0"/>
                                  </p:stCondLst>
                                  <p:childTnLst>
                                    <p:set>
                                      <p:cBhvr>
                                        <p:cTn id="44" dur="1" fill="hold">
                                          <p:stCondLst>
                                            <p:cond delay="0"/>
                                          </p:stCondLst>
                                        </p:cTn>
                                        <p:tgtEl>
                                          <p:spTgt spid="342027"/>
                                        </p:tgtEl>
                                        <p:attrNameLst>
                                          <p:attrName>style.visibility</p:attrName>
                                        </p:attrNameLst>
                                      </p:cBhvr>
                                      <p:to>
                                        <p:strVal val="visible"/>
                                      </p:to>
                                    </p:set>
                                    <p:animEffect transition="in" filter="wedge">
                                      <p:cBhvr>
                                        <p:cTn id="45" dur="2000"/>
                                        <p:tgtEl>
                                          <p:spTgt spid="342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1" grpId="0" animBg="1"/>
      <p:bldP spid="342022" grpId="0"/>
      <p:bldP spid="342023" grpId="0" animBg="1"/>
      <p:bldP spid="342024" grpId="0"/>
      <p:bldP spid="342025" grpId="0"/>
      <p:bldP spid="342026" grpId="0" animBg="1"/>
      <p:bldP spid="3420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noFill/>
        </p:spPr>
        <p:txBody>
          <a:bodyPr/>
          <a:lstStyle/>
          <a:p>
            <a:r>
              <a:rPr lang="zh-CN" altLang="en-US">
                <a:effectLst/>
              </a:rPr>
              <a:t>致密度（空间占有率）的计算</a:t>
            </a:r>
            <a:endParaRPr lang="en-US" altLang="zh-CN">
              <a:effectLst/>
            </a:endParaRPr>
          </a:p>
        </p:txBody>
      </p:sp>
      <p:graphicFrame>
        <p:nvGraphicFramePr>
          <p:cNvPr id="398339" name="Object 3"/>
          <p:cNvGraphicFramePr>
            <a:graphicFrameLocks noChangeAspect="1"/>
          </p:cNvGraphicFramePr>
          <p:nvPr/>
        </p:nvGraphicFramePr>
        <p:xfrm>
          <a:off x="3779838" y="2201863"/>
          <a:ext cx="4419600" cy="1319212"/>
        </p:xfrm>
        <a:graphic>
          <a:graphicData uri="http://schemas.openxmlformats.org/presentationml/2006/ole">
            <mc:AlternateContent xmlns:mc="http://schemas.openxmlformats.org/markup-compatibility/2006">
              <mc:Choice xmlns:v="urn:schemas-microsoft-com:vml" Requires="v">
                <p:oleObj spid="_x0000_s72795" name="Equation" r:id="rId3" imgW="1968500" imgH="596900" progId="Equation.DSMT4">
                  <p:embed/>
                </p:oleObj>
              </mc:Choice>
              <mc:Fallback>
                <p:oleObj name="Equation" r:id="rId3" imgW="1968500" imgH="5969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2201863"/>
                        <a:ext cx="4419600"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8340" name="Object 4"/>
          <p:cNvGraphicFramePr>
            <a:graphicFrameLocks noChangeAspect="1"/>
          </p:cNvGraphicFramePr>
          <p:nvPr/>
        </p:nvGraphicFramePr>
        <p:xfrm>
          <a:off x="6567488" y="1770063"/>
          <a:ext cx="1223962" cy="469900"/>
        </p:xfrm>
        <a:graphic>
          <a:graphicData uri="http://schemas.openxmlformats.org/presentationml/2006/ole">
            <mc:AlternateContent xmlns:mc="http://schemas.openxmlformats.org/markup-compatibility/2006">
              <mc:Choice xmlns:v="urn:schemas-microsoft-com:vml" Requires="v">
                <p:oleObj spid="_x0000_s72796" name="Equation" r:id="rId5" imgW="457002" imgH="177723" progId="Equation.DSMT4">
                  <p:embed/>
                </p:oleObj>
              </mc:Choice>
              <mc:Fallback>
                <p:oleObj name="Equation" r:id="rId5" imgW="457002" imgH="177723"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488" y="1770063"/>
                        <a:ext cx="1223962" cy="469900"/>
                      </a:xfrm>
                      <a:prstGeom prst="rect">
                        <a:avLst/>
                      </a:prstGeom>
                      <a:solidFill>
                        <a:srgbClr val="FFFF99"/>
                      </a:solidFill>
                      <a:ln>
                        <a:noFill/>
                      </a:ln>
                      <a:effectLst>
                        <a:prstShdw prst="shdw17" dist="17961" dir="2700000">
                          <a:srgbClr val="99995C"/>
                        </a:prst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98355" name="Line 19"/>
          <p:cNvSpPr>
            <a:spLocks noChangeShapeType="1"/>
          </p:cNvSpPr>
          <p:nvPr/>
        </p:nvSpPr>
        <p:spPr bwMode="auto">
          <a:xfrm flipH="1">
            <a:off x="6659563" y="2352675"/>
            <a:ext cx="339725" cy="498475"/>
          </a:xfrm>
          <a:prstGeom prst="line">
            <a:avLst/>
          </a:prstGeom>
          <a:noFill/>
          <a:ln w="635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398356" name="Object 20"/>
          <p:cNvGraphicFramePr>
            <a:graphicFrameLocks noChangeAspect="1"/>
          </p:cNvGraphicFramePr>
          <p:nvPr/>
        </p:nvGraphicFramePr>
        <p:xfrm>
          <a:off x="5003800" y="3498850"/>
          <a:ext cx="2647950" cy="1225550"/>
        </p:xfrm>
        <a:graphic>
          <a:graphicData uri="http://schemas.openxmlformats.org/presentationml/2006/ole">
            <mc:AlternateContent xmlns:mc="http://schemas.openxmlformats.org/markup-compatibility/2006">
              <mc:Choice xmlns:v="urn:schemas-microsoft-com:vml" Requires="v">
                <p:oleObj spid="_x0000_s72797" name="Equation" r:id="rId7" imgW="850531" imgH="393529" progId="Equation.DSMT4">
                  <p:embed/>
                </p:oleObj>
              </mc:Choice>
              <mc:Fallback>
                <p:oleObj name="Equation" r:id="rId7" imgW="850531" imgH="393529"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3498850"/>
                        <a:ext cx="2647950"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1"/>
          <p:cNvGrpSpPr>
            <a:grpSpLocks/>
          </p:cNvGrpSpPr>
          <p:nvPr/>
        </p:nvGrpSpPr>
        <p:grpSpPr bwMode="auto">
          <a:xfrm>
            <a:off x="107950" y="4913313"/>
            <a:ext cx="8856663" cy="1252537"/>
            <a:chOff x="107950" y="4913313"/>
            <a:chExt cx="8856663" cy="1252537"/>
          </a:xfrm>
        </p:grpSpPr>
        <p:graphicFrame>
          <p:nvGraphicFramePr>
            <p:cNvPr id="72718" name="Object 26"/>
            <p:cNvGraphicFramePr>
              <a:graphicFrameLocks noChangeAspect="1"/>
            </p:cNvGraphicFramePr>
            <p:nvPr/>
          </p:nvGraphicFramePr>
          <p:xfrm>
            <a:off x="3179763" y="4984750"/>
            <a:ext cx="1393825" cy="1181100"/>
          </p:xfrm>
          <a:graphic>
            <a:graphicData uri="http://schemas.openxmlformats.org/presentationml/2006/ole">
              <mc:AlternateContent xmlns:mc="http://schemas.openxmlformats.org/markup-compatibility/2006">
                <mc:Choice xmlns:v="urn:schemas-microsoft-com:vml" Requires="v">
                  <p:oleObj spid="_x0000_s72798" r:id="rId9" imgW="2184127" imgH="1853315" progId="Photoshop.Image.9">
                    <p:embed/>
                  </p:oleObj>
                </mc:Choice>
                <mc:Fallback>
                  <p:oleObj r:id="rId9" imgW="2184127" imgH="1853315" progId="Photoshop.Image.9">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9763" y="4984750"/>
                          <a:ext cx="13938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19" name="Object 27"/>
            <p:cNvGraphicFramePr>
              <a:graphicFrameLocks noChangeAspect="1"/>
            </p:cNvGraphicFramePr>
            <p:nvPr/>
          </p:nvGraphicFramePr>
          <p:xfrm>
            <a:off x="5340350" y="4913313"/>
            <a:ext cx="1393825" cy="1181100"/>
          </p:xfrm>
          <a:graphic>
            <a:graphicData uri="http://schemas.openxmlformats.org/presentationml/2006/ole">
              <mc:AlternateContent xmlns:mc="http://schemas.openxmlformats.org/markup-compatibility/2006">
                <mc:Choice xmlns:v="urn:schemas-microsoft-com:vml" Requires="v">
                  <p:oleObj spid="_x0000_s72799" r:id="rId11" imgW="2184127" imgH="1853315" progId="Photoshop.Image.9">
                    <p:embed/>
                  </p:oleObj>
                </mc:Choice>
                <mc:Fallback>
                  <p:oleObj r:id="rId11" imgW="2184127" imgH="1853315" progId="Photoshop.Image.9">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0350" y="4913313"/>
                          <a:ext cx="13938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20" name="Object 28"/>
            <p:cNvGraphicFramePr>
              <a:graphicFrameLocks noChangeAspect="1"/>
            </p:cNvGraphicFramePr>
            <p:nvPr/>
          </p:nvGraphicFramePr>
          <p:xfrm>
            <a:off x="7572375" y="4913313"/>
            <a:ext cx="1392238" cy="1181100"/>
          </p:xfrm>
          <a:graphic>
            <a:graphicData uri="http://schemas.openxmlformats.org/presentationml/2006/ole">
              <mc:AlternateContent xmlns:mc="http://schemas.openxmlformats.org/markup-compatibility/2006">
                <mc:Choice xmlns:v="urn:schemas-microsoft-com:vml" Requires="v">
                  <p:oleObj spid="_x0000_s72800" r:id="rId13" imgW="2184127" imgH="1853315" progId="Photoshop.Image.9">
                    <p:embed/>
                  </p:oleObj>
                </mc:Choice>
                <mc:Fallback>
                  <p:oleObj r:id="rId13" imgW="2184127" imgH="1853315" progId="Photoshop.Image.9">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72375" y="4913313"/>
                          <a:ext cx="1392238"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21" name="Object 29"/>
            <p:cNvGraphicFramePr>
              <a:graphicFrameLocks noChangeAspect="1"/>
            </p:cNvGraphicFramePr>
            <p:nvPr/>
          </p:nvGraphicFramePr>
          <p:xfrm>
            <a:off x="984250" y="4984750"/>
            <a:ext cx="1393825" cy="1181100"/>
          </p:xfrm>
          <a:graphic>
            <a:graphicData uri="http://schemas.openxmlformats.org/presentationml/2006/ole">
              <mc:AlternateContent xmlns:mc="http://schemas.openxmlformats.org/markup-compatibility/2006">
                <mc:Choice xmlns:v="urn:schemas-microsoft-com:vml" Requires="v">
                  <p:oleObj spid="_x0000_s72801" r:id="rId15" imgW="2184127" imgH="1853315" progId="Photoshop.Image.9">
                    <p:embed/>
                  </p:oleObj>
                </mc:Choice>
                <mc:Fallback>
                  <p:oleObj r:id="rId15" imgW="2184127" imgH="1853315" progId="Photoshop.Image.9">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4250" y="4984750"/>
                          <a:ext cx="13938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22" name="Object 30"/>
            <p:cNvGraphicFramePr>
              <a:graphicFrameLocks noChangeAspect="1"/>
            </p:cNvGraphicFramePr>
            <p:nvPr/>
          </p:nvGraphicFramePr>
          <p:xfrm>
            <a:off x="107950" y="5013325"/>
            <a:ext cx="7777163" cy="990600"/>
          </p:xfrm>
          <a:graphic>
            <a:graphicData uri="http://schemas.openxmlformats.org/presentationml/2006/ole">
              <mc:AlternateContent xmlns:mc="http://schemas.openxmlformats.org/markup-compatibility/2006">
                <mc:Choice xmlns:v="urn:schemas-microsoft-com:vml" Requires="v">
                  <p:oleObj spid="_x0000_s72802" r:id="rId17" imgW="1346200" imgH="393700" progId="Equation.3">
                    <p:embed/>
                  </p:oleObj>
                </mc:Choice>
                <mc:Fallback>
                  <p:oleObj r:id="rId17" imgW="1346200" imgH="393700"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950" y="5013325"/>
                          <a:ext cx="7777163"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72712" name="Picture 10"/>
          <p:cNvPicPr>
            <a:picLocks noChangeAspect="1" noChangeArrowheads="1"/>
          </p:cNvPicPr>
          <p:nvPr/>
        </p:nvPicPr>
        <p:blipFill>
          <a:blip r:embed="rId19">
            <a:extLst>
              <a:ext uri="{28A0092B-C50C-407E-A947-70E740481C1C}">
                <a14:useLocalDpi xmlns:a14="http://schemas.microsoft.com/office/drawing/2010/main" val="0"/>
              </a:ext>
            </a:extLst>
          </a:blip>
          <a:srcRect b="868"/>
          <a:stretch>
            <a:fillRect/>
          </a:stretch>
        </p:blipFill>
        <p:spPr bwMode="auto">
          <a:xfrm>
            <a:off x="949325" y="1763713"/>
            <a:ext cx="2238375"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13" name="Group 10"/>
          <p:cNvGrpSpPr>
            <a:grpSpLocks/>
          </p:cNvGrpSpPr>
          <p:nvPr/>
        </p:nvGrpSpPr>
        <p:grpSpPr bwMode="auto">
          <a:xfrm rot="639184">
            <a:off x="1130300" y="3973513"/>
            <a:ext cx="1506538" cy="577850"/>
            <a:chOff x="783" y="2886"/>
            <a:chExt cx="1138" cy="769"/>
          </a:xfrm>
        </p:grpSpPr>
        <p:sp>
          <p:nvSpPr>
            <p:cNvPr id="72716" name="Text Box 11"/>
            <p:cNvSpPr txBox="1">
              <a:spLocks noChangeArrowheads="1"/>
            </p:cNvSpPr>
            <p:nvPr/>
          </p:nvSpPr>
          <p:spPr bwMode="auto">
            <a:xfrm>
              <a:off x="1223" y="3177"/>
              <a:ext cx="324" cy="478"/>
            </a:xfrm>
            <a:prstGeom prst="rect">
              <a:avLst/>
            </a:prstGeom>
            <a:noFill/>
            <a:ln>
              <a:noFill/>
            </a:ln>
            <a:effectLst/>
            <a:extLst>
              <a:ext uri="{909E8E84-426E-40DD-AFC4-6F175D3DCCD1}">
                <a14:hiddenFill xmlns:a14="http://schemas.microsoft.com/office/drawing/2010/main">
                  <a:solidFill>
                    <a:srgbClr val="A1BD6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BBD83"/>
                    </a:outerShdw>
                  </a:effectLst>
                </a14:hiddenEffects>
              </a:ext>
            </a:extLst>
          </p:spPr>
          <p:txBody>
            <a:bodyPr lIns="55486" tIns="27743" rIns="55486" bIns="27743">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400" b="0" i="1">
                  <a:solidFill>
                    <a:srgbClr val="000000"/>
                  </a:solidFill>
                  <a:latin typeface="Times New Roman" panose="02020603050405020304" pitchFamily="18" charset="0"/>
                  <a:ea typeface="宋体" panose="02010600030101010101" pitchFamily="2" charset="-122"/>
                </a:rPr>
                <a:t>a</a:t>
              </a:r>
              <a:endParaRPr lang="en-US" altLang="zh-CN" sz="2400" i="1">
                <a:solidFill>
                  <a:srgbClr val="1C1C1C"/>
                </a:solidFill>
                <a:latin typeface="Times New Roman" panose="02020603050405020304" pitchFamily="18" charset="0"/>
                <a:ea typeface="宋体" panose="02010600030101010101" pitchFamily="2" charset="-122"/>
              </a:endParaRPr>
            </a:p>
          </p:txBody>
        </p:sp>
        <p:sp>
          <p:nvSpPr>
            <p:cNvPr id="72717" name="AutoShape 12"/>
            <p:cNvSpPr>
              <a:spLocks/>
            </p:cNvSpPr>
            <p:nvPr/>
          </p:nvSpPr>
          <p:spPr bwMode="auto">
            <a:xfrm rot="5400000" flipH="1" flipV="1">
              <a:off x="1229" y="2440"/>
              <a:ext cx="245" cy="1138"/>
            </a:xfrm>
            <a:prstGeom prst="leftBrace">
              <a:avLst>
                <a:gd name="adj1" fmla="val 38707"/>
                <a:gd name="adj2" fmla="val 50000"/>
              </a:avLst>
            </a:prstGeom>
            <a:noFill/>
            <a:ln w="28575">
              <a:solidFill>
                <a:srgbClr val="0000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rot="10800000"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72714" name="Text Box 15"/>
          <p:cNvSpPr txBox="1">
            <a:spLocks noChangeArrowheads="1"/>
          </p:cNvSpPr>
          <p:nvPr/>
        </p:nvSpPr>
        <p:spPr bwMode="auto">
          <a:xfrm>
            <a:off x="1368425" y="2490788"/>
            <a:ext cx="514350" cy="503237"/>
          </a:xfrm>
          <a:prstGeom prst="rect">
            <a:avLst/>
          </a:prstGeom>
          <a:noFill/>
          <a:ln>
            <a:noFill/>
          </a:ln>
          <a:effectLst/>
          <a:extLst>
            <a:ext uri="{909E8E84-426E-40DD-AFC4-6F175D3DCCD1}">
              <a14:hiddenFill xmlns:a14="http://schemas.microsoft.com/office/drawing/2010/main">
                <a:solidFill>
                  <a:srgbClr val="A1BD6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BBD83"/>
                  </a:outerShdw>
                </a:effectLst>
              </a14:hiddenEffects>
            </a:ext>
          </a:extLst>
        </p:spPr>
        <p:txBody>
          <a:bodyPr lIns="55486" tIns="27743" rIns="55486" bIns="27743"/>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spcBef>
                <a:spcPct val="0"/>
              </a:spcBef>
              <a:buFontTx/>
              <a:buNone/>
            </a:pPr>
            <a:r>
              <a:rPr lang="en-US" altLang="zh-CN" sz="2400" b="0">
                <a:solidFill>
                  <a:srgbClr val="000000"/>
                </a:solidFill>
                <a:latin typeface="Times New Roman" panose="02020603050405020304" pitchFamily="18" charset="0"/>
                <a:ea typeface="宋体" panose="02010600030101010101" pitchFamily="2" charset="-122"/>
              </a:rPr>
              <a:t>R</a:t>
            </a:r>
            <a:endParaRPr lang="en-US" altLang="zh-CN" sz="2400">
              <a:solidFill>
                <a:srgbClr val="1C1C1C"/>
              </a:solidFill>
              <a:latin typeface="Times New Roman" panose="02020603050405020304" pitchFamily="18" charset="0"/>
              <a:ea typeface="宋体" panose="02010600030101010101" pitchFamily="2" charset="-122"/>
            </a:endParaRPr>
          </a:p>
        </p:txBody>
      </p:sp>
      <p:cxnSp>
        <p:nvCxnSpPr>
          <p:cNvPr id="72715" name="直接箭头连接符 2"/>
          <p:cNvCxnSpPr>
            <a:cxnSpLocks noChangeShapeType="1"/>
          </p:cNvCxnSpPr>
          <p:nvPr/>
        </p:nvCxnSpPr>
        <p:spPr bwMode="auto">
          <a:xfrm>
            <a:off x="1225550" y="2422525"/>
            <a:ext cx="698500" cy="111125"/>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8339"/>
                                        </p:tgtEl>
                                        <p:attrNameLst>
                                          <p:attrName>style.visibility</p:attrName>
                                        </p:attrNameLst>
                                      </p:cBhvr>
                                      <p:to>
                                        <p:strVal val="visible"/>
                                      </p:to>
                                    </p:set>
                                    <p:anim calcmode="lin" valueType="num">
                                      <p:cBhvr additive="base">
                                        <p:cTn id="7" dur="500" fill="hold"/>
                                        <p:tgtEl>
                                          <p:spTgt spid="398339"/>
                                        </p:tgtEl>
                                        <p:attrNameLst>
                                          <p:attrName>ppt_x</p:attrName>
                                        </p:attrNameLst>
                                      </p:cBhvr>
                                      <p:tavLst>
                                        <p:tav tm="0">
                                          <p:val>
                                            <p:strVal val="#ppt_x"/>
                                          </p:val>
                                        </p:tav>
                                        <p:tav tm="100000">
                                          <p:val>
                                            <p:strVal val="#ppt_x"/>
                                          </p:val>
                                        </p:tav>
                                      </p:tavLst>
                                    </p:anim>
                                    <p:anim calcmode="lin" valueType="num">
                                      <p:cBhvr additive="base">
                                        <p:cTn id="8" dur="500" fill="hold"/>
                                        <p:tgtEl>
                                          <p:spTgt spid="39833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983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83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83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3438"/>
            <a:ext cx="8229600" cy="681037"/>
          </a:xfrm>
          <a:ln w="38100"/>
        </p:spPr>
        <p:txBody>
          <a:bodyPr/>
          <a:lstStyle/>
          <a:p>
            <a:pPr>
              <a:defRPr/>
            </a:pPr>
            <a:r>
              <a:rPr lang="zh-CN" altLang="en-US" dirty="0">
                <a:solidFill>
                  <a:srgbClr val="C00000"/>
                </a:solidFill>
                <a:latin typeface="Yu Gothic" panose="020B0400000000000000" pitchFamily="34" charset="-128"/>
                <a:ea typeface="Yu Gothic" panose="020B0400000000000000" pitchFamily="34" charset="-128"/>
              </a:rPr>
              <a:t>△ </a:t>
            </a:r>
            <a:r>
              <a:rPr lang="zh-CN" altLang="en-US" dirty="0"/>
              <a:t>历史回顾</a:t>
            </a:r>
          </a:p>
        </p:txBody>
      </p:sp>
      <p:sp>
        <p:nvSpPr>
          <p:cNvPr id="5" name="矩形 4"/>
          <p:cNvSpPr/>
          <p:nvPr/>
        </p:nvSpPr>
        <p:spPr>
          <a:xfrm>
            <a:off x="228600" y="1628800"/>
            <a:ext cx="8686800" cy="3638550"/>
          </a:xfrm>
          <a:prstGeom prst="rect">
            <a:avLst/>
          </a:prstGeom>
        </p:spPr>
        <p:txBody>
          <a:bodyPr wrap="square">
            <a:spAutoFit/>
          </a:bodyPr>
          <a:lstStyle/>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1912</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M.vonLaue</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发现晶体材料可做为</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射线衍射光栅；</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1912</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W.Friedric</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R.Knipping</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获得硫酸铜（</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CuSO</a:t>
            </a:r>
            <a:r>
              <a:rPr lang="en-US" altLang="zh-CN" sz="2400" kern="0" baseline="-25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·5H</a:t>
            </a:r>
            <a:r>
              <a:rPr lang="en-US" altLang="zh-CN" sz="2400" kern="0" baseline="-250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射线衍射图；</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1912</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年夏</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W.L.Bragg</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利用</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NaCl</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KCl</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ZnS</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等晶体进行</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射线衍射实验，推演出</a:t>
            </a: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射线衍射条件</a:t>
            </a:r>
            <a:r>
              <a:rPr lang="zh-CN" altLang="en-US" sz="2400" kern="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一一布拉格方程</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pPr marL="180000" indent="-180000">
              <a:lnSpc>
                <a:spcPct val="150000"/>
              </a:lnSpc>
              <a:spcBef>
                <a:spcPct val="20000"/>
              </a:spcBef>
              <a:buFontTx/>
              <a:buChar char="•"/>
              <a:defRPr/>
            </a:pPr>
            <a:r>
              <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1914</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kern="0"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W.L.Bragg</a:t>
            </a:r>
            <a:r>
              <a:rPr lang="zh-CN" altLang="en-US"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发表了铜的晶体结构；</a:t>
            </a:r>
            <a:endParaRPr lang="en-US" altLang="zh-CN" sz="2400" kern="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5" descr="BCC-空间占有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588" y="1671638"/>
            <a:ext cx="4822825"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a:t>体心立方结构空间占有率</a:t>
            </a:r>
          </a:p>
        </p:txBody>
      </p:sp>
      <p:graphicFrame>
        <p:nvGraphicFramePr>
          <p:cNvPr id="399362" name="Object 2"/>
          <p:cNvGraphicFramePr>
            <a:graphicFrameLocks noGrp="1" noChangeAspect="1"/>
          </p:cNvGraphicFramePr>
          <p:nvPr>
            <p:ph sz="half" idx="4294967295"/>
          </p:nvPr>
        </p:nvGraphicFramePr>
        <p:xfrm>
          <a:off x="576263" y="4221163"/>
          <a:ext cx="2592387" cy="2197100"/>
        </p:xfrm>
        <a:graphic>
          <a:graphicData uri="http://schemas.openxmlformats.org/presentationml/2006/ole">
            <mc:AlternateContent xmlns:mc="http://schemas.openxmlformats.org/markup-compatibility/2006">
              <mc:Choice xmlns:v="urn:schemas-microsoft-com:vml" Requires="v">
                <p:oleObj spid="_x0000_s73753" name="Equation" r:id="rId4" imgW="1002865" imgH="863225" progId="Equation.DSMT4">
                  <p:embed/>
                </p:oleObj>
              </mc:Choice>
              <mc:Fallback>
                <p:oleObj name="Equation" r:id="rId4" imgW="1002865" imgH="863225" progId="Equation.DSMT4">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3" y="4221163"/>
                        <a:ext cx="2592387"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364" name="Object 4"/>
          <p:cNvGraphicFramePr>
            <a:graphicFrameLocks noGrp="1" noChangeAspect="1"/>
          </p:cNvGraphicFramePr>
          <p:nvPr>
            <p:ph sz="half" idx="4294967295"/>
          </p:nvPr>
        </p:nvGraphicFramePr>
        <p:xfrm>
          <a:off x="5364163" y="4675188"/>
          <a:ext cx="3384550" cy="1397000"/>
        </p:xfrm>
        <a:graphic>
          <a:graphicData uri="http://schemas.openxmlformats.org/presentationml/2006/ole">
            <mc:AlternateContent xmlns:mc="http://schemas.openxmlformats.org/markup-compatibility/2006">
              <mc:Choice xmlns:v="urn:schemas-microsoft-com:vml" Requires="v">
                <p:oleObj spid="_x0000_s73754" name="Equation" r:id="rId6" imgW="1028254" imgH="431613" progId="Equation.DSMT4">
                  <p:embed/>
                </p:oleObj>
              </mc:Choice>
              <mc:Fallback>
                <p:oleObj name="Equation" r:id="rId6" imgW="1028254" imgH="431613" progId="Equation.DSMT4">
                  <p:embed/>
                  <p:pic>
                    <p:nvPicPr>
                      <p:cNvPr id="0" name="Object 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4675188"/>
                        <a:ext cx="338455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366" name="AutoShape 6"/>
          <p:cNvSpPr>
            <a:spLocks noChangeArrowheads="1"/>
          </p:cNvSpPr>
          <p:nvPr/>
        </p:nvSpPr>
        <p:spPr bwMode="auto">
          <a:xfrm>
            <a:off x="3995738" y="5157788"/>
            <a:ext cx="863600" cy="431800"/>
          </a:xfrm>
          <a:prstGeom prst="rightArrow">
            <a:avLst>
              <a:gd name="adj1" fmla="val 50000"/>
              <a:gd name="adj2" fmla="val 5000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399366"/>
                                        </p:tgtEl>
                                        <p:attrNameLst>
                                          <p:attrName>style.visibility</p:attrName>
                                        </p:attrNameLst>
                                      </p:cBhvr>
                                      <p:to>
                                        <p:strVal val="visible"/>
                                      </p:to>
                                    </p:set>
                                    <p:animEffect transition="in" filter="slide(fromLeft)">
                                      <p:cBhvr>
                                        <p:cTn id="11" dur="500"/>
                                        <p:tgtEl>
                                          <p:spTgt spid="3993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nodeType="clickEffect">
                                  <p:stCondLst>
                                    <p:cond delay="0"/>
                                  </p:stCondLst>
                                  <p:childTnLst>
                                    <p:set>
                                      <p:cBhvr>
                                        <p:cTn id="15" dur="1" fill="hold">
                                          <p:stCondLst>
                                            <p:cond delay="0"/>
                                          </p:stCondLst>
                                        </p:cTn>
                                        <p:tgtEl>
                                          <p:spTgt spid="399364"/>
                                        </p:tgtEl>
                                        <p:attrNameLst>
                                          <p:attrName>style.visibility</p:attrName>
                                        </p:attrNameLst>
                                      </p:cBhvr>
                                      <p:to>
                                        <p:strVal val="visible"/>
                                      </p:to>
                                    </p:set>
                                    <p:anim calcmode="lin" valueType="num">
                                      <p:cBhvr additive="base">
                                        <p:cTn id="16" dur="500" fill="hold"/>
                                        <p:tgtEl>
                                          <p:spTgt spid="399364"/>
                                        </p:tgtEl>
                                        <p:attrNameLst>
                                          <p:attrName>ppt_x</p:attrName>
                                        </p:attrNameLst>
                                      </p:cBhvr>
                                      <p:tavLst>
                                        <p:tav tm="0">
                                          <p:val>
                                            <p:strVal val="1+#ppt_w/2"/>
                                          </p:val>
                                        </p:tav>
                                        <p:tav tm="100000">
                                          <p:val>
                                            <p:strVal val="#ppt_x"/>
                                          </p:val>
                                        </p:tav>
                                      </p:tavLst>
                                    </p:anim>
                                    <p:anim calcmode="lin" valueType="num">
                                      <p:cBhvr additive="base">
                                        <p:cTn id="17" dur="500" fill="hold"/>
                                        <p:tgtEl>
                                          <p:spTgt spid="3993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a:latin typeface="微软雅黑" panose="020B0503020204020204" pitchFamily="34" charset="-122"/>
              </a:rPr>
              <a:t>面心立方结构空间占有率</a:t>
            </a:r>
          </a:p>
        </p:txBody>
      </p:sp>
      <p:graphicFrame>
        <p:nvGraphicFramePr>
          <p:cNvPr id="400387" name="Object 3"/>
          <p:cNvGraphicFramePr>
            <a:graphicFrameLocks noGrp="1" noChangeAspect="1"/>
          </p:cNvGraphicFramePr>
          <p:nvPr>
            <p:ph sz="half" idx="4294967295"/>
          </p:nvPr>
        </p:nvGraphicFramePr>
        <p:xfrm>
          <a:off x="4859338" y="1698625"/>
          <a:ext cx="3024187" cy="2563813"/>
        </p:xfrm>
        <a:graphic>
          <a:graphicData uri="http://schemas.openxmlformats.org/presentationml/2006/ole">
            <mc:AlternateContent xmlns:mc="http://schemas.openxmlformats.org/markup-compatibility/2006">
              <mc:Choice xmlns:v="urn:schemas-microsoft-com:vml" Requires="v">
                <p:oleObj spid="_x0000_s74790" name="Equation" r:id="rId3" imgW="1002865" imgH="863225" progId="Equation.DSMT4">
                  <p:embed/>
                </p:oleObj>
              </mc:Choice>
              <mc:Fallback>
                <p:oleObj name="Equation" r:id="rId3" imgW="1002865" imgH="863225" progId="Equation.DSMT4">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698625"/>
                        <a:ext cx="3024187" cy="256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0402" name="Object 18"/>
          <p:cNvGraphicFramePr>
            <a:graphicFrameLocks noGrp="1" noChangeAspect="1"/>
          </p:cNvGraphicFramePr>
          <p:nvPr>
            <p:ph sz="half" idx="4294967295"/>
          </p:nvPr>
        </p:nvGraphicFramePr>
        <p:xfrm>
          <a:off x="4643438" y="4676775"/>
          <a:ext cx="3240087" cy="1274763"/>
        </p:xfrm>
        <a:graphic>
          <a:graphicData uri="http://schemas.openxmlformats.org/presentationml/2006/ole">
            <mc:AlternateContent xmlns:mc="http://schemas.openxmlformats.org/markup-compatibility/2006">
              <mc:Choice xmlns:v="urn:schemas-microsoft-com:vml" Requires="v">
                <p:oleObj spid="_x0000_s74791" name="Equation" r:id="rId5" imgW="1079032" imgH="431613" progId="Equation.DSMT4">
                  <p:embed/>
                </p:oleObj>
              </mc:Choice>
              <mc:Fallback>
                <p:oleObj name="Equation" r:id="rId5" imgW="1079032" imgH="431613" progId="Equation.DSMT4">
                  <p:embed/>
                  <p:pic>
                    <p:nvPicPr>
                      <p:cNvPr id="0" name="Object 1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4676775"/>
                        <a:ext cx="3240087"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00388" name="Group 4"/>
          <p:cNvGrpSpPr>
            <a:grpSpLocks/>
          </p:cNvGrpSpPr>
          <p:nvPr/>
        </p:nvGrpSpPr>
        <p:grpSpPr bwMode="auto">
          <a:xfrm>
            <a:off x="1187450" y="3789363"/>
            <a:ext cx="2303463" cy="2665412"/>
            <a:chOff x="657" y="1389"/>
            <a:chExt cx="1451" cy="1679"/>
          </a:xfrm>
        </p:grpSpPr>
        <p:sp>
          <p:nvSpPr>
            <p:cNvPr id="74759" name="Line 5"/>
            <p:cNvSpPr>
              <a:spLocks noChangeShapeType="1"/>
            </p:cNvSpPr>
            <p:nvPr/>
          </p:nvSpPr>
          <p:spPr bwMode="auto">
            <a:xfrm flipH="1">
              <a:off x="1565" y="1752"/>
              <a:ext cx="272" cy="1043"/>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74760" name="Group 6"/>
            <p:cNvGrpSpPr>
              <a:grpSpLocks/>
            </p:cNvGrpSpPr>
            <p:nvPr/>
          </p:nvGrpSpPr>
          <p:grpSpPr bwMode="auto">
            <a:xfrm>
              <a:off x="657" y="1389"/>
              <a:ext cx="1451" cy="1679"/>
              <a:chOff x="6629" y="4716"/>
              <a:chExt cx="1614" cy="1873"/>
            </a:xfrm>
          </p:grpSpPr>
          <p:grpSp>
            <p:nvGrpSpPr>
              <p:cNvPr id="74761" name="Group 7"/>
              <p:cNvGrpSpPr>
                <a:grpSpLocks/>
              </p:cNvGrpSpPr>
              <p:nvPr/>
            </p:nvGrpSpPr>
            <p:grpSpPr bwMode="auto">
              <a:xfrm>
                <a:off x="6629" y="5068"/>
                <a:ext cx="1317" cy="1244"/>
                <a:chOff x="768" y="1584"/>
                <a:chExt cx="864" cy="816"/>
              </a:xfrm>
            </p:grpSpPr>
            <p:sp>
              <p:nvSpPr>
                <p:cNvPr id="74768" name="AutoShape 8"/>
                <p:cNvSpPr>
                  <a:spLocks noChangeArrowheads="1"/>
                </p:cNvSpPr>
                <p:nvPr/>
              </p:nvSpPr>
              <p:spPr bwMode="auto">
                <a:xfrm>
                  <a:off x="768" y="1584"/>
                  <a:ext cx="864" cy="816"/>
                </a:xfrm>
                <a:prstGeom prst="cube">
                  <a:avLst>
                    <a:gd name="adj" fmla="val 25000"/>
                  </a:avLst>
                </a:prstGeom>
                <a:noFill/>
                <a:ln w="38100">
                  <a:solidFill>
                    <a:srgbClr val="00008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9" name="Line 9"/>
                <p:cNvSpPr>
                  <a:spLocks noChangeShapeType="1"/>
                </p:cNvSpPr>
                <p:nvPr/>
              </p:nvSpPr>
              <p:spPr bwMode="auto">
                <a:xfrm>
                  <a:off x="960" y="1584"/>
                  <a:ext cx="0" cy="62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4770" name="Line 10"/>
                <p:cNvSpPr>
                  <a:spLocks noChangeShapeType="1"/>
                </p:cNvSpPr>
                <p:nvPr/>
              </p:nvSpPr>
              <p:spPr bwMode="auto">
                <a:xfrm>
                  <a:off x="960" y="2190"/>
                  <a:ext cx="672" cy="0"/>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4771" name="Line 11"/>
                <p:cNvSpPr>
                  <a:spLocks noChangeShapeType="1"/>
                </p:cNvSpPr>
                <p:nvPr/>
              </p:nvSpPr>
              <p:spPr bwMode="auto">
                <a:xfrm flipH="1">
                  <a:off x="777" y="2181"/>
                  <a:ext cx="204" cy="204"/>
                </a:xfrm>
                <a:prstGeom prst="line">
                  <a:avLst/>
                </a:prstGeom>
                <a:noFill/>
                <a:ln w="3810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74762" name="Oval 12"/>
              <p:cNvSpPr>
                <a:spLocks noChangeArrowheads="1"/>
              </p:cNvSpPr>
              <p:nvPr/>
            </p:nvSpPr>
            <p:spPr bwMode="auto">
              <a:xfrm>
                <a:off x="7754" y="5608"/>
                <a:ext cx="103" cy="103"/>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3" name="Oval 13"/>
              <p:cNvSpPr>
                <a:spLocks noChangeArrowheads="1"/>
              </p:cNvSpPr>
              <p:nvPr/>
            </p:nvSpPr>
            <p:spPr bwMode="auto">
              <a:xfrm>
                <a:off x="7886" y="5022"/>
                <a:ext cx="104" cy="104"/>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4" name="Oval 14"/>
              <p:cNvSpPr>
                <a:spLocks noChangeArrowheads="1"/>
              </p:cNvSpPr>
              <p:nvPr/>
            </p:nvSpPr>
            <p:spPr bwMode="auto">
              <a:xfrm>
                <a:off x="7608" y="6225"/>
                <a:ext cx="103" cy="103"/>
              </a:xfrm>
              <a:prstGeom prst="ellipse">
                <a:avLst/>
              </a:prstGeom>
              <a:solidFill>
                <a:srgbClr val="A1BD6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5" name="Oval 15"/>
              <p:cNvSpPr>
                <a:spLocks noChangeArrowheads="1"/>
              </p:cNvSpPr>
              <p:nvPr/>
            </p:nvSpPr>
            <p:spPr bwMode="auto">
              <a:xfrm>
                <a:off x="7621" y="4716"/>
                <a:ext cx="622" cy="622"/>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4766" name="Oval 16"/>
              <p:cNvSpPr>
                <a:spLocks noChangeArrowheads="1"/>
              </p:cNvSpPr>
              <p:nvPr/>
            </p:nvSpPr>
            <p:spPr bwMode="auto">
              <a:xfrm>
                <a:off x="7507" y="5334"/>
                <a:ext cx="567" cy="621"/>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lIns="55486" tIns="27743" rIns="55486" bIns="27743"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zh-CN" sz="2400">
                  <a:solidFill>
                    <a:srgbClr val="1C1C1C"/>
                  </a:solidFill>
                  <a:latin typeface="Times New Roman" panose="02020603050405020304" pitchFamily="18" charset="0"/>
                  <a:ea typeface="宋体" panose="02010600030101010101" pitchFamily="2" charset="-122"/>
                </a:endParaRPr>
              </a:p>
            </p:txBody>
          </p:sp>
          <p:sp>
            <p:nvSpPr>
              <p:cNvPr id="74767" name="Oval 17"/>
              <p:cNvSpPr>
                <a:spLocks noChangeArrowheads="1"/>
              </p:cNvSpPr>
              <p:nvPr/>
            </p:nvSpPr>
            <p:spPr bwMode="auto">
              <a:xfrm>
                <a:off x="7374" y="5967"/>
                <a:ext cx="553" cy="622"/>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lIns="55486" tIns="27743" rIns="55486" bIns="27743"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zh-CN" sz="2400">
                  <a:solidFill>
                    <a:srgbClr val="1C1C1C"/>
                  </a:solidFill>
                  <a:latin typeface="Times New Roman" panose="02020603050405020304" pitchFamily="18" charset="0"/>
                  <a:ea typeface="宋体" panose="02010600030101010101" pitchFamily="2" charset="-122"/>
                </a:endParaRPr>
              </a:p>
            </p:txBody>
          </p:sp>
        </p:grpSp>
      </p:grpSp>
      <p:pic>
        <p:nvPicPr>
          <p:cNvPr id="74758" name="Picture 19" descr="b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1989138"/>
            <a:ext cx="38163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03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nodeType="clickEffect">
                                  <p:stCondLst>
                                    <p:cond delay="0"/>
                                  </p:stCondLst>
                                  <p:childTnLst>
                                    <p:set>
                                      <p:cBhvr>
                                        <p:cTn id="14" dur="1" fill="hold">
                                          <p:stCondLst>
                                            <p:cond delay="0"/>
                                          </p:stCondLst>
                                        </p:cTn>
                                        <p:tgtEl>
                                          <p:spTgt spid="400402"/>
                                        </p:tgtEl>
                                        <p:attrNameLst>
                                          <p:attrName>style.visibility</p:attrName>
                                        </p:attrNameLst>
                                      </p:cBhvr>
                                      <p:to>
                                        <p:strVal val="visible"/>
                                      </p:to>
                                    </p:set>
                                    <p:animEffect transition="in" filter="strips(downLeft)">
                                      <p:cBhvr>
                                        <p:cTn id="15" dur="500"/>
                                        <p:tgtEl>
                                          <p:spTgt spid="400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1410" name="Group 2"/>
          <p:cNvGrpSpPr>
            <a:grpSpLocks/>
          </p:cNvGrpSpPr>
          <p:nvPr/>
        </p:nvGrpSpPr>
        <p:grpSpPr bwMode="auto">
          <a:xfrm>
            <a:off x="1327150" y="3629025"/>
            <a:ext cx="1008063" cy="1123950"/>
            <a:chOff x="295" y="2886"/>
            <a:chExt cx="635" cy="681"/>
          </a:xfrm>
        </p:grpSpPr>
        <p:grpSp>
          <p:nvGrpSpPr>
            <p:cNvPr id="75875" name="Group 3"/>
            <p:cNvGrpSpPr>
              <a:grpSpLocks/>
            </p:cNvGrpSpPr>
            <p:nvPr/>
          </p:nvGrpSpPr>
          <p:grpSpPr bwMode="auto">
            <a:xfrm>
              <a:off x="295" y="2886"/>
              <a:ext cx="635" cy="681"/>
              <a:chOff x="567" y="1842"/>
              <a:chExt cx="635" cy="681"/>
            </a:xfrm>
          </p:grpSpPr>
          <p:sp>
            <p:nvSpPr>
              <p:cNvPr id="75879" name="Line 4"/>
              <p:cNvSpPr>
                <a:spLocks noChangeShapeType="1"/>
              </p:cNvSpPr>
              <p:nvPr/>
            </p:nvSpPr>
            <p:spPr bwMode="auto">
              <a:xfrm flipH="1">
                <a:off x="567" y="1842"/>
                <a:ext cx="317" cy="454"/>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80" name="Line 5"/>
              <p:cNvSpPr>
                <a:spLocks noChangeShapeType="1"/>
              </p:cNvSpPr>
              <p:nvPr/>
            </p:nvSpPr>
            <p:spPr bwMode="auto">
              <a:xfrm>
                <a:off x="884" y="1842"/>
                <a:ext cx="91" cy="681"/>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81" name="Line 6"/>
              <p:cNvSpPr>
                <a:spLocks noChangeShapeType="1"/>
              </p:cNvSpPr>
              <p:nvPr/>
            </p:nvSpPr>
            <p:spPr bwMode="auto">
              <a:xfrm>
                <a:off x="884" y="1888"/>
                <a:ext cx="318" cy="408"/>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5876" name="Line 7"/>
            <p:cNvSpPr>
              <a:spLocks noChangeShapeType="1"/>
            </p:cNvSpPr>
            <p:nvPr/>
          </p:nvSpPr>
          <p:spPr bwMode="auto">
            <a:xfrm>
              <a:off x="295" y="3339"/>
              <a:ext cx="635" cy="0"/>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77" name="Line 8"/>
            <p:cNvSpPr>
              <a:spLocks noChangeShapeType="1"/>
            </p:cNvSpPr>
            <p:nvPr/>
          </p:nvSpPr>
          <p:spPr bwMode="auto">
            <a:xfrm>
              <a:off x="295" y="3339"/>
              <a:ext cx="408" cy="227"/>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78" name="Line 9"/>
            <p:cNvSpPr>
              <a:spLocks noChangeShapeType="1"/>
            </p:cNvSpPr>
            <p:nvPr/>
          </p:nvSpPr>
          <p:spPr bwMode="auto">
            <a:xfrm flipV="1">
              <a:off x="703" y="3339"/>
              <a:ext cx="227" cy="227"/>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1418" name="Rectangle 10"/>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defRPr/>
            </a:pPr>
            <a:r>
              <a:rPr lang="zh-CN" altLang="en-US" dirty="0">
                <a:latin typeface="微软雅黑" panose="020B0503020204020204" pitchFamily="34" charset="-122"/>
              </a:rPr>
              <a:t>六角密排结构空间占有率</a:t>
            </a:r>
          </a:p>
        </p:txBody>
      </p:sp>
      <p:graphicFrame>
        <p:nvGraphicFramePr>
          <p:cNvPr id="401419" name="Object 11"/>
          <p:cNvGraphicFramePr>
            <a:graphicFrameLocks noGrp="1" noChangeAspect="1"/>
          </p:cNvGraphicFramePr>
          <p:nvPr>
            <p:ph sz="half" idx="4294967295"/>
          </p:nvPr>
        </p:nvGraphicFramePr>
        <p:xfrm>
          <a:off x="3905250" y="1679575"/>
          <a:ext cx="3816350" cy="2452688"/>
        </p:xfrm>
        <a:graphic>
          <a:graphicData uri="http://schemas.openxmlformats.org/presentationml/2006/ole">
            <mc:AlternateContent xmlns:mc="http://schemas.openxmlformats.org/markup-compatibility/2006">
              <mc:Choice xmlns:v="urn:schemas-microsoft-com:vml" Requires="v">
                <p:oleObj spid="_x0000_s75909" name="Equation" r:id="rId3" imgW="1739900" imgH="1117600" progId="Equation.DSMT4">
                  <p:embed/>
                </p:oleObj>
              </mc:Choice>
              <mc:Fallback>
                <p:oleObj name="Equation" r:id="rId3" imgW="1739900" imgH="1117600" progId="Equation.DSMT4">
                  <p:embed/>
                  <p:pic>
                    <p:nvPicPr>
                      <p:cNvPr id="0" name="Object 1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0" y="1679575"/>
                        <a:ext cx="3816350" cy="2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1420" name="Object 12"/>
          <p:cNvGraphicFramePr>
            <a:graphicFrameLocks noGrp="1" noChangeAspect="1"/>
          </p:cNvGraphicFramePr>
          <p:nvPr>
            <p:ph sz="quarter" idx="4294967295"/>
          </p:nvPr>
        </p:nvGraphicFramePr>
        <p:xfrm>
          <a:off x="5908675" y="4525963"/>
          <a:ext cx="2303463" cy="920750"/>
        </p:xfrm>
        <a:graphic>
          <a:graphicData uri="http://schemas.openxmlformats.org/presentationml/2006/ole">
            <mc:AlternateContent xmlns:mc="http://schemas.openxmlformats.org/markup-compatibility/2006">
              <mc:Choice xmlns:v="urn:schemas-microsoft-com:vml" Requires="v">
                <p:oleObj spid="_x0000_s75910" name="Equation" r:id="rId5" imgW="1079032" imgH="431613" progId="Equation.DSMT4">
                  <p:embed/>
                </p:oleObj>
              </mc:Choice>
              <mc:Fallback>
                <p:oleObj name="Equation" r:id="rId5" imgW="1079032" imgH="431613" progId="Equation.DSMT4">
                  <p:embed/>
                  <p:pic>
                    <p:nvPicPr>
                      <p:cNvPr id="0" name="Object 1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8675" y="4525963"/>
                        <a:ext cx="2303463"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5782" name="Group 13"/>
          <p:cNvGrpSpPr>
            <a:grpSpLocks/>
          </p:cNvGrpSpPr>
          <p:nvPr/>
        </p:nvGrpSpPr>
        <p:grpSpPr bwMode="auto">
          <a:xfrm>
            <a:off x="412750" y="2044700"/>
            <a:ext cx="2863850" cy="3760788"/>
            <a:chOff x="113" y="1570"/>
            <a:chExt cx="1804" cy="2369"/>
          </a:xfrm>
        </p:grpSpPr>
        <p:grpSp>
          <p:nvGrpSpPr>
            <p:cNvPr id="75801" name="Group 14"/>
            <p:cNvGrpSpPr>
              <a:grpSpLocks/>
            </p:cNvGrpSpPr>
            <p:nvPr/>
          </p:nvGrpSpPr>
          <p:grpSpPr bwMode="auto">
            <a:xfrm>
              <a:off x="1071" y="1822"/>
              <a:ext cx="791" cy="1387"/>
              <a:chOff x="987" y="1536"/>
              <a:chExt cx="693" cy="1056"/>
            </a:xfrm>
          </p:grpSpPr>
          <p:grpSp>
            <p:nvGrpSpPr>
              <p:cNvPr id="75862" name="Group 15"/>
              <p:cNvGrpSpPr>
                <a:grpSpLocks/>
              </p:cNvGrpSpPr>
              <p:nvPr/>
            </p:nvGrpSpPr>
            <p:grpSpPr bwMode="auto">
              <a:xfrm>
                <a:off x="990" y="1536"/>
                <a:ext cx="690" cy="1056"/>
                <a:chOff x="990" y="1536"/>
                <a:chExt cx="690" cy="1056"/>
              </a:xfrm>
            </p:grpSpPr>
            <p:sp>
              <p:nvSpPr>
                <p:cNvPr id="75867" name="Line 16"/>
                <p:cNvSpPr>
                  <a:spLocks noChangeShapeType="1"/>
                </p:cNvSpPr>
                <p:nvPr/>
              </p:nvSpPr>
              <p:spPr bwMode="auto">
                <a:xfrm>
                  <a:off x="1200" y="1536"/>
                  <a:ext cx="480" cy="0"/>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8" name="Line 17"/>
                <p:cNvSpPr>
                  <a:spLocks noChangeShapeType="1"/>
                </p:cNvSpPr>
                <p:nvPr/>
              </p:nvSpPr>
              <p:spPr bwMode="auto">
                <a:xfrm>
                  <a:off x="990" y="1692"/>
                  <a:ext cx="480" cy="0"/>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9" name="Line 18"/>
                <p:cNvSpPr>
                  <a:spLocks noChangeShapeType="1"/>
                </p:cNvSpPr>
                <p:nvPr/>
              </p:nvSpPr>
              <p:spPr bwMode="auto">
                <a:xfrm>
                  <a:off x="1008" y="2592"/>
                  <a:ext cx="480" cy="0"/>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0" name="Line 19"/>
                <p:cNvSpPr>
                  <a:spLocks noChangeShapeType="1"/>
                </p:cNvSpPr>
                <p:nvPr/>
              </p:nvSpPr>
              <p:spPr bwMode="auto">
                <a:xfrm>
                  <a:off x="1200" y="2448"/>
                  <a:ext cx="480" cy="0"/>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1" name="Line 20"/>
                <p:cNvSpPr>
                  <a:spLocks noChangeShapeType="1"/>
                </p:cNvSpPr>
                <p:nvPr/>
              </p:nvSpPr>
              <p:spPr bwMode="auto">
                <a:xfrm>
                  <a:off x="1680" y="1584"/>
                  <a:ext cx="0" cy="816"/>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2" name="Line 21"/>
                <p:cNvSpPr>
                  <a:spLocks noChangeShapeType="1"/>
                </p:cNvSpPr>
                <p:nvPr/>
              </p:nvSpPr>
              <p:spPr bwMode="auto">
                <a:xfrm>
                  <a:off x="1440" y="1728"/>
                  <a:ext cx="0" cy="816"/>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3" name="Line 22"/>
                <p:cNvSpPr>
                  <a:spLocks noChangeShapeType="1"/>
                </p:cNvSpPr>
                <p:nvPr/>
              </p:nvSpPr>
              <p:spPr bwMode="auto">
                <a:xfrm>
                  <a:off x="1008" y="1728"/>
                  <a:ext cx="0" cy="816"/>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74" name="Line 23"/>
                <p:cNvSpPr>
                  <a:spLocks noChangeShapeType="1"/>
                </p:cNvSpPr>
                <p:nvPr/>
              </p:nvSpPr>
              <p:spPr bwMode="auto">
                <a:xfrm>
                  <a:off x="1152" y="1584"/>
                  <a:ext cx="0" cy="816"/>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sp>
            <p:nvSpPr>
              <p:cNvPr id="75863" name="Line 24"/>
              <p:cNvSpPr>
                <a:spLocks noChangeShapeType="1"/>
              </p:cNvSpPr>
              <p:nvPr/>
            </p:nvSpPr>
            <p:spPr bwMode="auto">
              <a:xfrm flipH="1">
                <a:off x="1488" y="2448"/>
                <a:ext cx="192" cy="144"/>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4" name="Line 25"/>
              <p:cNvSpPr>
                <a:spLocks noChangeShapeType="1"/>
              </p:cNvSpPr>
              <p:nvPr/>
            </p:nvSpPr>
            <p:spPr bwMode="auto">
              <a:xfrm flipH="1">
                <a:off x="1488" y="1536"/>
                <a:ext cx="192" cy="144"/>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5" name="Line 26"/>
              <p:cNvSpPr>
                <a:spLocks noChangeShapeType="1"/>
              </p:cNvSpPr>
              <p:nvPr/>
            </p:nvSpPr>
            <p:spPr bwMode="auto">
              <a:xfrm flipH="1">
                <a:off x="1008" y="2448"/>
                <a:ext cx="192" cy="144"/>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sp>
            <p:nvSpPr>
              <p:cNvPr id="75866" name="Line 27"/>
              <p:cNvSpPr>
                <a:spLocks noChangeShapeType="1"/>
              </p:cNvSpPr>
              <p:nvPr/>
            </p:nvSpPr>
            <p:spPr bwMode="auto">
              <a:xfrm flipH="1">
                <a:off x="987" y="1536"/>
                <a:ext cx="192" cy="144"/>
              </a:xfrm>
              <a:prstGeom prst="line">
                <a:avLst/>
              </a:prstGeom>
              <a:noFill/>
              <a:ln w="38100">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lstStyle/>
              <a:p>
                <a:endParaRPr lang="zh-CN" altLang="en-US"/>
              </a:p>
            </p:txBody>
          </p:sp>
        </p:grpSp>
        <p:grpSp>
          <p:nvGrpSpPr>
            <p:cNvPr id="75802" name="Group 28"/>
            <p:cNvGrpSpPr>
              <a:grpSpLocks/>
            </p:cNvGrpSpPr>
            <p:nvPr/>
          </p:nvGrpSpPr>
          <p:grpSpPr bwMode="auto">
            <a:xfrm>
              <a:off x="657" y="1570"/>
              <a:ext cx="1260" cy="1685"/>
              <a:chOff x="4320" y="11268"/>
              <a:chExt cx="1749" cy="2437"/>
            </a:xfrm>
          </p:grpSpPr>
          <p:grpSp>
            <p:nvGrpSpPr>
              <p:cNvPr id="75814" name="Group 29"/>
              <p:cNvGrpSpPr>
                <a:grpSpLocks/>
              </p:cNvGrpSpPr>
              <p:nvPr/>
            </p:nvGrpSpPr>
            <p:grpSpPr bwMode="auto">
              <a:xfrm>
                <a:off x="4320" y="11268"/>
                <a:ext cx="1749" cy="2437"/>
                <a:chOff x="4084" y="11212"/>
                <a:chExt cx="1749" cy="2437"/>
              </a:xfrm>
            </p:grpSpPr>
            <p:sp>
              <p:nvSpPr>
                <p:cNvPr id="75822" name="Line 30"/>
                <p:cNvSpPr>
                  <a:spLocks noChangeShapeType="1"/>
                </p:cNvSpPr>
                <p:nvPr/>
              </p:nvSpPr>
              <p:spPr bwMode="auto">
                <a:xfrm>
                  <a:off x="4140" y="11580"/>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3" name="Line 31"/>
                <p:cNvSpPr>
                  <a:spLocks noChangeShapeType="1"/>
                </p:cNvSpPr>
                <p:nvPr/>
              </p:nvSpPr>
              <p:spPr bwMode="auto">
                <a:xfrm>
                  <a:off x="4500" y="1126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4" name="Line 32"/>
                <p:cNvSpPr>
                  <a:spLocks noChangeShapeType="1"/>
                </p:cNvSpPr>
                <p:nvPr/>
              </p:nvSpPr>
              <p:spPr bwMode="auto">
                <a:xfrm flipH="1">
                  <a:off x="4140" y="11268"/>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5" name="Line 33"/>
                <p:cNvSpPr>
                  <a:spLocks noChangeShapeType="1"/>
                </p:cNvSpPr>
                <p:nvPr/>
              </p:nvSpPr>
              <p:spPr bwMode="auto">
                <a:xfrm>
                  <a:off x="4140" y="11580"/>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6" name="Line 34"/>
                <p:cNvSpPr>
                  <a:spLocks noChangeShapeType="1"/>
                </p:cNvSpPr>
                <p:nvPr/>
              </p:nvSpPr>
              <p:spPr bwMode="auto">
                <a:xfrm>
                  <a:off x="4680" y="11892"/>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7" name="Line 35"/>
                <p:cNvSpPr>
                  <a:spLocks noChangeShapeType="1"/>
                </p:cNvSpPr>
                <p:nvPr/>
              </p:nvSpPr>
              <p:spPr bwMode="auto">
                <a:xfrm>
                  <a:off x="5220" y="11268"/>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8" name="Line 36"/>
                <p:cNvSpPr>
                  <a:spLocks noChangeShapeType="1"/>
                </p:cNvSpPr>
                <p:nvPr/>
              </p:nvSpPr>
              <p:spPr bwMode="auto">
                <a:xfrm flipH="1">
                  <a:off x="5400" y="11580"/>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9" name="Line 37"/>
                <p:cNvSpPr>
                  <a:spLocks noChangeShapeType="1"/>
                </p:cNvSpPr>
                <p:nvPr/>
              </p:nvSpPr>
              <p:spPr bwMode="auto">
                <a:xfrm>
                  <a:off x="5220" y="11268"/>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0" name="Line 38"/>
                <p:cNvSpPr>
                  <a:spLocks noChangeShapeType="1"/>
                </p:cNvSpPr>
                <p:nvPr/>
              </p:nvSpPr>
              <p:spPr bwMode="auto">
                <a:xfrm>
                  <a:off x="4500" y="11268"/>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1" name="Line 39"/>
                <p:cNvSpPr>
                  <a:spLocks noChangeShapeType="1"/>
                </p:cNvSpPr>
                <p:nvPr/>
              </p:nvSpPr>
              <p:spPr bwMode="auto">
                <a:xfrm>
                  <a:off x="4500" y="12984"/>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2" name="Line 40"/>
                <p:cNvSpPr>
                  <a:spLocks noChangeShapeType="1"/>
                </p:cNvSpPr>
                <p:nvPr/>
              </p:nvSpPr>
              <p:spPr bwMode="auto">
                <a:xfrm>
                  <a:off x="4680" y="11892"/>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3" name="Line 41"/>
                <p:cNvSpPr>
                  <a:spLocks noChangeShapeType="1"/>
                </p:cNvSpPr>
                <p:nvPr/>
              </p:nvSpPr>
              <p:spPr bwMode="auto">
                <a:xfrm>
                  <a:off x="5400" y="11892"/>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4" name="Line 42"/>
                <p:cNvSpPr>
                  <a:spLocks noChangeShapeType="1"/>
                </p:cNvSpPr>
                <p:nvPr/>
              </p:nvSpPr>
              <p:spPr bwMode="auto">
                <a:xfrm>
                  <a:off x="5760" y="11580"/>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5" name="Line 43"/>
                <p:cNvSpPr>
                  <a:spLocks noChangeShapeType="1"/>
                </p:cNvSpPr>
                <p:nvPr/>
              </p:nvSpPr>
              <p:spPr bwMode="auto">
                <a:xfrm flipH="1">
                  <a:off x="4140" y="12984"/>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6" name="Line 44"/>
                <p:cNvSpPr>
                  <a:spLocks noChangeShapeType="1"/>
                </p:cNvSpPr>
                <p:nvPr/>
              </p:nvSpPr>
              <p:spPr bwMode="auto">
                <a:xfrm>
                  <a:off x="4140" y="13296"/>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7" name="Line 45"/>
                <p:cNvSpPr>
                  <a:spLocks noChangeShapeType="1"/>
                </p:cNvSpPr>
                <p:nvPr/>
              </p:nvSpPr>
              <p:spPr bwMode="auto">
                <a:xfrm>
                  <a:off x="4680" y="1360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8" name="Line 46"/>
                <p:cNvSpPr>
                  <a:spLocks noChangeShapeType="1"/>
                </p:cNvSpPr>
                <p:nvPr/>
              </p:nvSpPr>
              <p:spPr bwMode="auto">
                <a:xfrm flipV="1">
                  <a:off x="5400" y="13296"/>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39" name="Line 47"/>
                <p:cNvSpPr>
                  <a:spLocks noChangeShapeType="1"/>
                </p:cNvSpPr>
                <p:nvPr/>
              </p:nvSpPr>
              <p:spPr bwMode="auto">
                <a:xfrm flipH="1" flipV="1">
                  <a:off x="5220" y="12984"/>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0" name="Line 48"/>
                <p:cNvSpPr>
                  <a:spLocks noChangeShapeType="1"/>
                </p:cNvSpPr>
                <p:nvPr/>
              </p:nvSpPr>
              <p:spPr bwMode="auto">
                <a:xfrm>
                  <a:off x="4140" y="11583"/>
                  <a:ext cx="162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1" name="Line 49"/>
                <p:cNvSpPr>
                  <a:spLocks noChangeShapeType="1"/>
                </p:cNvSpPr>
                <p:nvPr/>
              </p:nvSpPr>
              <p:spPr bwMode="auto">
                <a:xfrm>
                  <a:off x="4140" y="13296"/>
                  <a:ext cx="162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2" name="Line 50"/>
                <p:cNvSpPr>
                  <a:spLocks noChangeShapeType="1"/>
                </p:cNvSpPr>
                <p:nvPr/>
              </p:nvSpPr>
              <p:spPr bwMode="auto">
                <a:xfrm flipH="1">
                  <a:off x="4680" y="11271"/>
                  <a:ext cx="540" cy="62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3" name="Line 51"/>
                <p:cNvSpPr>
                  <a:spLocks noChangeShapeType="1"/>
                </p:cNvSpPr>
                <p:nvPr/>
              </p:nvSpPr>
              <p:spPr bwMode="auto">
                <a:xfrm>
                  <a:off x="4500" y="11271"/>
                  <a:ext cx="900" cy="62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4" name="Line 52"/>
                <p:cNvSpPr>
                  <a:spLocks noChangeShapeType="1"/>
                </p:cNvSpPr>
                <p:nvPr/>
              </p:nvSpPr>
              <p:spPr bwMode="auto">
                <a:xfrm>
                  <a:off x="4500" y="12984"/>
                  <a:ext cx="900" cy="62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45" name="Line 53"/>
                <p:cNvSpPr>
                  <a:spLocks noChangeShapeType="1"/>
                </p:cNvSpPr>
                <p:nvPr/>
              </p:nvSpPr>
              <p:spPr bwMode="auto">
                <a:xfrm flipH="1">
                  <a:off x="4680" y="12984"/>
                  <a:ext cx="540" cy="624"/>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5846" name="Group 54"/>
                <p:cNvGrpSpPr>
                  <a:grpSpLocks/>
                </p:cNvGrpSpPr>
                <p:nvPr/>
              </p:nvGrpSpPr>
              <p:grpSpPr bwMode="auto">
                <a:xfrm>
                  <a:off x="4084" y="12920"/>
                  <a:ext cx="1749" cy="729"/>
                  <a:chOff x="4084" y="12920"/>
                  <a:chExt cx="1749" cy="729"/>
                </a:xfrm>
              </p:grpSpPr>
              <p:sp>
                <p:nvSpPr>
                  <p:cNvPr id="75855" name="Oval 55"/>
                  <p:cNvSpPr>
                    <a:spLocks noChangeArrowheads="1"/>
                  </p:cNvSpPr>
                  <p:nvPr/>
                </p:nvSpPr>
                <p:spPr bwMode="auto">
                  <a:xfrm>
                    <a:off x="5340" y="13536"/>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6" name="Oval 56"/>
                  <p:cNvSpPr>
                    <a:spLocks noChangeArrowheads="1"/>
                  </p:cNvSpPr>
                  <p:nvPr/>
                </p:nvSpPr>
                <p:spPr bwMode="auto">
                  <a:xfrm>
                    <a:off x="5720" y="1324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7" name="Oval 57"/>
                  <p:cNvSpPr>
                    <a:spLocks noChangeArrowheads="1"/>
                  </p:cNvSpPr>
                  <p:nvPr/>
                </p:nvSpPr>
                <p:spPr bwMode="auto">
                  <a:xfrm>
                    <a:off x="4624" y="13524"/>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8" name="Oval 58"/>
                  <p:cNvSpPr>
                    <a:spLocks noChangeArrowheads="1"/>
                  </p:cNvSpPr>
                  <p:nvPr/>
                </p:nvSpPr>
                <p:spPr bwMode="auto">
                  <a:xfrm>
                    <a:off x="5172" y="12928"/>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9" name="Oval 59"/>
                  <p:cNvSpPr>
                    <a:spLocks noChangeArrowheads="1"/>
                  </p:cNvSpPr>
                  <p:nvPr/>
                </p:nvSpPr>
                <p:spPr bwMode="auto">
                  <a:xfrm>
                    <a:off x="4444" y="1292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60" name="Oval 60"/>
                  <p:cNvSpPr>
                    <a:spLocks noChangeArrowheads="1"/>
                  </p:cNvSpPr>
                  <p:nvPr/>
                </p:nvSpPr>
                <p:spPr bwMode="auto">
                  <a:xfrm>
                    <a:off x="4084" y="1324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61" name="Oval 61"/>
                  <p:cNvSpPr>
                    <a:spLocks noChangeArrowheads="1"/>
                  </p:cNvSpPr>
                  <p:nvPr/>
                </p:nvSpPr>
                <p:spPr bwMode="auto">
                  <a:xfrm>
                    <a:off x="4892" y="13232"/>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75847" name="Group 62"/>
                <p:cNvGrpSpPr>
                  <a:grpSpLocks/>
                </p:cNvGrpSpPr>
                <p:nvPr/>
              </p:nvGrpSpPr>
              <p:grpSpPr bwMode="auto">
                <a:xfrm>
                  <a:off x="4084" y="11212"/>
                  <a:ext cx="1749" cy="729"/>
                  <a:chOff x="4084" y="12920"/>
                  <a:chExt cx="1749" cy="729"/>
                </a:xfrm>
              </p:grpSpPr>
              <p:sp>
                <p:nvSpPr>
                  <p:cNvPr id="75848" name="Oval 63"/>
                  <p:cNvSpPr>
                    <a:spLocks noChangeArrowheads="1"/>
                  </p:cNvSpPr>
                  <p:nvPr/>
                </p:nvSpPr>
                <p:spPr bwMode="auto">
                  <a:xfrm>
                    <a:off x="5340" y="13536"/>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49" name="Oval 64"/>
                  <p:cNvSpPr>
                    <a:spLocks noChangeArrowheads="1"/>
                  </p:cNvSpPr>
                  <p:nvPr/>
                </p:nvSpPr>
                <p:spPr bwMode="auto">
                  <a:xfrm>
                    <a:off x="5720" y="1324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0" name="Oval 65"/>
                  <p:cNvSpPr>
                    <a:spLocks noChangeArrowheads="1"/>
                  </p:cNvSpPr>
                  <p:nvPr/>
                </p:nvSpPr>
                <p:spPr bwMode="auto">
                  <a:xfrm>
                    <a:off x="4624" y="13524"/>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1" name="Oval 66"/>
                  <p:cNvSpPr>
                    <a:spLocks noChangeArrowheads="1"/>
                  </p:cNvSpPr>
                  <p:nvPr/>
                </p:nvSpPr>
                <p:spPr bwMode="auto">
                  <a:xfrm>
                    <a:off x="5172" y="12928"/>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2" name="Oval 67"/>
                  <p:cNvSpPr>
                    <a:spLocks noChangeArrowheads="1"/>
                  </p:cNvSpPr>
                  <p:nvPr/>
                </p:nvSpPr>
                <p:spPr bwMode="auto">
                  <a:xfrm>
                    <a:off x="4444" y="1292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3" name="Oval 68"/>
                  <p:cNvSpPr>
                    <a:spLocks noChangeArrowheads="1"/>
                  </p:cNvSpPr>
                  <p:nvPr/>
                </p:nvSpPr>
                <p:spPr bwMode="auto">
                  <a:xfrm>
                    <a:off x="4084" y="13240"/>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54" name="Oval 69"/>
                  <p:cNvSpPr>
                    <a:spLocks noChangeArrowheads="1"/>
                  </p:cNvSpPr>
                  <p:nvPr/>
                </p:nvSpPr>
                <p:spPr bwMode="auto">
                  <a:xfrm>
                    <a:off x="4892" y="13232"/>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grpSp>
            <p:nvGrpSpPr>
              <p:cNvPr id="75815" name="Group 70"/>
              <p:cNvGrpSpPr>
                <a:grpSpLocks/>
              </p:cNvGrpSpPr>
              <p:nvPr/>
            </p:nvGrpSpPr>
            <p:grpSpPr bwMode="auto">
              <a:xfrm>
                <a:off x="4771" y="12384"/>
                <a:ext cx="817" cy="408"/>
                <a:chOff x="4771" y="12384"/>
                <a:chExt cx="817" cy="408"/>
              </a:xfrm>
            </p:grpSpPr>
            <p:sp>
              <p:nvSpPr>
                <p:cNvPr id="75816" name="Oval 71"/>
                <p:cNvSpPr>
                  <a:spLocks noChangeArrowheads="1"/>
                </p:cNvSpPr>
                <p:nvPr/>
              </p:nvSpPr>
              <p:spPr bwMode="auto">
                <a:xfrm>
                  <a:off x="4771" y="12679"/>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17" name="Oval 72"/>
                <p:cNvSpPr>
                  <a:spLocks noChangeArrowheads="1"/>
                </p:cNvSpPr>
                <p:nvPr/>
              </p:nvSpPr>
              <p:spPr bwMode="auto">
                <a:xfrm>
                  <a:off x="5107" y="12384"/>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18" name="Oval 73"/>
                <p:cNvSpPr>
                  <a:spLocks noChangeArrowheads="1"/>
                </p:cNvSpPr>
                <p:nvPr/>
              </p:nvSpPr>
              <p:spPr bwMode="auto">
                <a:xfrm>
                  <a:off x="5475" y="12672"/>
                  <a:ext cx="113" cy="113"/>
                </a:xfrm>
                <a:prstGeom prst="ellipse">
                  <a:avLst/>
                </a:prstGeom>
                <a:solidFill>
                  <a:srgbClr val="000000"/>
                </a:solidFill>
                <a:ln w="9525">
                  <a:solidFill>
                    <a:srgbClr val="000000"/>
                  </a:solidFill>
                  <a:round/>
                  <a:headEnd/>
                  <a:tailEnd/>
                </a:ln>
              </p:spPr>
              <p:txBody>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19" name="Line 74"/>
                <p:cNvSpPr>
                  <a:spLocks noChangeShapeType="1"/>
                </p:cNvSpPr>
                <p:nvPr/>
              </p:nvSpPr>
              <p:spPr bwMode="auto">
                <a:xfrm flipH="1">
                  <a:off x="4804" y="12432"/>
                  <a:ext cx="360" cy="31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0" name="Line 75"/>
                <p:cNvSpPr>
                  <a:spLocks noChangeShapeType="1"/>
                </p:cNvSpPr>
                <p:nvPr/>
              </p:nvSpPr>
              <p:spPr bwMode="auto">
                <a:xfrm>
                  <a:off x="4812" y="12728"/>
                  <a:ext cx="72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21" name="Line 76"/>
                <p:cNvSpPr>
                  <a:spLocks noChangeShapeType="1"/>
                </p:cNvSpPr>
                <p:nvPr/>
              </p:nvSpPr>
              <p:spPr bwMode="auto">
                <a:xfrm>
                  <a:off x="5164" y="12424"/>
                  <a:ext cx="360" cy="31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75803" name="Group 77"/>
            <p:cNvGrpSpPr>
              <a:grpSpLocks/>
            </p:cNvGrpSpPr>
            <p:nvPr/>
          </p:nvGrpSpPr>
          <p:grpSpPr bwMode="auto">
            <a:xfrm>
              <a:off x="833" y="2957"/>
              <a:ext cx="984" cy="473"/>
              <a:chOff x="833" y="2957"/>
              <a:chExt cx="984" cy="473"/>
            </a:xfrm>
          </p:grpSpPr>
          <p:sp>
            <p:nvSpPr>
              <p:cNvPr id="75812" name="Oval 78"/>
              <p:cNvSpPr>
                <a:spLocks noChangeArrowheads="1"/>
              </p:cNvSpPr>
              <p:nvPr/>
            </p:nvSpPr>
            <p:spPr bwMode="auto">
              <a:xfrm>
                <a:off x="833" y="2958"/>
                <a:ext cx="488" cy="472"/>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5813" name="Oval 79"/>
              <p:cNvSpPr>
                <a:spLocks noChangeArrowheads="1"/>
              </p:cNvSpPr>
              <p:nvPr/>
            </p:nvSpPr>
            <p:spPr bwMode="auto">
              <a:xfrm>
                <a:off x="1328" y="2957"/>
                <a:ext cx="489" cy="470"/>
              </a:xfrm>
              <a:prstGeom prst="ellipse">
                <a:avLst/>
              </a:prstGeom>
              <a:noFill/>
              <a:ln w="38100">
                <a:solidFill>
                  <a:srgbClr val="FF6600"/>
                </a:solidFill>
                <a:miter lim="800000"/>
                <a:headEnd/>
                <a:tailEnd/>
              </a:ln>
              <a:effectLst/>
              <a:extLst>
                <a:ext uri="{909E8E84-426E-40DD-AFC4-6F175D3DCCD1}">
                  <a14:hiddenFill xmlns:a14="http://schemas.microsoft.com/office/drawing/2010/main">
                    <a:solidFill>
                      <a:srgbClr val="A1BD69"/>
                    </a:solidFill>
                  </a14:hiddenFill>
                </a:ext>
                <a:ext uri="{AF507438-7753-43E0-B8FC-AC1667EBCBE1}">
                  <a14:hiddenEffects xmlns:a14="http://schemas.microsoft.com/office/drawing/2010/main">
                    <a:effectLst>
                      <a:outerShdw dist="35921" dir="2700000" algn="ctr" rotWithShape="0">
                        <a:srgbClr val="CBBD83"/>
                      </a:outerShdw>
                    </a:effectLst>
                  </a14:hiddenEffects>
                </a:ext>
              </a:extLst>
            </p:spPr>
            <p:txBody>
              <a:bodyPr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75804" name="Line 80"/>
            <p:cNvSpPr>
              <a:spLocks noChangeShapeType="1"/>
            </p:cNvSpPr>
            <p:nvPr/>
          </p:nvSpPr>
          <p:spPr bwMode="auto">
            <a:xfrm>
              <a:off x="431" y="1797"/>
              <a:ext cx="22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5" name="Line 81"/>
            <p:cNvSpPr>
              <a:spLocks noChangeShapeType="1"/>
            </p:cNvSpPr>
            <p:nvPr/>
          </p:nvSpPr>
          <p:spPr bwMode="auto">
            <a:xfrm flipH="1">
              <a:off x="431" y="3022"/>
              <a:ext cx="18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6" name="Line 82"/>
            <p:cNvSpPr>
              <a:spLocks noChangeShapeType="1"/>
            </p:cNvSpPr>
            <p:nvPr/>
          </p:nvSpPr>
          <p:spPr bwMode="auto">
            <a:xfrm>
              <a:off x="521" y="1797"/>
              <a:ext cx="0" cy="1179"/>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7" name="Text Box 83"/>
            <p:cNvSpPr txBox="1">
              <a:spLocks noChangeArrowheads="1"/>
            </p:cNvSpPr>
            <p:nvPr/>
          </p:nvSpPr>
          <p:spPr bwMode="auto">
            <a:xfrm>
              <a:off x="113" y="2251"/>
              <a:ext cx="4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800">
                  <a:solidFill>
                    <a:srgbClr val="1C1C1C"/>
                  </a:solidFill>
                  <a:latin typeface="Times New Roman" panose="02020603050405020304" pitchFamily="18" charset="0"/>
                  <a:ea typeface="宋体" panose="02010600030101010101" pitchFamily="2" charset="-122"/>
                </a:rPr>
                <a:t>c</a:t>
              </a:r>
            </a:p>
          </p:txBody>
        </p:sp>
        <p:sp>
          <p:nvSpPr>
            <p:cNvPr id="75808" name="Line 84"/>
            <p:cNvSpPr>
              <a:spLocks noChangeShapeType="1"/>
            </p:cNvSpPr>
            <p:nvPr/>
          </p:nvSpPr>
          <p:spPr bwMode="auto">
            <a:xfrm>
              <a:off x="1066" y="3203"/>
              <a:ext cx="0" cy="4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9" name="Line 85"/>
            <p:cNvSpPr>
              <a:spLocks noChangeShapeType="1"/>
            </p:cNvSpPr>
            <p:nvPr/>
          </p:nvSpPr>
          <p:spPr bwMode="auto">
            <a:xfrm>
              <a:off x="1610" y="3203"/>
              <a:ext cx="0" cy="4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10" name="Line 86"/>
            <p:cNvSpPr>
              <a:spLocks noChangeShapeType="1"/>
            </p:cNvSpPr>
            <p:nvPr/>
          </p:nvSpPr>
          <p:spPr bwMode="auto">
            <a:xfrm>
              <a:off x="1066" y="3566"/>
              <a:ext cx="544"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11" name="Text Box 87"/>
            <p:cNvSpPr txBox="1">
              <a:spLocks noChangeArrowheads="1"/>
            </p:cNvSpPr>
            <p:nvPr/>
          </p:nvSpPr>
          <p:spPr bwMode="auto">
            <a:xfrm>
              <a:off x="1156" y="3612"/>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800" i="1">
                  <a:solidFill>
                    <a:srgbClr val="1C1C1C"/>
                  </a:solidFill>
                  <a:latin typeface="Times New Roman" panose="02020603050405020304" pitchFamily="18" charset="0"/>
                  <a:ea typeface="宋体" panose="02010600030101010101" pitchFamily="2" charset="-122"/>
                </a:rPr>
                <a:t>a</a:t>
              </a:r>
            </a:p>
          </p:txBody>
        </p:sp>
      </p:grpSp>
      <p:grpSp>
        <p:nvGrpSpPr>
          <p:cNvPr id="401496" name="Group 88"/>
          <p:cNvGrpSpPr>
            <a:grpSpLocks/>
          </p:cNvGrpSpPr>
          <p:nvPr/>
        </p:nvGrpSpPr>
        <p:grpSpPr bwMode="auto">
          <a:xfrm>
            <a:off x="3927475" y="4395788"/>
            <a:ext cx="3384550" cy="1924050"/>
            <a:chOff x="0" y="2886"/>
            <a:chExt cx="2132" cy="1212"/>
          </a:xfrm>
        </p:grpSpPr>
        <p:grpSp>
          <p:nvGrpSpPr>
            <p:cNvPr id="75785" name="Group 89"/>
            <p:cNvGrpSpPr>
              <a:grpSpLocks/>
            </p:cNvGrpSpPr>
            <p:nvPr/>
          </p:nvGrpSpPr>
          <p:grpSpPr bwMode="auto">
            <a:xfrm>
              <a:off x="295" y="2886"/>
              <a:ext cx="635" cy="681"/>
              <a:chOff x="295" y="2886"/>
              <a:chExt cx="635" cy="681"/>
            </a:xfrm>
          </p:grpSpPr>
          <p:grpSp>
            <p:nvGrpSpPr>
              <p:cNvPr id="75794" name="Group 90"/>
              <p:cNvGrpSpPr>
                <a:grpSpLocks/>
              </p:cNvGrpSpPr>
              <p:nvPr/>
            </p:nvGrpSpPr>
            <p:grpSpPr bwMode="auto">
              <a:xfrm>
                <a:off x="295" y="2886"/>
                <a:ext cx="635" cy="681"/>
                <a:chOff x="567" y="1842"/>
                <a:chExt cx="635" cy="681"/>
              </a:xfrm>
            </p:grpSpPr>
            <p:sp>
              <p:nvSpPr>
                <p:cNvPr id="75798" name="Line 91"/>
                <p:cNvSpPr>
                  <a:spLocks noChangeShapeType="1"/>
                </p:cNvSpPr>
                <p:nvPr/>
              </p:nvSpPr>
              <p:spPr bwMode="auto">
                <a:xfrm flipH="1">
                  <a:off x="567" y="1842"/>
                  <a:ext cx="317" cy="454"/>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9" name="Line 92"/>
                <p:cNvSpPr>
                  <a:spLocks noChangeShapeType="1"/>
                </p:cNvSpPr>
                <p:nvPr/>
              </p:nvSpPr>
              <p:spPr bwMode="auto">
                <a:xfrm>
                  <a:off x="884" y="1842"/>
                  <a:ext cx="91" cy="681"/>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0" name="Line 93"/>
                <p:cNvSpPr>
                  <a:spLocks noChangeShapeType="1"/>
                </p:cNvSpPr>
                <p:nvPr/>
              </p:nvSpPr>
              <p:spPr bwMode="auto">
                <a:xfrm>
                  <a:off x="884" y="1888"/>
                  <a:ext cx="318" cy="408"/>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5795" name="Line 94"/>
              <p:cNvSpPr>
                <a:spLocks noChangeShapeType="1"/>
              </p:cNvSpPr>
              <p:nvPr/>
            </p:nvSpPr>
            <p:spPr bwMode="auto">
              <a:xfrm>
                <a:off x="295" y="3339"/>
                <a:ext cx="635" cy="0"/>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6" name="Line 95"/>
              <p:cNvSpPr>
                <a:spLocks noChangeShapeType="1"/>
              </p:cNvSpPr>
              <p:nvPr/>
            </p:nvSpPr>
            <p:spPr bwMode="auto">
              <a:xfrm>
                <a:off x="295" y="3339"/>
                <a:ext cx="408" cy="227"/>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7" name="Line 96"/>
              <p:cNvSpPr>
                <a:spLocks noChangeShapeType="1"/>
              </p:cNvSpPr>
              <p:nvPr/>
            </p:nvSpPr>
            <p:spPr bwMode="auto">
              <a:xfrm flipV="1">
                <a:off x="703" y="3339"/>
                <a:ext cx="227" cy="227"/>
              </a:xfrm>
              <a:prstGeom prst="line">
                <a:avLst/>
              </a:prstGeom>
              <a:noFill/>
              <a:ln w="635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5786" name="Line 97"/>
            <p:cNvSpPr>
              <a:spLocks noChangeShapeType="1"/>
            </p:cNvSpPr>
            <p:nvPr/>
          </p:nvSpPr>
          <p:spPr bwMode="auto">
            <a:xfrm>
              <a:off x="612" y="2931"/>
              <a:ext cx="0" cy="499"/>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7" name="Line 98"/>
            <p:cNvSpPr>
              <a:spLocks noChangeShapeType="1"/>
            </p:cNvSpPr>
            <p:nvPr/>
          </p:nvSpPr>
          <p:spPr bwMode="auto">
            <a:xfrm>
              <a:off x="113" y="3430"/>
              <a:ext cx="52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8" name="Line 99"/>
            <p:cNvSpPr>
              <a:spLocks noChangeShapeType="1"/>
            </p:cNvSpPr>
            <p:nvPr/>
          </p:nvSpPr>
          <p:spPr bwMode="auto">
            <a:xfrm flipH="1">
              <a:off x="158" y="2886"/>
              <a:ext cx="45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9" name="Text Box 100"/>
            <p:cNvSpPr txBox="1">
              <a:spLocks noChangeArrowheads="1"/>
            </p:cNvSpPr>
            <p:nvPr/>
          </p:nvSpPr>
          <p:spPr bwMode="auto">
            <a:xfrm>
              <a:off x="0" y="2931"/>
              <a:ext cx="5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lang="en-US" altLang="zh-CN" sz="2800">
                  <a:solidFill>
                    <a:srgbClr val="1C1C1C"/>
                  </a:solidFill>
                  <a:latin typeface="Times New Roman" panose="02020603050405020304" pitchFamily="18" charset="0"/>
                  <a:ea typeface="宋体" panose="02010600030101010101" pitchFamily="2" charset="-122"/>
                </a:rPr>
                <a:t>c/2</a:t>
              </a:r>
            </a:p>
          </p:txBody>
        </p:sp>
        <p:grpSp>
          <p:nvGrpSpPr>
            <p:cNvPr id="75790" name="Group 101"/>
            <p:cNvGrpSpPr>
              <a:grpSpLocks/>
            </p:cNvGrpSpPr>
            <p:nvPr/>
          </p:nvGrpSpPr>
          <p:grpSpPr bwMode="auto">
            <a:xfrm>
              <a:off x="612" y="2913"/>
              <a:ext cx="227" cy="590"/>
              <a:chOff x="612" y="2913"/>
              <a:chExt cx="227" cy="590"/>
            </a:xfrm>
          </p:grpSpPr>
          <p:sp>
            <p:nvSpPr>
              <p:cNvPr id="75792" name="Line 102"/>
              <p:cNvSpPr>
                <a:spLocks noChangeShapeType="1"/>
              </p:cNvSpPr>
              <p:nvPr/>
            </p:nvSpPr>
            <p:spPr bwMode="auto">
              <a:xfrm>
                <a:off x="612" y="3430"/>
                <a:ext cx="227" cy="45"/>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3" name="Line 103"/>
              <p:cNvSpPr>
                <a:spLocks noChangeShapeType="1"/>
              </p:cNvSpPr>
              <p:nvPr/>
            </p:nvSpPr>
            <p:spPr bwMode="auto">
              <a:xfrm>
                <a:off x="612" y="2913"/>
                <a:ext cx="227" cy="59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75791" name="Object 104"/>
            <p:cNvGraphicFramePr>
              <a:graphicFrameLocks noChangeAspect="1"/>
            </p:cNvGraphicFramePr>
            <p:nvPr/>
          </p:nvGraphicFramePr>
          <p:xfrm>
            <a:off x="0" y="3612"/>
            <a:ext cx="2132" cy="486"/>
          </p:xfrm>
          <a:graphic>
            <a:graphicData uri="http://schemas.openxmlformats.org/presentationml/2006/ole">
              <mc:AlternateContent xmlns:mc="http://schemas.openxmlformats.org/markup-compatibility/2006">
                <mc:Choice xmlns:v="urn:schemas-microsoft-com:vml" Requires="v">
                  <p:oleObj spid="_x0000_s75911" name="Equation" r:id="rId7" imgW="1726451" imgH="393529" progId="Equation.DSMT4">
                    <p:embed/>
                  </p:oleObj>
                </mc:Choice>
                <mc:Fallback>
                  <p:oleObj name="Equation" r:id="rId7" imgW="1726451" imgH="393529" progId="Equation.DSMT4">
                    <p:embed/>
                    <p:pic>
                      <p:nvPicPr>
                        <p:cNvPr id="0" name="Object 1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612"/>
                          <a:ext cx="2132" cy="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1513" name="Rectangle 105"/>
          <p:cNvSpPr>
            <a:spLocks noChangeArrowheads="1"/>
          </p:cNvSpPr>
          <p:nvPr/>
        </p:nvSpPr>
        <p:spPr bwMode="auto">
          <a:xfrm>
            <a:off x="4975225" y="2184400"/>
            <a:ext cx="1727200" cy="936625"/>
          </a:xfrm>
          <a:prstGeom prst="rect">
            <a:avLst/>
          </a:prstGeom>
          <a:noFill/>
          <a:ln w="635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14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401513"/>
                                        </p:tgtEl>
                                        <p:attrNameLst>
                                          <p:attrName>style.visibility</p:attrName>
                                        </p:attrNameLst>
                                      </p:cBhvr>
                                      <p:to>
                                        <p:strVal val="visible"/>
                                      </p:to>
                                    </p:set>
                                    <p:animEffect transition="in" filter="strips(downLeft)">
                                      <p:cBhvr>
                                        <p:cTn id="11" dur="500"/>
                                        <p:tgtEl>
                                          <p:spTgt spid="4015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0" presetClass="entr" presetSubtype="0" fill="hold" nodeType="clickEffect">
                                  <p:stCondLst>
                                    <p:cond delay="0"/>
                                  </p:stCondLst>
                                  <p:childTnLst>
                                    <p:set>
                                      <p:cBhvr>
                                        <p:cTn id="15" dur="1" fill="hold">
                                          <p:stCondLst>
                                            <p:cond delay="0"/>
                                          </p:stCondLst>
                                        </p:cTn>
                                        <p:tgtEl>
                                          <p:spTgt spid="401410"/>
                                        </p:tgtEl>
                                        <p:attrNameLst>
                                          <p:attrName>style.visibility</p:attrName>
                                        </p:attrNameLst>
                                      </p:cBhvr>
                                      <p:to>
                                        <p:strVal val="visible"/>
                                      </p:to>
                                    </p:set>
                                    <p:animEffect transition="in" filter="wedge">
                                      <p:cBhvr>
                                        <p:cTn id="16" dur="2000"/>
                                        <p:tgtEl>
                                          <p:spTgt spid="4014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8" fill="hold" nodeType="clickEffect">
                                  <p:stCondLst>
                                    <p:cond delay="0"/>
                                  </p:stCondLst>
                                  <p:childTnLst>
                                    <p:set>
                                      <p:cBhvr>
                                        <p:cTn id="20" dur="1" fill="hold">
                                          <p:stCondLst>
                                            <p:cond delay="0"/>
                                          </p:stCondLst>
                                        </p:cTn>
                                        <p:tgtEl>
                                          <p:spTgt spid="401496"/>
                                        </p:tgtEl>
                                        <p:attrNameLst>
                                          <p:attrName>style.visibility</p:attrName>
                                        </p:attrNameLst>
                                      </p:cBhvr>
                                      <p:to>
                                        <p:strVal val="visible"/>
                                      </p:to>
                                    </p:set>
                                    <p:animEffect transition="in" filter="slide(fromLeft)">
                                      <p:cBhvr>
                                        <p:cTn id="21" dur="500"/>
                                        <p:tgtEl>
                                          <p:spTgt spid="40149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401420"/>
                                        </p:tgtEl>
                                        <p:attrNameLst>
                                          <p:attrName>style.visibility</p:attrName>
                                        </p:attrNameLst>
                                      </p:cBhvr>
                                      <p:to>
                                        <p:strVal val="visible"/>
                                      </p:to>
                                    </p:set>
                                    <p:animEffect transition="in" filter="checkerboard(across)">
                                      <p:cBhvr>
                                        <p:cTn id="26" dur="500"/>
                                        <p:tgtEl>
                                          <p:spTgt spid="401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5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8"/>
          <p:cNvSpPr>
            <a:spLocks noGrp="1" noChangeArrowheads="1"/>
          </p:cNvSpPr>
          <p:nvPr>
            <p:ph type="title" sz="quarter"/>
          </p:nvPr>
        </p:nvSpPr>
        <p:spPr>
          <a:xfrm>
            <a:off x="468313" y="692150"/>
            <a:ext cx="8243887" cy="882650"/>
          </a:xfrm>
          <a:noFill/>
        </p:spPr>
        <p:txBody>
          <a:bodyPr/>
          <a:lstStyle/>
          <a:p>
            <a:r>
              <a:rPr lang="zh-CN" altLang="en-US" sz="3400">
                <a:effectLst/>
              </a:rPr>
              <a:t>金属晶体学常数</a:t>
            </a:r>
          </a:p>
        </p:txBody>
      </p:sp>
      <p:graphicFrame>
        <p:nvGraphicFramePr>
          <p:cNvPr id="75864" name="Group 88"/>
          <p:cNvGraphicFramePr>
            <a:graphicFrameLocks noGrp="1"/>
          </p:cNvGraphicFramePr>
          <p:nvPr>
            <p:ph sz="quarter" idx="1"/>
          </p:nvPr>
        </p:nvGraphicFramePr>
        <p:xfrm>
          <a:off x="336550" y="2043113"/>
          <a:ext cx="8507412" cy="4114800"/>
        </p:xfrm>
        <a:graphic>
          <a:graphicData uri="http://schemas.openxmlformats.org/drawingml/2006/table">
            <a:tbl>
              <a:tblPr/>
              <a:tblGrid>
                <a:gridCol w="1162050">
                  <a:extLst>
                    <a:ext uri="{9D8B030D-6E8A-4147-A177-3AD203B41FA5}">
                      <a16:colId xmlns:a16="http://schemas.microsoft.com/office/drawing/2014/main" val="20000"/>
                    </a:ext>
                  </a:extLst>
                </a:gridCol>
                <a:gridCol w="1296987">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584325">
                  <a:extLst>
                    <a:ext uri="{9D8B030D-6E8A-4147-A177-3AD203B41FA5}">
                      <a16:colId xmlns:a16="http://schemas.microsoft.com/office/drawing/2014/main" val="20003"/>
                    </a:ext>
                  </a:extLst>
                </a:gridCol>
                <a:gridCol w="1439863">
                  <a:extLst>
                    <a:ext uri="{9D8B030D-6E8A-4147-A177-3AD203B41FA5}">
                      <a16:colId xmlns:a16="http://schemas.microsoft.com/office/drawing/2014/main" val="20004"/>
                    </a:ext>
                  </a:extLst>
                </a:gridCol>
                <a:gridCol w="1728787">
                  <a:extLst>
                    <a:ext uri="{9D8B030D-6E8A-4147-A177-3AD203B41FA5}">
                      <a16:colId xmlns:a16="http://schemas.microsoft.com/office/drawing/2014/main" val="20005"/>
                    </a:ext>
                  </a:extLst>
                </a:gridCol>
              </a:tblGrid>
              <a:tr h="677863">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Verdana" pitchFamily="34" charset="0"/>
                          <a:ea typeface="宋体" pitchFamily="2" charset="-122"/>
                        </a:rPr>
                        <a:t>structure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a</a:t>
                      </a:r>
                      <a:r>
                        <a:rPr kumimoji="0" lang="en-US" altLang="zh-CN" sz="2000" b="1" i="0" u="none" strike="noStrike" cap="none" normalizeH="0" baseline="-25000" dirty="0">
                          <a:ln>
                            <a:noFill/>
                          </a:ln>
                          <a:solidFill>
                            <a:schemeClr val="tx1"/>
                          </a:solidFill>
                          <a:effectLst/>
                          <a:latin typeface="Verdana" pitchFamily="34" charset="0"/>
                          <a:ea typeface="宋体" pitchFamily="2" charset="-122"/>
                        </a:rPr>
                        <a:t>0</a:t>
                      </a:r>
                      <a:r>
                        <a:rPr kumimoji="0" lang="en-US" altLang="zh-CN" sz="2000" b="1" i="0" u="none" strike="noStrike" cap="none" normalizeH="0" baseline="0" dirty="0">
                          <a:ln>
                            <a:noFill/>
                          </a:ln>
                          <a:solidFill>
                            <a:schemeClr val="tx1"/>
                          </a:solidFill>
                          <a:effectLst/>
                          <a:latin typeface="Verdana" pitchFamily="34" charset="0"/>
                          <a:ea typeface="宋体" pitchFamily="2" charset="-122"/>
                        </a:rPr>
                        <a:t>vs.</a:t>
                      </a:r>
                      <a:r>
                        <a:rPr kumimoji="0" lang="en-US" altLang="zh-CN" sz="2000" b="1" i="1" u="none" strike="noStrike" cap="none" normalizeH="0" baseline="0" dirty="0">
                          <a:ln>
                            <a:noFill/>
                          </a:ln>
                          <a:solidFill>
                            <a:schemeClr val="tx1"/>
                          </a:solidFill>
                          <a:effectLst/>
                          <a:latin typeface="Times New Roman" pitchFamily="18" charset="0"/>
                          <a:ea typeface="宋体" pitchFamily="2" charset="-122"/>
                        </a:rPr>
                        <a:t>r</a:t>
                      </a:r>
                      <a:endParaRPr kumimoji="0" lang="en-US" altLang="zh-CN" sz="2000" b="1" i="1" u="none" strike="noStrike" cap="none" normalizeH="0" baseline="-25000" dirty="0">
                        <a:ln>
                          <a:noFill/>
                        </a:ln>
                        <a:solidFill>
                          <a:schemeClr val="tx1"/>
                        </a:solidFill>
                        <a:effectLst/>
                        <a:latin typeface="Times New Roman" pitchFamily="18"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err="1">
                          <a:ln>
                            <a:noFill/>
                          </a:ln>
                          <a:solidFill>
                            <a:schemeClr val="tx1"/>
                          </a:solidFill>
                          <a:effectLst/>
                          <a:latin typeface="Verdana" pitchFamily="34" charset="0"/>
                          <a:ea typeface="宋体" pitchFamily="2" charset="-122"/>
                        </a:rPr>
                        <a:t>atomspercell</a:t>
                      </a:r>
                      <a:endParaRPr kumimoji="0" lang="en-US" altLang="zh-CN" sz="2000" b="1" i="0" u="none" strike="noStrike" cap="none" normalizeH="0" baseline="0" dirty="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err="1">
                          <a:ln>
                            <a:noFill/>
                          </a:ln>
                          <a:solidFill>
                            <a:schemeClr val="tx1"/>
                          </a:solidFill>
                          <a:effectLst/>
                          <a:latin typeface="Verdana" pitchFamily="34" charset="0"/>
                          <a:ea typeface="宋体" pitchFamily="2" charset="-122"/>
                        </a:rPr>
                        <a:t>coordinationNumber</a:t>
                      </a:r>
                      <a:endParaRPr kumimoji="0" lang="en-US" altLang="zh-CN" sz="2000" b="1" i="0" u="none" strike="noStrike" cap="none" normalizeH="0" baseline="0" dirty="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err="1">
                          <a:ln>
                            <a:noFill/>
                          </a:ln>
                          <a:solidFill>
                            <a:schemeClr val="tx1"/>
                          </a:solidFill>
                          <a:effectLst/>
                          <a:latin typeface="Verdana" pitchFamily="34" charset="0"/>
                          <a:ea typeface="宋体" pitchFamily="2" charset="-122"/>
                        </a:rPr>
                        <a:t>packingfactor</a:t>
                      </a:r>
                      <a:endParaRPr kumimoji="0" lang="en-US" altLang="zh-CN" sz="2000" b="1" i="0" u="none" strike="noStrike" cap="none" normalizeH="0" baseline="0" dirty="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examples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7350">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SC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0.52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Verdana" pitchFamily="34" charset="0"/>
                          <a:ea typeface="宋体" pitchFamily="2" charset="-122"/>
                        </a:rPr>
                        <a:t>Polonium(Po),</a:t>
                      </a:r>
                      <a:r>
                        <a:rPr kumimoji="0" lang="el-GR" altLang="zh-CN" sz="2000" b="1" i="1" u="none" strike="noStrike" cap="none" normalizeH="0" baseline="0" dirty="0">
                          <a:ln>
                            <a:noFill/>
                          </a:ln>
                          <a:solidFill>
                            <a:schemeClr val="tx1"/>
                          </a:solidFill>
                          <a:effectLst/>
                          <a:latin typeface="Verdana" pitchFamily="34" charset="0"/>
                          <a:ea typeface="宋体" pitchFamily="2" charset="-122"/>
                        </a:rPr>
                        <a:t>α</a:t>
                      </a:r>
                      <a:r>
                        <a:rPr kumimoji="0" lang="en-US" altLang="zh-CN" sz="2000" b="1" i="0" u="none" strike="noStrike" cap="none" normalizeH="0" baseline="0" dirty="0">
                          <a:ln>
                            <a:noFill/>
                          </a:ln>
                          <a:solidFill>
                            <a:schemeClr val="tx1"/>
                          </a:solidFill>
                          <a:effectLst/>
                          <a:latin typeface="Verdana" pitchFamily="34" charset="0"/>
                          <a:ea typeface="宋体" pitchFamily="2" charset="-122"/>
                        </a:rPr>
                        <a:t>-</a:t>
                      </a:r>
                      <a:r>
                        <a:rPr kumimoji="0" lang="en-US" altLang="zh-CN" sz="2000" b="1" i="0" u="none" strike="noStrike" cap="none" normalizeH="0" baseline="0" dirty="0" err="1">
                          <a:ln>
                            <a:noFill/>
                          </a:ln>
                          <a:solidFill>
                            <a:schemeClr val="tx1"/>
                          </a:solidFill>
                          <a:effectLst/>
                          <a:latin typeface="Verdana" pitchFamily="34" charset="0"/>
                          <a:ea typeface="宋体" pitchFamily="2" charset="-122"/>
                        </a:rPr>
                        <a:t>Mn</a:t>
                      </a:r>
                      <a:endParaRPr kumimoji="0" lang="el-GR" altLang="zh-CN" sz="2000" b="1" i="0" u="none" strike="noStrike" cap="none" normalizeH="0" baseline="0" dirty="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788">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BCC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0.68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Fe,Ti,W,Mo,Nb,Ta,K,Na,V,Zr,Cr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4325">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FCC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0.74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Fe,Cu,Au,PtAg,Pb,Ni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HCP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Verdana" pitchFamily="34" charset="0"/>
                          <a:ea typeface="宋体" pitchFamily="2" charset="-122"/>
                        </a:rPr>
                        <a:t>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Verdana" pitchFamily="34" charset="0"/>
                          <a:ea typeface="宋体" pitchFamily="2" charset="-122"/>
                        </a:rPr>
                        <a:t>0.74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Verdana" pitchFamily="34" charset="0"/>
                          <a:ea typeface="宋体" pitchFamily="2" charset="-122"/>
                        </a:defRPr>
                      </a:lvl1pPr>
                      <a:lvl2pPr algn="l" eaLnBrk="0" hangingPunct="0">
                        <a:spcBef>
                          <a:spcPct val="20000"/>
                        </a:spcBef>
                        <a:defRPr sz="2400">
                          <a:solidFill>
                            <a:schemeClr val="tx1"/>
                          </a:solidFill>
                          <a:latin typeface="Verdana" pitchFamily="34" charset="0"/>
                          <a:ea typeface="宋体" pitchFamily="2" charset="-122"/>
                        </a:defRPr>
                      </a:lvl2pPr>
                      <a:lvl3pPr algn="l" eaLnBrk="0" hangingPunct="0">
                        <a:spcBef>
                          <a:spcPct val="20000"/>
                        </a:spcBef>
                        <a:defRPr sz="2000">
                          <a:solidFill>
                            <a:schemeClr val="tx1"/>
                          </a:solidFill>
                          <a:latin typeface="Verdana" pitchFamily="34" charset="0"/>
                          <a:ea typeface="宋体" pitchFamily="2" charset="-122"/>
                        </a:defRPr>
                      </a:lvl3pPr>
                      <a:lvl4pPr algn="l" eaLnBrk="0" hangingPunct="0">
                        <a:spcBef>
                          <a:spcPct val="20000"/>
                        </a:spcBef>
                        <a:defRPr>
                          <a:solidFill>
                            <a:schemeClr val="tx1"/>
                          </a:solidFill>
                          <a:latin typeface="Verdana" pitchFamily="34" charset="0"/>
                          <a:ea typeface="宋体" pitchFamily="2" charset="-122"/>
                        </a:defRPr>
                      </a:lvl4pPr>
                      <a:lvl5pPr algn="l" eaLnBrk="0" hangingPunct="0">
                        <a:spcBef>
                          <a:spcPct val="20000"/>
                        </a:spcBef>
                        <a:defRPr>
                          <a:solidFill>
                            <a:schemeClr val="tx1"/>
                          </a:solidFill>
                          <a:latin typeface="Verdana" pitchFamily="34" charset="0"/>
                          <a:ea typeface="宋体" pitchFamily="2" charset="-122"/>
                        </a:defRPr>
                      </a:lvl5pPr>
                      <a:lvl6pPr eaLnBrk="0" fontAlgn="base" hangingPunct="0">
                        <a:spcBef>
                          <a:spcPct val="20000"/>
                        </a:spcBef>
                        <a:spcAft>
                          <a:spcPct val="0"/>
                        </a:spcAft>
                        <a:defRPr>
                          <a:solidFill>
                            <a:schemeClr val="tx1"/>
                          </a:solidFill>
                          <a:latin typeface="Verdana" pitchFamily="34" charset="0"/>
                          <a:ea typeface="宋体" pitchFamily="2" charset="-122"/>
                        </a:defRPr>
                      </a:lvl6pPr>
                      <a:lvl7pPr eaLnBrk="0" fontAlgn="base" hangingPunct="0">
                        <a:spcBef>
                          <a:spcPct val="20000"/>
                        </a:spcBef>
                        <a:spcAft>
                          <a:spcPct val="0"/>
                        </a:spcAft>
                        <a:defRPr>
                          <a:solidFill>
                            <a:schemeClr val="tx1"/>
                          </a:solidFill>
                          <a:latin typeface="Verdana" pitchFamily="34" charset="0"/>
                          <a:ea typeface="宋体" pitchFamily="2" charset="-122"/>
                        </a:defRPr>
                      </a:lvl7pPr>
                      <a:lvl8pPr eaLnBrk="0" fontAlgn="base" hangingPunct="0">
                        <a:spcBef>
                          <a:spcPct val="20000"/>
                        </a:spcBef>
                        <a:spcAft>
                          <a:spcPct val="0"/>
                        </a:spcAft>
                        <a:defRPr>
                          <a:solidFill>
                            <a:schemeClr val="tx1"/>
                          </a:solidFill>
                          <a:latin typeface="Verdana" pitchFamily="34" charset="0"/>
                          <a:ea typeface="宋体" pitchFamily="2" charset="-122"/>
                        </a:defRPr>
                      </a:lvl8pPr>
                      <a:lvl9pPr eaLnBrk="0" fontAlgn="base" hangingPunct="0">
                        <a:spcBef>
                          <a:spcPct val="20000"/>
                        </a:spcBef>
                        <a:spcAft>
                          <a:spcPct val="0"/>
                        </a:spcAft>
                        <a:defRPr>
                          <a:solidFill>
                            <a:schemeClr val="tx1"/>
                          </a:solidFill>
                          <a:latin typeface="Verdana"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1" i="0" u="none" strike="noStrike" cap="none" normalizeH="0" baseline="0" dirty="0" err="1">
                          <a:ln>
                            <a:noFill/>
                          </a:ln>
                          <a:solidFill>
                            <a:schemeClr val="tx1"/>
                          </a:solidFill>
                          <a:effectLst/>
                          <a:latin typeface="Verdana" pitchFamily="34" charset="0"/>
                          <a:ea typeface="宋体" pitchFamily="2" charset="-122"/>
                        </a:rPr>
                        <a:t>Ti,Mg,Zn,BeCo,Zr,Cd</a:t>
                      </a:r>
                      <a:endParaRPr kumimoji="0" lang="en-US" altLang="zh-CN" sz="2000" b="1" i="0" u="none" strike="noStrike" cap="none" normalizeH="0" baseline="0" dirty="0">
                        <a:ln>
                          <a:noFill/>
                        </a:ln>
                        <a:solidFill>
                          <a:schemeClr val="tx1"/>
                        </a:solidFill>
                        <a:effectLst/>
                        <a:latin typeface="Verdan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76847" name="Object 51"/>
          <p:cNvGraphicFramePr>
            <a:graphicFrameLocks noGrp="1" noChangeAspect="1"/>
          </p:cNvGraphicFramePr>
          <p:nvPr>
            <p:ph sz="quarter" idx="2"/>
          </p:nvPr>
        </p:nvGraphicFramePr>
        <p:xfrm>
          <a:off x="1763713" y="3235325"/>
          <a:ext cx="712787" cy="338138"/>
        </p:xfrm>
        <a:graphic>
          <a:graphicData uri="http://schemas.openxmlformats.org/presentationml/2006/ole">
            <mc:AlternateContent xmlns:mc="http://schemas.openxmlformats.org/markup-compatibility/2006">
              <mc:Choice xmlns:v="urn:schemas-microsoft-com:vml" Requires="v">
                <p:oleObj spid="_x0000_s76887" name="Equation" r:id="rId3" imgW="482391" imgH="228501" progId="Equation.DSMT4">
                  <p:embed/>
                </p:oleObj>
              </mc:Choice>
              <mc:Fallback>
                <p:oleObj name="Equation" r:id="rId3" imgW="482391" imgH="228501" progId="Equation.DSMT4">
                  <p:embed/>
                  <p:pic>
                    <p:nvPicPr>
                      <p:cNvPr id="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235325"/>
                        <a:ext cx="712787"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48" name="Object 65"/>
          <p:cNvGraphicFramePr>
            <a:graphicFrameLocks noGrp="1" noChangeAspect="1"/>
          </p:cNvGraphicFramePr>
          <p:nvPr>
            <p:ph sz="quarter" idx="3"/>
          </p:nvPr>
        </p:nvGraphicFramePr>
        <p:xfrm>
          <a:off x="1619250" y="4100513"/>
          <a:ext cx="936625" cy="360362"/>
        </p:xfrm>
        <a:graphic>
          <a:graphicData uri="http://schemas.openxmlformats.org/presentationml/2006/ole">
            <mc:AlternateContent xmlns:mc="http://schemas.openxmlformats.org/markup-compatibility/2006">
              <mc:Choice xmlns:v="urn:schemas-microsoft-com:vml" Requires="v">
                <p:oleObj spid="_x0000_s76888" name="Equation" r:id="rId5" imgW="660113" imgH="253890" progId="Equation.DSMT4">
                  <p:embed/>
                </p:oleObj>
              </mc:Choice>
              <mc:Fallback>
                <p:oleObj name="Equation" r:id="rId5" imgW="660113" imgH="253890" progId="Equation.DSMT4">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100513"/>
                        <a:ext cx="936625"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49" name="Object 68"/>
          <p:cNvGraphicFramePr>
            <a:graphicFrameLocks noGrp="1" noChangeAspect="1"/>
          </p:cNvGraphicFramePr>
          <p:nvPr>
            <p:ph sz="quarter" idx="4"/>
          </p:nvPr>
        </p:nvGraphicFramePr>
        <p:xfrm>
          <a:off x="1619250" y="4964113"/>
          <a:ext cx="1008063" cy="390525"/>
        </p:xfrm>
        <a:graphic>
          <a:graphicData uri="http://schemas.openxmlformats.org/presentationml/2006/ole">
            <mc:AlternateContent xmlns:mc="http://schemas.openxmlformats.org/markup-compatibility/2006">
              <mc:Choice xmlns:v="urn:schemas-microsoft-com:vml" Requires="v">
                <p:oleObj spid="_x0000_s76889" name="Equation" r:id="rId7" imgW="660113" imgH="253890" progId="Equation.DSMT4">
                  <p:embed/>
                </p:oleObj>
              </mc:Choice>
              <mc:Fallback>
                <p:oleObj name="Equation" r:id="rId7" imgW="660113" imgH="253890" progId="Equation.DSMT4">
                  <p:embed/>
                  <p:pic>
                    <p:nvPicPr>
                      <p:cNvPr id="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4964113"/>
                        <a:ext cx="1008063"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50" name="Object 89"/>
          <p:cNvGraphicFramePr>
            <a:graphicFrameLocks noChangeAspect="1"/>
          </p:cNvGraphicFramePr>
          <p:nvPr/>
        </p:nvGraphicFramePr>
        <p:xfrm>
          <a:off x="1763713" y="5684838"/>
          <a:ext cx="712787" cy="338137"/>
        </p:xfrm>
        <a:graphic>
          <a:graphicData uri="http://schemas.openxmlformats.org/presentationml/2006/ole">
            <mc:AlternateContent xmlns:mc="http://schemas.openxmlformats.org/markup-compatibility/2006">
              <mc:Choice xmlns:v="urn:schemas-microsoft-com:vml" Requires="v">
                <p:oleObj spid="_x0000_s76890" name="Equation" r:id="rId9" imgW="482391" imgH="228501" progId="Equation.DSMT4">
                  <p:embed/>
                </p:oleObj>
              </mc:Choice>
              <mc:Fallback>
                <p:oleObj name="Equation" r:id="rId9" imgW="482391" imgH="228501" progId="Equation.DSMT4">
                  <p:embed/>
                  <p:pic>
                    <p:nvPicPr>
                      <p:cNvPr id="0" name="Object 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5684838"/>
                        <a:ext cx="712787"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其它常见晶格</a:t>
            </a:r>
          </a:p>
        </p:txBody>
      </p:sp>
      <p:sp>
        <p:nvSpPr>
          <p:cNvPr id="49155" name="内容占位符 2"/>
          <p:cNvSpPr>
            <a:spLocks noGrp="1"/>
          </p:cNvSpPr>
          <p:nvPr>
            <p:ph idx="4294967295"/>
          </p:nvPr>
        </p:nvSpPr>
        <p:spPr>
          <a:xfrm>
            <a:off x="457200" y="1700213"/>
            <a:ext cx="4378325" cy="4456112"/>
          </a:xfrm>
        </p:spPr>
        <p:txBody>
          <a:bodyPr/>
          <a:lstStyle/>
          <a:p>
            <a:pPr>
              <a:lnSpc>
                <a:spcPct val="150000"/>
              </a:lnSpc>
              <a:defRPr/>
            </a:pPr>
            <a:r>
              <a:rPr lang="zh-CN" altLang="en-US" dirty="0"/>
              <a:t>金刚石结构</a:t>
            </a:r>
            <a:endParaRPr lang="en-US" altLang="zh-CN" dirty="0"/>
          </a:p>
          <a:p>
            <a:pPr>
              <a:lnSpc>
                <a:spcPct val="150000"/>
              </a:lnSpc>
              <a:defRPr/>
            </a:pPr>
            <a:r>
              <a:rPr lang="en-US" altLang="zh-CN" dirty="0" err="1"/>
              <a:t>NaCl</a:t>
            </a:r>
            <a:r>
              <a:rPr lang="zh-CN" altLang="en-US" dirty="0"/>
              <a:t>结构</a:t>
            </a:r>
            <a:endParaRPr lang="en-US" altLang="zh-CN" dirty="0"/>
          </a:p>
          <a:p>
            <a:pPr>
              <a:lnSpc>
                <a:spcPct val="150000"/>
              </a:lnSpc>
              <a:defRPr/>
            </a:pPr>
            <a:r>
              <a:rPr lang="en-US" altLang="zh-CN" dirty="0" err="1"/>
              <a:t>CsCl</a:t>
            </a:r>
            <a:r>
              <a:rPr lang="zh-CN" altLang="en-US" dirty="0"/>
              <a:t>结构</a:t>
            </a:r>
            <a:endParaRPr lang="en-US" altLang="zh-CN" dirty="0"/>
          </a:p>
          <a:p>
            <a:pPr>
              <a:lnSpc>
                <a:spcPct val="150000"/>
              </a:lnSpc>
              <a:defRPr/>
            </a:pPr>
            <a:r>
              <a:rPr lang="zh-CN" altLang="en-US" dirty="0"/>
              <a:t>闪锌矿</a:t>
            </a:r>
            <a:r>
              <a:rPr lang="en-US" altLang="zh-CN" dirty="0" err="1"/>
              <a:t>ZnS</a:t>
            </a:r>
            <a:r>
              <a:rPr lang="zh-CN" altLang="en-US" dirty="0"/>
              <a:t>结构</a:t>
            </a:r>
            <a:endParaRPr lang="en-US" altLang="zh-CN" dirty="0"/>
          </a:p>
          <a:p>
            <a:pPr>
              <a:lnSpc>
                <a:spcPct val="150000"/>
              </a:lnSpc>
              <a:defRPr/>
            </a:pPr>
            <a:r>
              <a:rPr kumimoji="1" lang="zh-CN" altLang="en-US" dirty="0">
                <a:latin typeface="Times New Roman" panose="02020603050405020304" pitchFamily="18" charset="0"/>
              </a:rPr>
              <a:t>钙钛矿结构</a:t>
            </a:r>
            <a:endParaRPr lang="en-US" altLang="zh-CN" dirty="0"/>
          </a:p>
          <a:p>
            <a:pPr>
              <a:defRPr/>
            </a:pPr>
            <a:endParaRPr lang="en-US" altLang="zh-CN" dirty="0"/>
          </a:p>
          <a:p>
            <a:pPr>
              <a:defRPr/>
            </a:pP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ChangeArrowheads="1"/>
          </p:cNvSpPr>
          <p:nvPr>
            <p:ph type="title"/>
          </p:nvPr>
        </p:nvSpPr>
        <p:spPr>
          <a:noFill/>
        </p:spPr>
        <p:txBody>
          <a:bodyPr/>
          <a:lstStyle/>
          <a:p>
            <a:r>
              <a:rPr lang="zh-CN" altLang="en-US">
                <a:effectLst/>
              </a:rPr>
              <a:t>金刚石结构</a:t>
            </a:r>
          </a:p>
        </p:txBody>
      </p:sp>
      <p:graphicFrame>
        <p:nvGraphicFramePr>
          <p:cNvPr id="78851" name="Object 4"/>
          <p:cNvGraphicFramePr>
            <a:graphicFrameLocks noGrp="1" noChangeAspect="1"/>
          </p:cNvGraphicFramePr>
          <p:nvPr>
            <p:ph idx="4294967295"/>
          </p:nvPr>
        </p:nvGraphicFramePr>
        <p:xfrm>
          <a:off x="4519613" y="1628775"/>
          <a:ext cx="4624387" cy="4456113"/>
        </p:xfrm>
        <a:graphic>
          <a:graphicData uri="http://schemas.openxmlformats.org/presentationml/2006/ole">
            <mc:AlternateContent xmlns:mc="http://schemas.openxmlformats.org/markup-compatibility/2006">
              <mc:Choice xmlns:v="urn:schemas-microsoft-com:vml" Requires="v">
                <p:oleObj spid="_x0000_s78862" r:id="rId3" imgW="11898413" imgH="11466667" progId="Photoshop.Image.9">
                  <p:embed/>
                </p:oleObj>
              </mc:Choice>
              <mc:Fallback>
                <p:oleObj r:id="rId3" imgW="11898413" imgH="11466667" progId="Photoshop.Image.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613" y="1628775"/>
                        <a:ext cx="4624387"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8852" name="Picture 7" descr="XCH001_0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288" y="2349500"/>
            <a:ext cx="3527425"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833438"/>
            <a:ext cx="8229600" cy="681037"/>
          </a:xfrm>
          <a:noFill/>
        </p:spPr>
        <p:txBody>
          <a:bodyPr/>
          <a:lstStyle/>
          <a:p>
            <a:r>
              <a:rPr lang="en-US" altLang="zh-CN">
                <a:effectLst/>
              </a:rPr>
              <a:t>NaCl</a:t>
            </a:r>
            <a:r>
              <a:rPr lang="zh-CN" altLang="en-US">
                <a:effectLst/>
              </a:rPr>
              <a:t>结构</a:t>
            </a:r>
          </a:p>
        </p:txBody>
      </p:sp>
      <p:pic>
        <p:nvPicPr>
          <p:cNvPr id="79875" name="Picture 7" descr="XCH001_0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2276475"/>
            <a:ext cx="26654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6" descr="FG13_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588" y="2276475"/>
            <a:ext cx="56515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833438"/>
            <a:ext cx="8229600" cy="681037"/>
          </a:xfrm>
          <a:noFill/>
        </p:spPr>
        <p:txBody>
          <a:bodyPr/>
          <a:lstStyle/>
          <a:p>
            <a:r>
              <a:rPr lang="en-US" altLang="zh-CN">
                <a:effectLst/>
              </a:rPr>
              <a:t>CsCl</a:t>
            </a:r>
            <a:r>
              <a:rPr lang="zh-CN" altLang="en-US">
                <a:effectLst/>
              </a:rPr>
              <a:t>结构</a:t>
            </a:r>
          </a:p>
        </p:txBody>
      </p:sp>
      <p:pic>
        <p:nvPicPr>
          <p:cNvPr id="80899" name="Picture 4" descr="XCH001_010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14600"/>
            <a:ext cx="4303713"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5" descr="XCH001_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514600"/>
            <a:ext cx="3870325"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833438"/>
            <a:ext cx="8229600" cy="681037"/>
          </a:xfrm>
          <a:noFill/>
        </p:spPr>
        <p:txBody>
          <a:bodyPr/>
          <a:lstStyle/>
          <a:p>
            <a:r>
              <a:rPr lang="zh-CN" altLang="en-US">
                <a:effectLst/>
              </a:rPr>
              <a:t>闪锌矿</a:t>
            </a:r>
            <a:r>
              <a:rPr lang="en-US" altLang="zh-CN">
                <a:effectLst/>
              </a:rPr>
              <a:t>ZnS</a:t>
            </a:r>
            <a:r>
              <a:rPr lang="zh-CN" altLang="en-US">
                <a:effectLst/>
              </a:rPr>
              <a:t>结构</a:t>
            </a:r>
          </a:p>
        </p:txBody>
      </p:sp>
      <p:pic>
        <p:nvPicPr>
          <p:cNvPr id="81923" name="Picture 4" descr="XCH001_044_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2420938"/>
            <a:ext cx="29527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492375"/>
            <a:ext cx="3024188"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1" name="Rectangle 3"/>
          <p:cNvSpPr>
            <a:spLocks noChangeArrowheads="1"/>
          </p:cNvSpPr>
          <p:nvPr/>
        </p:nvSpPr>
        <p:spPr bwMode="auto">
          <a:xfrm>
            <a:off x="603250" y="1485900"/>
            <a:ext cx="6705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defRPr/>
            </a:pPr>
            <a:r>
              <a:rPr kumimoji="1" lang="zh-CN" altLang="en-US" dirty="0">
                <a:effectLst>
                  <a:outerShdw blurRad="38100" dist="38100" dir="2700000" algn="tl">
                    <a:srgbClr val="000000">
                      <a:alpha val="43137"/>
                    </a:srgbClr>
                  </a:outerShdw>
                </a:effectLst>
              </a:rPr>
              <a:t>钙钛矿结构</a:t>
            </a:r>
            <a:r>
              <a:rPr kumimoji="1" lang="en-US" altLang="zh-CN" dirty="0">
                <a:effectLst>
                  <a:outerShdw blurRad="38100" dist="38100" dir="2700000" algn="tl">
                    <a:srgbClr val="000000">
                      <a:alpha val="43137"/>
                    </a:srgbClr>
                  </a:outerShdw>
                </a:effectLst>
              </a:rPr>
              <a:t>——</a:t>
            </a:r>
            <a:r>
              <a:rPr kumimoji="1" lang="zh-CN" altLang="en-US" dirty="0">
                <a:effectLst>
                  <a:outerShdw blurRad="38100" dist="38100" dir="2700000" algn="tl">
                    <a:srgbClr val="000000">
                      <a:alpha val="43137"/>
                    </a:srgbClr>
                  </a:outerShdw>
                </a:effectLst>
              </a:rPr>
              <a:t>钛酸钙（</a:t>
            </a:r>
            <a:r>
              <a:rPr kumimoji="1" lang="en-US" altLang="zh-CN" dirty="0">
                <a:effectLst>
                  <a:outerShdw blurRad="38100" dist="38100" dir="2700000" algn="tl">
                    <a:srgbClr val="000000">
                      <a:alpha val="43137"/>
                    </a:srgbClr>
                  </a:outerShdw>
                </a:effectLst>
              </a:rPr>
              <a:t>CaTiO</a:t>
            </a:r>
            <a:r>
              <a:rPr kumimoji="1" lang="en-US" altLang="zh-CN" baseline="-30000" dirty="0">
                <a:effectLst>
                  <a:outerShdw blurRad="38100" dist="38100" dir="2700000" algn="tl">
                    <a:srgbClr val="000000">
                      <a:alpha val="43137"/>
                    </a:srgbClr>
                  </a:outerShdw>
                </a:effectLst>
              </a:rPr>
              <a:t>3</a:t>
            </a:r>
            <a:r>
              <a:rPr kumimoji="1" lang="zh-CN" altLang="en-US" dirty="0">
                <a:effectLst>
                  <a:outerShdw blurRad="38100" dist="38100" dir="2700000" algn="tl">
                    <a:srgbClr val="000000">
                      <a:alpha val="43137"/>
                    </a:srgbClr>
                  </a:outerShdw>
                </a:effectLst>
              </a:rPr>
              <a:t>）结构</a:t>
            </a:r>
          </a:p>
        </p:txBody>
      </p:sp>
      <p:sp>
        <p:nvSpPr>
          <p:cNvPr id="411652" name="Rectangle 4"/>
          <p:cNvSpPr>
            <a:spLocks noChangeArrowheads="1"/>
          </p:cNvSpPr>
          <p:nvPr/>
        </p:nvSpPr>
        <p:spPr bwMode="auto">
          <a:xfrm>
            <a:off x="603250" y="2019300"/>
            <a:ext cx="37338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0000"/>
              </a:lnSpc>
              <a:spcBef>
                <a:spcPct val="0"/>
              </a:spcBef>
              <a:buFontTx/>
              <a:buNone/>
              <a:defRPr/>
            </a:pPr>
            <a:r>
              <a:rPr kumimoji="1" lang="en-US" altLang="zh-CN" dirty="0">
                <a:effectLst>
                  <a:outerShdw blurRad="38100" dist="38100" dir="2700000" algn="tl">
                    <a:srgbClr val="000000">
                      <a:alpha val="43137"/>
                    </a:srgbClr>
                  </a:outerShdw>
                </a:effectLst>
              </a:rPr>
              <a:t>——</a:t>
            </a:r>
            <a:r>
              <a:rPr kumimoji="1" lang="zh-CN" altLang="en-US" dirty="0">
                <a:effectLst>
                  <a:outerShdw blurRad="38100" dist="38100" dir="2700000" algn="tl">
                    <a:srgbClr val="000000">
                      <a:alpha val="43137"/>
                    </a:srgbClr>
                  </a:outerShdw>
                </a:effectLst>
              </a:rPr>
              <a:t>重要介电晶体</a:t>
            </a:r>
          </a:p>
          <a:p>
            <a:pPr eaLnBrk="1" hangingPunct="1">
              <a:lnSpc>
                <a:spcPct val="120000"/>
              </a:lnSpc>
              <a:spcBef>
                <a:spcPct val="0"/>
              </a:spcBef>
              <a:buFontTx/>
              <a:buNone/>
              <a:defRPr/>
            </a:pPr>
            <a:r>
              <a:rPr kumimoji="1" lang="zh-CN" altLang="en-US" dirty="0">
                <a:effectLst>
                  <a:outerShdw blurRad="38100" dist="38100" dir="2700000" algn="tl">
                    <a:srgbClr val="000000">
                      <a:alpha val="43137"/>
                    </a:srgbClr>
                  </a:outerShdw>
                </a:effectLst>
              </a:rPr>
              <a:t>钛酸钡（</a:t>
            </a:r>
            <a:r>
              <a:rPr kumimoji="1" lang="en-US" altLang="zh-CN" dirty="0">
                <a:effectLst>
                  <a:outerShdw blurRad="38100" dist="38100" dir="2700000" algn="tl">
                    <a:srgbClr val="000000">
                      <a:alpha val="43137"/>
                    </a:srgbClr>
                  </a:outerShdw>
                </a:effectLst>
              </a:rPr>
              <a:t>BaTiO</a:t>
            </a:r>
            <a:r>
              <a:rPr kumimoji="1" lang="en-US" altLang="zh-CN" baseline="-30000" dirty="0">
                <a:effectLst>
                  <a:outerShdw blurRad="38100" dist="38100" dir="2700000" algn="tl">
                    <a:srgbClr val="000000">
                      <a:alpha val="43137"/>
                    </a:srgbClr>
                  </a:outerShdw>
                </a:effectLst>
              </a:rPr>
              <a:t>3</a:t>
            </a:r>
            <a:r>
              <a:rPr kumimoji="1" lang="zh-CN" altLang="en-US" dirty="0">
                <a:effectLst>
                  <a:outerShdw blurRad="38100" dist="38100" dir="2700000" algn="tl">
                    <a:srgbClr val="000000">
                      <a:alpha val="43137"/>
                    </a:srgbClr>
                  </a:outerShdw>
                </a:effectLst>
              </a:rPr>
              <a:t>）</a:t>
            </a:r>
          </a:p>
          <a:p>
            <a:pPr eaLnBrk="1" hangingPunct="1">
              <a:lnSpc>
                <a:spcPct val="120000"/>
              </a:lnSpc>
              <a:spcBef>
                <a:spcPct val="0"/>
              </a:spcBef>
              <a:buFontTx/>
              <a:buNone/>
              <a:defRPr/>
            </a:pPr>
            <a:r>
              <a:rPr kumimoji="1" lang="zh-CN" altLang="en-US" dirty="0">
                <a:effectLst>
                  <a:outerShdw blurRad="38100" dist="38100" dir="2700000" algn="tl">
                    <a:srgbClr val="000000">
                      <a:alpha val="43137"/>
                    </a:srgbClr>
                  </a:outerShdw>
                </a:effectLst>
              </a:rPr>
              <a:t>锆酸铅（</a:t>
            </a:r>
            <a:r>
              <a:rPr kumimoji="1" lang="en-US" altLang="zh-CN" dirty="0">
                <a:effectLst>
                  <a:outerShdw blurRad="38100" dist="38100" dir="2700000" algn="tl">
                    <a:srgbClr val="000000">
                      <a:alpha val="43137"/>
                    </a:srgbClr>
                  </a:outerShdw>
                </a:effectLst>
              </a:rPr>
              <a:t>PbZrO</a:t>
            </a:r>
            <a:r>
              <a:rPr kumimoji="1" lang="en-US" altLang="zh-CN" baseline="-30000" dirty="0">
                <a:effectLst>
                  <a:outerShdw blurRad="38100" dist="38100" dir="2700000" algn="tl">
                    <a:srgbClr val="000000">
                      <a:alpha val="43137"/>
                    </a:srgbClr>
                  </a:outerShdw>
                </a:effectLst>
              </a:rPr>
              <a:t>3</a:t>
            </a:r>
            <a:r>
              <a:rPr kumimoji="1" lang="zh-CN" altLang="en-US" dirty="0">
                <a:effectLst>
                  <a:outerShdw blurRad="38100" dist="38100" dir="2700000" algn="tl">
                    <a:srgbClr val="000000">
                      <a:alpha val="43137"/>
                    </a:srgbClr>
                  </a:outerShdw>
                </a:effectLst>
              </a:rPr>
              <a:t>）</a:t>
            </a:r>
          </a:p>
          <a:p>
            <a:pPr eaLnBrk="1" hangingPunct="1">
              <a:lnSpc>
                <a:spcPct val="120000"/>
              </a:lnSpc>
              <a:spcBef>
                <a:spcPct val="0"/>
              </a:spcBef>
              <a:buFontTx/>
              <a:buNone/>
              <a:defRPr/>
            </a:pPr>
            <a:r>
              <a:rPr kumimoji="1" lang="zh-CN" altLang="en-US" dirty="0">
                <a:effectLst>
                  <a:outerShdw blurRad="38100" dist="38100" dir="2700000" algn="tl">
                    <a:srgbClr val="000000">
                      <a:alpha val="43137"/>
                    </a:srgbClr>
                  </a:outerShdw>
                </a:effectLst>
              </a:rPr>
              <a:t>铌酸锂（</a:t>
            </a:r>
            <a:r>
              <a:rPr kumimoji="1" lang="en-US" altLang="zh-CN" dirty="0">
                <a:effectLst>
                  <a:outerShdw blurRad="38100" dist="38100" dir="2700000" algn="tl">
                    <a:srgbClr val="000000">
                      <a:alpha val="43137"/>
                    </a:srgbClr>
                  </a:outerShdw>
                </a:effectLst>
              </a:rPr>
              <a:t>LiNbO</a:t>
            </a:r>
            <a:r>
              <a:rPr kumimoji="1" lang="en-US" altLang="zh-CN" baseline="-30000" dirty="0">
                <a:effectLst>
                  <a:outerShdw blurRad="38100" dist="38100" dir="2700000" algn="tl">
                    <a:srgbClr val="000000">
                      <a:alpha val="43137"/>
                    </a:srgbClr>
                  </a:outerShdw>
                </a:effectLst>
              </a:rPr>
              <a:t>3</a:t>
            </a:r>
            <a:r>
              <a:rPr kumimoji="1" lang="zh-CN" altLang="en-US" dirty="0">
                <a:effectLst>
                  <a:outerShdw blurRad="38100" dist="38100" dir="2700000" algn="tl">
                    <a:srgbClr val="000000">
                      <a:alpha val="43137"/>
                    </a:srgbClr>
                  </a:outerShdw>
                </a:effectLst>
              </a:rPr>
              <a:t>）</a:t>
            </a:r>
          </a:p>
          <a:p>
            <a:pPr eaLnBrk="1" hangingPunct="1">
              <a:lnSpc>
                <a:spcPct val="120000"/>
              </a:lnSpc>
              <a:spcBef>
                <a:spcPct val="0"/>
              </a:spcBef>
              <a:buFontTx/>
              <a:buNone/>
              <a:defRPr/>
            </a:pPr>
            <a:r>
              <a:rPr kumimoji="1" lang="zh-CN" altLang="en-US" dirty="0">
                <a:effectLst>
                  <a:outerShdw blurRad="38100" dist="38100" dir="2700000" algn="tl">
                    <a:srgbClr val="000000">
                      <a:alpha val="43137"/>
                    </a:srgbClr>
                  </a:outerShdw>
                </a:effectLst>
              </a:rPr>
              <a:t>钽酸锂（</a:t>
            </a:r>
            <a:r>
              <a:rPr kumimoji="1" lang="en-US" altLang="zh-CN" dirty="0">
                <a:effectLst>
                  <a:outerShdw blurRad="38100" dist="38100" dir="2700000" algn="tl">
                    <a:srgbClr val="000000">
                      <a:alpha val="43137"/>
                    </a:srgbClr>
                  </a:outerShdw>
                </a:effectLst>
              </a:rPr>
              <a:t>LiTaO</a:t>
            </a:r>
            <a:r>
              <a:rPr kumimoji="1" lang="en-US" altLang="zh-CN" baseline="-30000" dirty="0">
                <a:effectLst>
                  <a:outerShdw blurRad="38100" dist="38100" dir="2700000" algn="tl">
                    <a:srgbClr val="000000">
                      <a:alpha val="43137"/>
                    </a:srgbClr>
                  </a:outerShdw>
                </a:effectLst>
              </a:rPr>
              <a:t>3</a:t>
            </a:r>
            <a:r>
              <a:rPr kumimoji="1" lang="zh-CN" altLang="en-US" dirty="0">
                <a:effectLst>
                  <a:outerShdw blurRad="38100" dist="38100" dir="2700000" algn="tl">
                    <a:srgbClr val="000000">
                      <a:alpha val="43137"/>
                    </a:srgbClr>
                  </a:outerShdw>
                </a:effectLst>
              </a:rPr>
              <a:t>）等</a:t>
            </a:r>
            <a:endParaRPr kumimoji="1" lang="zh-CN" altLang="en-US" b="0" dirty="0">
              <a:effectLst>
                <a:outerShdw blurRad="38100" dist="38100" dir="2700000" algn="tl">
                  <a:srgbClr val="000000">
                    <a:alpha val="43137"/>
                  </a:srgbClr>
                </a:outerShdw>
              </a:effectLst>
            </a:endParaRPr>
          </a:p>
        </p:txBody>
      </p:sp>
      <p:sp>
        <p:nvSpPr>
          <p:cNvPr id="411653" name="Rectangle 5"/>
          <p:cNvSpPr>
            <a:spLocks noChangeArrowheads="1"/>
          </p:cNvSpPr>
          <p:nvPr/>
        </p:nvSpPr>
        <p:spPr bwMode="auto">
          <a:xfrm>
            <a:off x="603250" y="4686300"/>
            <a:ext cx="365760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eaLnBrk="1" hangingPunct="1">
              <a:lnSpc>
                <a:spcPct val="110000"/>
              </a:lnSpc>
              <a:spcBef>
                <a:spcPct val="0"/>
              </a:spcBef>
              <a:buFontTx/>
              <a:buNone/>
              <a:defRPr/>
            </a:pPr>
            <a:r>
              <a:rPr kumimoji="1" lang="zh-CN" altLang="en-US">
                <a:effectLst>
                  <a:outerShdw blurRad="38100" dist="38100" dir="2700000" algn="tl">
                    <a:srgbClr val="000000">
                      <a:alpha val="43137"/>
                    </a:srgbClr>
                  </a:outerShdw>
                </a:effectLst>
              </a:rPr>
              <a:t>晶格</a:t>
            </a:r>
            <a:r>
              <a:rPr kumimoji="1" lang="en-US" altLang="zh-CN">
                <a:effectLst>
                  <a:outerShdw blurRad="38100" dist="38100" dir="2700000" algn="tl">
                    <a:srgbClr val="000000">
                      <a:alpha val="43137"/>
                    </a:srgbClr>
                  </a:outerShdw>
                </a:effectLst>
              </a:rPr>
              <a:t>——</a:t>
            </a:r>
            <a:r>
              <a:rPr kumimoji="1" lang="zh-CN" altLang="en-US">
                <a:effectLst>
                  <a:outerShdw blurRad="38100" dist="38100" dir="2700000" algn="tl">
                    <a:srgbClr val="000000">
                      <a:alpha val="43137"/>
                    </a:srgbClr>
                  </a:outerShdw>
                </a:effectLst>
              </a:rPr>
              <a:t>由</a:t>
            </a:r>
            <a:r>
              <a:rPr kumimoji="1" lang="en-US" altLang="zh-CN">
                <a:effectLst>
                  <a:outerShdw blurRad="38100" dist="38100" dir="2700000" algn="tl">
                    <a:srgbClr val="000000">
                      <a:alpha val="43137"/>
                    </a:srgbClr>
                  </a:outerShdw>
                </a:effectLst>
              </a:rPr>
              <a:t>Ba</a:t>
            </a:r>
            <a:r>
              <a:rPr kumimoji="1" lang="zh-CN" altLang="en-US">
                <a:effectLst>
                  <a:outerShdw blurRad="38100" dist="38100" dir="2700000" algn="tl">
                    <a:srgbClr val="000000">
                      <a:alpha val="43137"/>
                    </a:srgbClr>
                  </a:outerShdw>
                </a:effectLst>
              </a:rPr>
              <a:t>、</a:t>
            </a:r>
            <a:r>
              <a:rPr kumimoji="1" lang="en-US" altLang="zh-CN">
                <a:effectLst>
                  <a:outerShdw blurRad="38100" dist="38100" dir="2700000" algn="tl">
                    <a:srgbClr val="000000">
                      <a:alpha val="43137"/>
                    </a:srgbClr>
                  </a:outerShdw>
                </a:effectLst>
              </a:rPr>
              <a:t>Ti</a:t>
            </a:r>
            <a:r>
              <a:rPr kumimoji="1" lang="zh-CN" altLang="en-US">
                <a:effectLst>
                  <a:outerShdw blurRad="38100" dist="38100" dir="2700000" algn="tl">
                    <a:srgbClr val="000000">
                      <a:alpha val="43137"/>
                    </a:srgbClr>
                  </a:outerShdw>
                </a:effectLst>
              </a:rPr>
              <a:t>、</a:t>
            </a:r>
            <a:r>
              <a:rPr kumimoji="1" lang="en-US" altLang="zh-CN">
                <a:effectLst>
                  <a:outerShdw blurRad="38100" dist="38100" dir="2700000" algn="tl">
                    <a:srgbClr val="000000">
                      <a:alpha val="43137"/>
                    </a:srgbClr>
                  </a:outerShdw>
                </a:effectLst>
              </a:rPr>
              <a:t>OI</a:t>
            </a:r>
            <a:r>
              <a:rPr kumimoji="1" lang="zh-CN" altLang="en-US">
                <a:effectLst>
                  <a:outerShdw blurRad="38100" dist="38100" dir="2700000" algn="tl">
                    <a:srgbClr val="000000">
                      <a:alpha val="43137"/>
                    </a:srgbClr>
                  </a:outerShdw>
                </a:effectLst>
              </a:rPr>
              <a:t>、</a:t>
            </a:r>
            <a:r>
              <a:rPr kumimoji="1" lang="en-US" altLang="zh-CN">
                <a:effectLst>
                  <a:outerShdw blurRad="38100" dist="38100" dir="2700000" algn="tl">
                    <a:srgbClr val="000000">
                      <a:alpha val="43137"/>
                    </a:srgbClr>
                  </a:outerShdw>
                </a:effectLst>
              </a:rPr>
              <a:t>OII</a:t>
            </a:r>
            <a:r>
              <a:rPr kumimoji="1" lang="zh-CN" altLang="en-US">
                <a:effectLst>
                  <a:outerShdw blurRad="38100" dist="38100" dir="2700000" algn="tl">
                    <a:srgbClr val="000000">
                      <a:alpha val="43137"/>
                    </a:srgbClr>
                  </a:outerShdw>
                </a:effectLst>
              </a:rPr>
              <a:t>、</a:t>
            </a:r>
            <a:r>
              <a:rPr kumimoji="1" lang="en-US" altLang="zh-CN">
                <a:effectLst>
                  <a:outerShdw blurRad="38100" dist="38100" dir="2700000" algn="tl">
                    <a:srgbClr val="000000">
                      <a:alpha val="43137"/>
                    </a:srgbClr>
                  </a:outerShdw>
                </a:effectLst>
              </a:rPr>
              <a:t>OIII</a:t>
            </a:r>
            <a:r>
              <a:rPr kumimoji="1" lang="zh-CN" altLang="en-US">
                <a:effectLst>
                  <a:outerShdw blurRad="38100" dist="38100" dir="2700000" algn="tl">
                    <a:srgbClr val="000000">
                      <a:alpha val="43137"/>
                    </a:srgbClr>
                  </a:outerShdw>
                </a:effectLst>
              </a:rPr>
              <a:t>各自组成的简立方结构子晶格套构而成</a:t>
            </a:r>
            <a:endParaRPr kumimoji="1" lang="zh-CN" altLang="en-US" b="0">
              <a:effectLst>
                <a:outerShdw blurRad="38100" dist="38100" dir="2700000" algn="tl">
                  <a:srgbClr val="000000">
                    <a:alpha val="43137"/>
                  </a:srgbClr>
                </a:outerShdw>
              </a:effectLst>
            </a:endParaRPr>
          </a:p>
        </p:txBody>
      </p:sp>
      <p:pic>
        <p:nvPicPr>
          <p:cNvPr id="411654" name="Picture 6" descr="XCH001_0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825" y="2349500"/>
            <a:ext cx="44735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a:t>钙钛矿结构（</a:t>
            </a:r>
            <a:r>
              <a:rPr lang="en-US" altLang="zh-CN" dirty="0"/>
              <a:t>ABO3</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1651">
                                            <p:txEl>
                                              <p:pRg st="0" end="0"/>
                                            </p:txEl>
                                          </p:spTgt>
                                        </p:tgtEl>
                                        <p:attrNameLst>
                                          <p:attrName>style.visibility</p:attrName>
                                        </p:attrNameLst>
                                      </p:cBhvr>
                                      <p:to>
                                        <p:strVal val="visible"/>
                                      </p:to>
                                    </p:set>
                                    <p:animEffect transition="in" filter="dissolve">
                                      <p:cBhvr>
                                        <p:cTn id="7" dur="500"/>
                                        <p:tgtEl>
                                          <p:spTgt spid="411651">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11654"/>
                                        </p:tgtEl>
                                        <p:attrNameLst>
                                          <p:attrName>style.visibility</p:attrName>
                                        </p:attrNameLst>
                                      </p:cBhvr>
                                      <p:to>
                                        <p:strVal val="visible"/>
                                      </p:to>
                                    </p:set>
                                    <p:animEffect transition="in" filter="dissolve">
                                      <p:cBhvr>
                                        <p:cTn id="11" dur="500"/>
                                        <p:tgtEl>
                                          <p:spTgt spid="41165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11652"/>
                                        </p:tgtEl>
                                        <p:attrNameLst>
                                          <p:attrName>style.visibility</p:attrName>
                                        </p:attrNameLst>
                                      </p:cBhvr>
                                      <p:to>
                                        <p:strVal val="visible"/>
                                      </p:to>
                                    </p:set>
                                    <p:animEffect transition="in" filter="dissolve">
                                      <p:cBhvr>
                                        <p:cTn id="16" dur="500"/>
                                        <p:tgtEl>
                                          <p:spTgt spid="41165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11653"/>
                                        </p:tgtEl>
                                        <p:attrNameLst>
                                          <p:attrName>style.visibility</p:attrName>
                                        </p:attrNameLst>
                                      </p:cBhvr>
                                      <p:to>
                                        <p:strVal val="visible"/>
                                      </p:to>
                                    </p:set>
                                    <p:animEffect transition="in" filter="dissolve">
                                      <p:cBhvr>
                                        <p:cTn id="21" dur="500"/>
                                        <p:tgtEl>
                                          <p:spTgt spid="411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1" grpId="0" build="p" autoUpdateAnimBg="0"/>
      <p:bldP spid="411652" grpId="0" autoUpdateAnimBg="0"/>
      <p:bldP spid="411653"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a:spLocks noGrp="1"/>
          </p:cNvSpPr>
          <p:nvPr>
            <p:ph idx="4294967295"/>
          </p:nvPr>
        </p:nvSpPr>
        <p:spPr>
          <a:xfrm>
            <a:off x="34925" y="981075"/>
            <a:ext cx="9074150" cy="5400675"/>
          </a:xfrm>
        </p:spPr>
        <p:txBody>
          <a:bodyPr/>
          <a:lstStyle/>
          <a:p>
            <a:pPr marL="180000" indent="-180000">
              <a:lnSpc>
                <a:spcPct val="130000"/>
              </a:lnSpc>
              <a:spcBef>
                <a:spcPts val="0"/>
              </a:spcBef>
              <a:defRPr/>
            </a:pPr>
            <a:r>
              <a:rPr lang="en-US" altLang="zh-CN" sz="2400" dirty="0"/>
              <a:t>1915</a:t>
            </a:r>
            <a:r>
              <a:rPr lang="zh-CN" altLang="en-US" sz="2400" dirty="0"/>
              <a:t>年，</a:t>
            </a:r>
            <a:r>
              <a:rPr lang="en-US" altLang="zh-CN" sz="2400" dirty="0"/>
              <a:t>Bragg</a:t>
            </a:r>
            <a:r>
              <a:rPr lang="zh-CN" altLang="en-US" sz="2400" dirty="0"/>
              <a:t>父子发表</a:t>
            </a:r>
            <a:r>
              <a:rPr lang="en-US" altLang="zh-CN" sz="2400" dirty="0"/>
              <a:t>《X</a:t>
            </a:r>
            <a:r>
              <a:rPr lang="zh-CN" altLang="en-US" sz="2400" dirty="0"/>
              <a:t>射线与晶体结构</a:t>
            </a:r>
            <a:r>
              <a:rPr lang="en-US" altLang="zh-CN" sz="2400" dirty="0"/>
              <a:t>》</a:t>
            </a:r>
            <a:r>
              <a:rPr lang="zh-CN" altLang="en-US" sz="2400" dirty="0"/>
              <a:t>，并描述了：</a:t>
            </a:r>
            <a:endParaRPr lang="en-US" altLang="zh-CN" sz="2400" dirty="0"/>
          </a:p>
          <a:p>
            <a:pPr marL="540000" lvl="2">
              <a:lnSpc>
                <a:spcPct val="130000"/>
              </a:lnSpc>
              <a:spcBef>
                <a:spcPts val="0"/>
              </a:spcBef>
              <a:defRPr/>
            </a:pPr>
            <a:r>
              <a:rPr lang="zh-CN" altLang="en-US" sz="2200" dirty="0">
                <a:solidFill>
                  <a:srgbClr val="000066"/>
                </a:solidFill>
              </a:rPr>
              <a:t>氯化钠型</a:t>
            </a:r>
            <a:r>
              <a:rPr lang="en-US" altLang="zh-CN" sz="2200" dirty="0">
                <a:solidFill>
                  <a:srgbClr val="000066"/>
                </a:solidFill>
              </a:rPr>
              <a:t>(</a:t>
            </a:r>
            <a:r>
              <a:rPr lang="en-US" altLang="zh-CN" sz="2200" dirty="0" err="1">
                <a:solidFill>
                  <a:srgbClr val="000066"/>
                </a:solidFill>
              </a:rPr>
              <a:t>NaCl,KCl,KBr,KI,PbS</a:t>
            </a:r>
            <a:r>
              <a:rPr lang="en-US" altLang="zh-CN" sz="2200" dirty="0">
                <a:solidFill>
                  <a:srgbClr val="000066"/>
                </a:solidFill>
              </a:rPr>
              <a:t>)</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金刚石</a:t>
            </a:r>
            <a:r>
              <a:rPr lang="en-US" altLang="zh-CN" sz="2200" dirty="0">
                <a:solidFill>
                  <a:srgbClr val="000066"/>
                </a:solidFill>
              </a:rPr>
              <a:t>(C)</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立方硫化锌型</a:t>
            </a:r>
            <a:r>
              <a:rPr lang="en-US" altLang="zh-CN" sz="2200" dirty="0">
                <a:solidFill>
                  <a:srgbClr val="000066"/>
                </a:solidFill>
              </a:rPr>
              <a:t>(</a:t>
            </a:r>
            <a:r>
              <a:rPr lang="en-US" altLang="zh-CN" sz="2200" dirty="0" err="1">
                <a:solidFill>
                  <a:srgbClr val="000066"/>
                </a:solidFill>
              </a:rPr>
              <a:t>ZnS</a:t>
            </a:r>
            <a:r>
              <a:rPr lang="en-US" altLang="zh-CN" sz="2200" dirty="0">
                <a:solidFill>
                  <a:srgbClr val="000066"/>
                </a:solidFill>
              </a:rPr>
              <a:t>)</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六方硫化锌型</a:t>
            </a:r>
            <a:r>
              <a:rPr lang="en-US" altLang="zh-CN" sz="2200" dirty="0">
                <a:solidFill>
                  <a:srgbClr val="000066"/>
                </a:solidFill>
              </a:rPr>
              <a:t>(</a:t>
            </a:r>
            <a:r>
              <a:rPr lang="en-US" altLang="zh-CN" sz="2200" dirty="0" err="1">
                <a:solidFill>
                  <a:srgbClr val="000066"/>
                </a:solidFill>
              </a:rPr>
              <a:t>ZnO,CdS</a:t>
            </a:r>
            <a:r>
              <a:rPr lang="en-US" altLang="zh-CN" sz="2200" dirty="0">
                <a:solidFill>
                  <a:srgbClr val="000066"/>
                </a:solidFill>
              </a:rPr>
              <a:t>)</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氯化铯型</a:t>
            </a:r>
            <a:r>
              <a:rPr lang="en-US" altLang="zh-CN" sz="2200" dirty="0">
                <a:solidFill>
                  <a:srgbClr val="000066"/>
                </a:solidFill>
              </a:rPr>
              <a:t>(CsCl,NH</a:t>
            </a:r>
            <a:r>
              <a:rPr lang="en-US" altLang="zh-CN" sz="2200" baseline="-25000" dirty="0">
                <a:solidFill>
                  <a:srgbClr val="000066"/>
                </a:solidFill>
              </a:rPr>
              <a:t>4</a:t>
            </a:r>
            <a:r>
              <a:rPr lang="en-US" altLang="zh-CN" sz="2200" dirty="0">
                <a:solidFill>
                  <a:srgbClr val="000066"/>
                </a:solidFill>
              </a:rPr>
              <a:t>Cl)</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立方密堆积结构</a:t>
            </a:r>
            <a:r>
              <a:rPr lang="en-US" altLang="zh-CN" sz="2200" dirty="0">
                <a:solidFill>
                  <a:srgbClr val="000066"/>
                </a:solidFill>
              </a:rPr>
              <a:t>(Cu)</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萤石</a:t>
            </a:r>
            <a:r>
              <a:rPr lang="en-US" altLang="zh-CN" sz="2200" dirty="0">
                <a:solidFill>
                  <a:srgbClr val="000066"/>
                </a:solidFill>
              </a:rPr>
              <a:t>(CaF</a:t>
            </a:r>
            <a:r>
              <a:rPr lang="en-US" altLang="zh-CN" sz="2200" baseline="-25000" dirty="0">
                <a:solidFill>
                  <a:srgbClr val="000066"/>
                </a:solidFill>
              </a:rPr>
              <a:t>2</a:t>
            </a:r>
            <a:r>
              <a:rPr lang="en-US" altLang="zh-CN" sz="2200" dirty="0">
                <a:solidFill>
                  <a:srgbClr val="000066"/>
                </a:solidFill>
              </a:rPr>
              <a:t>)</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黄铁矿型</a:t>
            </a:r>
            <a:r>
              <a:rPr lang="en-US" altLang="zh-CN" sz="2200" dirty="0">
                <a:solidFill>
                  <a:srgbClr val="000066"/>
                </a:solidFill>
              </a:rPr>
              <a:t>(FeS</a:t>
            </a:r>
            <a:r>
              <a:rPr lang="en-US" altLang="zh-CN" sz="2200" baseline="-25000" dirty="0">
                <a:solidFill>
                  <a:srgbClr val="000066"/>
                </a:solidFill>
              </a:rPr>
              <a:t>2</a:t>
            </a:r>
            <a:r>
              <a:rPr lang="en-US" altLang="zh-CN" sz="2200" dirty="0">
                <a:solidFill>
                  <a:srgbClr val="000066"/>
                </a:solidFill>
              </a:rPr>
              <a:t>,MnS</a:t>
            </a:r>
            <a:r>
              <a:rPr lang="en-US" altLang="zh-CN" sz="2200" baseline="-25000" dirty="0">
                <a:solidFill>
                  <a:srgbClr val="000066"/>
                </a:solidFill>
              </a:rPr>
              <a:t>2</a:t>
            </a:r>
            <a:r>
              <a:rPr lang="en-US" altLang="zh-CN" sz="2200" dirty="0">
                <a:solidFill>
                  <a:srgbClr val="000066"/>
                </a:solidFill>
              </a:rPr>
              <a:t>,CoAsS</a:t>
            </a:r>
            <a:r>
              <a:rPr lang="en-US" altLang="zh-CN" sz="2200" baseline="-25000" dirty="0">
                <a:solidFill>
                  <a:srgbClr val="000066"/>
                </a:solidFill>
              </a:rPr>
              <a:t>2</a:t>
            </a:r>
            <a:r>
              <a:rPr lang="en-US" altLang="zh-CN" sz="2200" dirty="0">
                <a:solidFill>
                  <a:srgbClr val="000066"/>
                </a:solidFill>
              </a:rPr>
              <a:t>)</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方解石型</a:t>
            </a:r>
            <a:r>
              <a:rPr lang="en-US" altLang="zh-CN" sz="2200" dirty="0">
                <a:solidFill>
                  <a:srgbClr val="000066"/>
                </a:solidFill>
              </a:rPr>
              <a:t>(CaCO</a:t>
            </a:r>
            <a:r>
              <a:rPr lang="en-US" altLang="zh-CN" sz="2200" baseline="-25000" dirty="0">
                <a:solidFill>
                  <a:srgbClr val="000066"/>
                </a:solidFill>
              </a:rPr>
              <a:t>3</a:t>
            </a:r>
            <a:r>
              <a:rPr lang="en-US" altLang="zh-CN" sz="2200" dirty="0">
                <a:solidFill>
                  <a:srgbClr val="000066"/>
                </a:solidFill>
              </a:rPr>
              <a:t>,MgCO</a:t>
            </a:r>
            <a:r>
              <a:rPr lang="en-US" altLang="zh-CN" sz="2200" baseline="-25000" dirty="0">
                <a:solidFill>
                  <a:srgbClr val="000066"/>
                </a:solidFill>
              </a:rPr>
              <a:t>3</a:t>
            </a:r>
            <a:r>
              <a:rPr lang="en-US" altLang="zh-CN" sz="2200" dirty="0">
                <a:solidFill>
                  <a:srgbClr val="000066"/>
                </a:solidFill>
              </a:rPr>
              <a:t>,MnCO</a:t>
            </a:r>
            <a:r>
              <a:rPr lang="en-US" altLang="zh-CN" sz="2200" baseline="-25000" dirty="0">
                <a:solidFill>
                  <a:srgbClr val="000066"/>
                </a:solidFill>
              </a:rPr>
              <a:t>3</a:t>
            </a:r>
            <a:r>
              <a:rPr lang="en-US" altLang="zh-CN" sz="2200" dirty="0">
                <a:solidFill>
                  <a:srgbClr val="000066"/>
                </a:solidFill>
              </a:rPr>
              <a:t>,FeCO</a:t>
            </a:r>
            <a:r>
              <a:rPr lang="en-US" altLang="zh-CN" sz="2200" baseline="-25000" dirty="0">
                <a:solidFill>
                  <a:srgbClr val="000066"/>
                </a:solidFill>
              </a:rPr>
              <a:t>3</a:t>
            </a:r>
            <a:r>
              <a:rPr lang="en-US" altLang="zh-CN" sz="2200" dirty="0">
                <a:solidFill>
                  <a:srgbClr val="000066"/>
                </a:solidFill>
              </a:rPr>
              <a:t>,ZnCO</a:t>
            </a:r>
            <a:r>
              <a:rPr lang="en-US" altLang="zh-CN" sz="2200" baseline="-25000" dirty="0">
                <a:solidFill>
                  <a:srgbClr val="000066"/>
                </a:solidFill>
              </a:rPr>
              <a:t>3</a:t>
            </a:r>
            <a:r>
              <a:rPr lang="en-US" altLang="zh-CN" sz="2200" dirty="0">
                <a:solidFill>
                  <a:srgbClr val="000066"/>
                </a:solidFill>
              </a:rPr>
              <a:t>,NaNO</a:t>
            </a:r>
            <a:r>
              <a:rPr lang="en-US" altLang="zh-CN" sz="2200" baseline="-25000" dirty="0">
                <a:solidFill>
                  <a:srgbClr val="000066"/>
                </a:solidFill>
              </a:rPr>
              <a:t>3</a:t>
            </a:r>
            <a:r>
              <a:rPr lang="en-US" altLang="zh-CN" sz="2200" dirty="0">
                <a:solidFill>
                  <a:srgbClr val="000066"/>
                </a:solidFill>
              </a:rPr>
              <a:t>),</a:t>
            </a:r>
            <a:r>
              <a:rPr lang="zh-CN" altLang="en-US" sz="2200" dirty="0">
                <a:solidFill>
                  <a:srgbClr val="000066"/>
                </a:solidFill>
              </a:rPr>
              <a:t>尖晶石</a:t>
            </a:r>
            <a:r>
              <a:rPr lang="en-US" altLang="zh-CN" sz="2200" dirty="0">
                <a:solidFill>
                  <a:srgbClr val="000066"/>
                </a:solidFill>
              </a:rPr>
              <a:t>(MgAl</a:t>
            </a:r>
            <a:r>
              <a:rPr lang="en-US" altLang="zh-CN" sz="2200" baseline="-25000" dirty="0">
                <a:solidFill>
                  <a:srgbClr val="000066"/>
                </a:solidFill>
              </a:rPr>
              <a:t>2</a:t>
            </a:r>
            <a:r>
              <a:rPr lang="en-US" altLang="zh-CN" sz="2200" dirty="0">
                <a:solidFill>
                  <a:srgbClr val="000066"/>
                </a:solidFill>
              </a:rPr>
              <a:t>O</a:t>
            </a:r>
            <a:r>
              <a:rPr lang="en-US" altLang="zh-CN" sz="2200" baseline="-25000" dirty="0">
                <a:solidFill>
                  <a:srgbClr val="000066"/>
                </a:solidFill>
              </a:rPr>
              <a:t>4</a:t>
            </a:r>
            <a:r>
              <a:rPr lang="en-US" altLang="zh-CN" sz="2200" dirty="0">
                <a:solidFill>
                  <a:srgbClr val="000066"/>
                </a:solidFill>
              </a:rPr>
              <a:t>)</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赤铜矿</a:t>
            </a:r>
            <a:r>
              <a:rPr lang="en-US" altLang="zh-CN" sz="2200" dirty="0">
                <a:solidFill>
                  <a:srgbClr val="000066"/>
                </a:solidFill>
              </a:rPr>
              <a:t>(Cu</a:t>
            </a:r>
            <a:r>
              <a:rPr lang="en-US" altLang="zh-CN" sz="2200" baseline="-25000" dirty="0">
                <a:solidFill>
                  <a:srgbClr val="000066"/>
                </a:solidFill>
              </a:rPr>
              <a:t>2</a:t>
            </a:r>
            <a:r>
              <a:rPr lang="en-US" altLang="zh-CN" sz="2200" dirty="0">
                <a:solidFill>
                  <a:srgbClr val="000066"/>
                </a:solidFill>
              </a:rPr>
              <a:t>O)</a:t>
            </a:r>
            <a:r>
              <a:rPr lang="zh-CN" altLang="en-US" sz="2200" dirty="0">
                <a:solidFill>
                  <a:srgbClr val="000066"/>
                </a:solidFill>
              </a:rPr>
              <a:t>，</a:t>
            </a:r>
            <a:endParaRPr lang="en-US" altLang="zh-CN" sz="2200" dirty="0">
              <a:solidFill>
                <a:srgbClr val="000066"/>
              </a:solidFill>
            </a:endParaRPr>
          </a:p>
          <a:p>
            <a:pPr marL="540000" lvl="2">
              <a:lnSpc>
                <a:spcPct val="130000"/>
              </a:lnSpc>
              <a:spcBef>
                <a:spcPts val="0"/>
              </a:spcBef>
              <a:defRPr/>
            </a:pPr>
            <a:r>
              <a:rPr lang="zh-CN" altLang="en-US" sz="2200" dirty="0">
                <a:solidFill>
                  <a:srgbClr val="000066"/>
                </a:solidFill>
              </a:rPr>
              <a:t>赤铁矿</a:t>
            </a:r>
            <a:r>
              <a:rPr lang="en-US" altLang="zh-CN" sz="2200" dirty="0">
                <a:solidFill>
                  <a:srgbClr val="000066"/>
                </a:solidFill>
              </a:rPr>
              <a:t>(Fe</a:t>
            </a:r>
            <a:r>
              <a:rPr lang="en-US" altLang="zh-CN" sz="2200" baseline="-25000" dirty="0">
                <a:solidFill>
                  <a:srgbClr val="000066"/>
                </a:solidFill>
              </a:rPr>
              <a:t>2</a:t>
            </a:r>
            <a:r>
              <a:rPr lang="en-US" altLang="zh-CN" sz="2200" dirty="0">
                <a:solidFill>
                  <a:srgbClr val="000066"/>
                </a:solidFill>
              </a:rPr>
              <a:t>O</a:t>
            </a:r>
            <a:r>
              <a:rPr lang="en-US" altLang="zh-CN" sz="2200" baseline="-25000" dirty="0">
                <a:solidFill>
                  <a:srgbClr val="000066"/>
                </a:solidFill>
              </a:rPr>
              <a:t>3</a:t>
            </a:r>
            <a:r>
              <a:rPr lang="en-US" altLang="zh-CN" sz="2200" dirty="0">
                <a:solidFill>
                  <a:srgbClr val="000066"/>
                </a:solidFill>
              </a:rPr>
              <a:t>)</a:t>
            </a:r>
            <a:r>
              <a:rPr lang="zh-CN" altLang="en-US" sz="2200" dirty="0">
                <a:solidFill>
                  <a:srgbClr val="000066"/>
                </a:solidFill>
              </a:rPr>
              <a:t>等的结构</a:t>
            </a:r>
            <a:r>
              <a:rPr lang="en-US" altLang="zh-CN" sz="2200" dirty="0">
                <a:solidFill>
                  <a:srgbClr val="000066"/>
                </a:solidFill>
              </a:rPr>
              <a:t>;</a:t>
            </a:r>
            <a:endParaRPr lang="en-US" altLang="zh-CN" sz="2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23850" y="765175"/>
            <a:ext cx="647700" cy="5400675"/>
          </a:xfrm>
        </p:spPr>
        <p:txBody>
          <a:bodyPr anchor="ctr"/>
          <a:lstStyle/>
          <a:p>
            <a:pPr>
              <a:defRPr/>
            </a:pPr>
            <a:r>
              <a:rPr lang="zh-CN" altLang="en-US" dirty="0"/>
              <a:t>一</a:t>
            </a:r>
            <a:br>
              <a:rPr lang="en-US" altLang="zh-CN" dirty="0"/>
            </a:br>
            <a:r>
              <a:rPr lang="zh-CN" altLang="en-US" dirty="0"/>
              <a:t>张</a:t>
            </a:r>
            <a:br>
              <a:rPr lang="en-US" altLang="zh-CN" dirty="0"/>
            </a:br>
            <a:r>
              <a:rPr lang="zh-CN" altLang="en-US" dirty="0"/>
              <a:t>比</a:t>
            </a:r>
            <a:br>
              <a:rPr lang="en-US" altLang="zh-CN" dirty="0"/>
            </a:br>
            <a:r>
              <a:rPr lang="zh-CN" altLang="en-US" dirty="0"/>
              <a:t>较</a:t>
            </a:r>
            <a:br>
              <a:rPr lang="en-US" altLang="zh-CN" dirty="0"/>
            </a:br>
            <a:r>
              <a:rPr lang="zh-CN" altLang="en-US" dirty="0"/>
              <a:t>实</a:t>
            </a:r>
            <a:br>
              <a:rPr lang="en-US" altLang="zh-CN" dirty="0"/>
            </a:br>
            <a:r>
              <a:rPr lang="zh-CN" altLang="en-US" dirty="0"/>
              <a:t>用</a:t>
            </a:r>
            <a:br>
              <a:rPr lang="en-US" altLang="zh-CN" dirty="0"/>
            </a:br>
            <a:r>
              <a:rPr lang="zh-CN" altLang="en-US" dirty="0"/>
              <a:t>的</a:t>
            </a:r>
            <a:br>
              <a:rPr lang="en-US" altLang="zh-CN" dirty="0"/>
            </a:br>
            <a:r>
              <a:rPr lang="zh-CN" altLang="en-US" dirty="0"/>
              <a:t>照</a:t>
            </a:r>
            <a:br>
              <a:rPr lang="en-US" altLang="zh-CN" dirty="0"/>
            </a:br>
            <a:r>
              <a:rPr lang="zh-CN" altLang="en-US" dirty="0"/>
              <a:t>片</a:t>
            </a:r>
          </a:p>
        </p:txBody>
      </p:sp>
      <p:pic>
        <p:nvPicPr>
          <p:cNvPr id="83971" name="Picture 2" descr="C:\Users\Administrator.ZGC-20130926GJY\Desktop\1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908050"/>
            <a:ext cx="5256212"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442913" y="3859952"/>
            <a:ext cx="8305552" cy="2519635"/>
          </a:xfrm>
          <a:prstGeom prst="roundRect">
            <a:avLst>
              <a:gd name="adj" fmla="val 8749"/>
            </a:avLst>
          </a:pr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325634" name="Rectangle 2"/>
          <p:cNvSpPr>
            <a:spLocks noGrp="1" noChangeArrowheads="1"/>
          </p:cNvSpPr>
          <p:nvPr>
            <p:ph type="title"/>
          </p:nvPr>
        </p:nvSpPr>
        <p:spPr/>
        <p:txBody>
          <a:bodyPr/>
          <a:lstStyle/>
          <a:p>
            <a:pPr eaLnBrk="1" hangingPunct="1">
              <a:defRPr/>
            </a:pPr>
            <a:r>
              <a:rPr lang="en-US" altLang="zh-CN" sz="3600" dirty="0"/>
              <a:t>§</a:t>
            </a:r>
            <a:r>
              <a:rPr lang="zh-CN" altLang="en-US" sz="3600" dirty="0"/>
              <a:t>１－</a:t>
            </a:r>
            <a:r>
              <a:rPr lang="en-US" altLang="zh-CN" sz="3600" dirty="0"/>
              <a:t>2 </a:t>
            </a:r>
            <a:r>
              <a:rPr lang="zh-CN" altLang="en-US" sz="3600" dirty="0"/>
              <a:t>晶格的周期性</a:t>
            </a:r>
            <a:r>
              <a:rPr lang="en-US" altLang="zh-CN" sz="4000" dirty="0"/>
              <a:t>(periodicity)</a:t>
            </a:r>
          </a:p>
        </p:txBody>
      </p:sp>
      <p:sp>
        <p:nvSpPr>
          <p:cNvPr id="8195" name="Rectangle 27"/>
          <p:cNvSpPr>
            <a:spLocks noChangeArrowheads="1"/>
          </p:cNvSpPr>
          <p:nvPr/>
        </p:nvSpPr>
        <p:spPr bwMode="auto">
          <a:xfrm>
            <a:off x="539750" y="1756649"/>
            <a:ext cx="42608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lnSpc>
                <a:spcPct val="90000"/>
              </a:lnSpc>
              <a:defRPr/>
            </a:pPr>
            <a:r>
              <a:rPr lang="zh-CN" altLang="en-US"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j-cs"/>
              </a:rPr>
              <a:t>晶体结构的基本特征：</a:t>
            </a:r>
          </a:p>
        </p:txBody>
      </p:sp>
      <p:sp>
        <p:nvSpPr>
          <p:cNvPr id="8196" name="Rectangle 28"/>
          <p:cNvSpPr>
            <a:spLocks noChangeArrowheads="1"/>
          </p:cNvSpPr>
          <p:nvPr/>
        </p:nvSpPr>
        <p:spPr bwMode="auto">
          <a:xfrm>
            <a:off x="539750" y="2422049"/>
            <a:ext cx="81708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200" dirty="0">
                <a:effectLst>
                  <a:outerShdw blurRad="38100" dist="38100" dir="2700000" algn="tl">
                    <a:srgbClr val="000000">
                      <a:alpha val="43137"/>
                    </a:srgbClr>
                  </a:outerShdw>
                </a:effectLst>
                <a:latin typeface="微软雅黑" panose="020B0503020204020204" pitchFamily="34" charset="-122"/>
              </a:rPr>
              <a:t>原子（或分子）在三维空间呈</a:t>
            </a:r>
            <a:r>
              <a:rPr kumimoji="1" lang="zh-CN" altLang="en-US" sz="2200" dirty="0">
                <a:solidFill>
                  <a:srgbClr val="0000CC"/>
                </a:solidFill>
                <a:effectLst>
                  <a:outerShdw blurRad="38100" dist="38100" dir="2700000" algn="tl">
                    <a:srgbClr val="000000">
                      <a:alpha val="43137"/>
                    </a:srgbClr>
                  </a:outerShdw>
                </a:effectLst>
                <a:latin typeface="微软雅黑" panose="020B0503020204020204" pitchFamily="34" charset="-122"/>
              </a:rPr>
              <a:t>周期性重复排列</a:t>
            </a:r>
            <a:r>
              <a:rPr kumimoji="1" lang="zh-CN" altLang="en-US" sz="2200" dirty="0">
                <a:effectLst>
                  <a:outerShdw blurRad="38100" dist="38100" dir="2700000" algn="tl">
                    <a:srgbClr val="000000">
                      <a:alpha val="43137"/>
                    </a:srgbClr>
                  </a:outerShdw>
                </a:effectLst>
                <a:latin typeface="微软雅黑" panose="020B0503020204020204" pitchFamily="34" charset="-122"/>
              </a:rPr>
              <a:t>，也称为</a:t>
            </a:r>
            <a:r>
              <a:rPr kumimoji="1" lang="zh-CN" altLang="en-US" sz="2200" dirty="0">
                <a:solidFill>
                  <a:srgbClr val="0000CC"/>
                </a:solidFill>
                <a:effectLst>
                  <a:outerShdw blurRad="38100" dist="38100" dir="2700000" algn="tl">
                    <a:srgbClr val="000000">
                      <a:alpha val="43137"/>
                    </a:srgbClr>
                  </a:outerShdw>
                </a:effectLst>
                <a:latin typeface="微软雅黑" panose="020B0503020204020204" pitchFamily="34" charset="-122"/>
              </a:rPr>
              <a:t>长程有序。</a:t>
            </a:r>
          </a:p>
        </p:txBody>
      </p:sp>
      <p:sp>
        <p:nvSpPr>
          <p:cNvPr id="2" name="文本框 1"/>
          <p:cNvSpPr txBox="1"/>
          <p:nvPr/>
        </p:nvSpPr>
        <p:spPr>
          <a:xfrm>
            <a:off x="552450" y="3068960"/>
            <a:ext cx="5944256" cy="646331"/>
          </a:xfrm>
          <a:prstGeom prst="rect">
            <a:avLst/>
          </a:prstGeom>
          <a:noFill/>
        </p:spPr>
        <p:txBody>
          <a:bodyPr wrap="none">
            <a:spAutoFit/>
          </a:bodyPr>
          <a:lstStyle/>
          <a:p>
            <a:pPr>
              <a:defRPr/>
            </a:pPr>
            <a:r>
              <a:rPr lang="zh-CN" altLang="en-US" sz="36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如何描述晶体的周期性结构</a:t>
            </a:r>
            <a:r>
              <a:rPr lang="en-US" altLang="zh-CN" sz="36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36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Rectangle 30"/>
          <p:cNvSpPr>
            <a:spLocks noChangeArrowheads="1"/>
          </p:cNvSpPr>
          <p:nvPr/>
        </p:nvSpPr>
        <p:spPr bwMode="auto">
          <a:xfrm>
            <a:off x="552450" y="3931315"/>
            <a:ext cx="86280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32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布喇菲空间点阵学说</a:t>
            </a:r>
          </a:p>
        </p:txBody>
      </p:sp>
      <p:sp>
        <p:nvSpPr>
          <p:cNvPr id="10" name="Text Box 31"/>
          <p:cNvSpPr txBox="1">
            <a:spLocks noChangeArrowheads="1"/>
          </p:cNvSpPr>
          <p:nvPr/>
        </p:nvSpPr>
        <p:spPr bwMode="auto">
          <a:xfrm>
            <a:off x="552450" y="4579387"/>
            <a:ext cx="8377238"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lang="zh-CN" altLang="en-US" sz="2400" dirty="0">
                <a:effectLst>
                  <a:outerShdw blurRad="38100" dist="38100" dir="2700000" algn="tl">
                    <a:srgbClr val="000000">
                      <a:alpha val="43137"/>
                    </a:srgbClr>
                  </a:outerShdw>
                </a:effectLst>
                <a:latin typeface="微软雅黑" panose="020B0503020204020204" pitchFamily="34" charset="-122"/>
              </a:rPr>
              <a:t>晶体内部结构可以看成是由一些</a:t>
            </a:r>
            <a:r>
              <a:rPr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rPr>
              <a:t>相同的点</a:t>
            </a:r>
            <a:r>
              <a:rPr lang="zh-CN" altLang="en-US" sz="2400" dirty="0">
                <a:effectLst>
                  <a:outerShdw blurRad="38100" dist="38100" dir="2700000" algn="tl">
                    <a:srgbClr val="000000">
                      <a:alpha val="43137"/>
                    </a:srgbClr>
                  </a:outerShdw>
                </a:effectLst>
                <a:latin typeface="微软雅黑" panose="020B0503020204020204" pitchFamily="34" charset="-122"/>
              </a:rPr>
              <a:t>在空间作规则的周期性的</a:t>
            </a:r>
            <a:r>
              <a:rPr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rPr>
              <a:t>无限分布</a:t>
            </a:r>
            <a:r>
              <a:rPr lang="zh-CN" altLang="en-US" sz="2400" dirty="0">
                <a:effectLst>
                  <a:outerShdw blurRad="38100" dist="38100" dir="2700000" algn="tl">
                    <a:srgbClr val="000000">
                      <a:alpha val="43137"/>
                    </a:srgbClr>
                  </a:outerShdw>
                </a:effectLst>
                <a:latin typeface="微软雅黑" panose="020B0503020204020204" pitchFamily="34" charset="-122"/>
              </a:rPr>
              <a:t>。</a:t>
            </a:r>
            <a:endParaRPr lang="en-US" altLang="zh-CN" sz="2400" dirty="0">
              <a:effectLst>
                <a:outerShdw blurRad="38100" dist="38100" dir="2700000" algn="tl">
                  <a:srgbClr val="000000">
                    <a:alpha val="43137"/>
                  </a:srgbClr>
                </a:outerShdw>
              </a:effectLst>
              <a:latin typeface="微软雅黑" panose="020B0503020204020204" pitchFamily="34" charset="-122"/>
            </a:endParaRPr>
          </a:p>
          <a:p>
            <a:pPr eaLnBrk="1" hangingPunct="1">
              <a:lnSpc>
                <a:spcPct val="100000"/>
              </a:lnSpc>
              <a:spcBef>
                <a:spcPct val="50000"/>
              </a:spcBef>
              <a:buFontTx/>
              <a:buNone/>
              <a:defRPr/>
            </a:pPr>
            <a:r>
              <a:rPr lang="zh-CN" altLang="en-US" sz="2400" dirty="0">
                <a:effectLst>
                  <a:outerShdw blurRad="38100" dist="38100" dir="2700000" algn="tl">
                    <a:srgbClr val="000000">
                      <a:alpha val="43137"/>
                    </a:srgbClr>
                  </a:outerShdw>
                </a:effectLst>
                <a:latin typeface="微软雅黑" panose="020B0503020204020204" pitchFamily="34" charset="-122"/>
              </a:rPr>
              <a:t>这是对实际晶体结构的总体的一个</a:t>
            </a:r>
            <a:r>
              <a:rPr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rPr>
              <a:t>数学抽象</a:t>
            </a:r>
            <a:r>
              <a:rPr lang="zh-CN" altLang="en-US" sz="2400" dirty="0">
                <a:effectLst>
                  <a:outerShdw blurRad="38100" dist="38100" dir="2700000" algn="tl">
                    <a:srgbClr val="000000">
                      <a:alpha val="43137"/>
                    </a:srgbClr>
                  </a:outerShdw>
                </a:effectLst>
                <a:latin typeface="微软雅黑" panose="020B0503020204020204" pitchFamily="34" charset="-122"/>
              </a:rPr>
              <a:t>，只反映出晶体结构的</a:t>
            </a:r>
            <a:r>
              <a:rPr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rPr>
              <a:t>周期性</a:t>
            </a:r>
            <a:r>
              <a:rPr lang="zh-CN" altLang="en-US" sz="2400" dirty="0">
                <a:effectLst>
                  <a:outerShdw blurRad="38100" dist="38100" dir="2700000" algn="tl">
                    <a:srgbClr val="000000">
                      <a:alpha val="43137"/>
                    </a:srgbClr>
                  </a:outerShdw>
                </a:effectLst>
                <a:latin typeface="微软雅黑" panose="020B0503020204020204" pitchFamily="34" charset="-122"/>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251520" y="2996952"/>
            <a:ext cx="8640514" cy="3168352"/>
          </a:xfrm>
          <a:prstGeom prst="roundRect">
            <a:avLst>
              <a:gd name="adj" fmla="val 5123"/>
            </a:avLst>
          </a:prstGeom>
          <a:solidFill>
            <a:schemeClr val="bg2"/>
          </a:solidFill>
          <a:ln w="19050" cap="flat" cmpd="sng" algn="ctr">
            <a:solidFill>
              <a:schemeClr val="tx1"/>
            </a:solidFill>
            <a:prstDash val="solid"/>
            <a:round/>
            <a:headEnd type="none" w="med" len="med"/>
            <a:tailEnd type="triangl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2" name="标题 1"/>
          <p:cNvSpPr>
            <a:spLocks noGrp="1"/>
          </p:cNvSpPr>
          <p:nvPr>
            <p:ph type="title"/>
          </p:nvPr>
        </p:nvSpPr>
        <p:spPr/>
        <p:txBody>
          <a:bodyPr/>
          <a:lstStyle/>
          <a:p>
            <a:pPr>
              <a:defRPr/>
            </a:pPr>
            <a:r>
              <a:rPr lang="zh-CN" altLang="en-US" dirty="0"/>
              <a:t>基元和格子</a:t>
            </a:r>
          </a:p>
        </p:txBody>
      </p:sp>
      <p:sp>
        <p:nvSpPr>
          <p:cNvPr id="3" name="内容占位符 2"/>
          <p:cNvSpPr>
            <a:spLocks noGrp="1"/>
          </p:cNvSpPr>
          <p:nvPr>
            <p:ph idx="1"/>
          </p:nvPr>
        </p:nvSpPr>
        <p:spPr/>
        <p:txBody>
          <a:bodyPr/>
          <a:lstStyle/>
          <a:p>
            <a:pPr marL="0" indent="0">
              <a:spcBef>
                <a:spcPts val="0"/>
              </a:spcBef>
              <a:buFontTx/>
              <a:buNone/>
              <a:defRPr/>
            </a:pPr>
            <a:r>
              <a:rPr lang="zh-CN" altLang="en-US" dirty="0"/>
              <a:t>晶体的</a:t>
            </a:r>
            <a:r>
              <a:rPr lang="zh-CN" altLang="en-US" dirty="0">
                <a:solidFill>
                  <a:srgbClr val="800000"/>
                </a:solidFill>
              </a:rPr>
              <a:t>周期结构</a:t>
            </a:r>
            <a:r>
              <a:rPr lang="zh-CN" altLang="en-US" dirty="0"/>
              <a:t>可以看成构成晶体的基本单元，在空间的</a:t>
            </a:r>
            <a:r>
              <a:rPr lang="zh-CN" altLang="en-US" dirty="0">
                <a:solidFill>
                  <a:srgbClr val="800000"/>
                </a:solidFill>
              </a:rPr>
              <a:t>周期性</a:t>
            </a:r>
            <a:r>
              <a:rPr lang="zh-CN" altLang="en-US" dirty="0"/>
              <a:t>排列，这里所谓的基本单元，通常称为</a:t>
            </a:r>
            <a:r>
              <a:rPr lang="zh-CN" altLang="en-US" dirty="0">
                <a:solidFill>
                  <a:srgbClr val="800000"/>
                </a:solidFill>
              </a:rPr>
              <a:t>基元</a:t>
            </a:r>
            <a:r>
              <a:rPr lang="zh-CN" altLang="en-US" dirty="0"/>
              <a:t>。</a:t>
            </a:r>
            <a:endParaRPr lang="en-US" altLang="zh-CN" dirty="0"/>
          </a:p>
          <a:p>
            <a:pPr marL="0" indent="0">
              <a:spcBef>
                <a:spcPts val="0"/>
              </a:spcBef>
              <a:buFontTx/>
              <a:buNone/>
              <a:defRPr/>
            </a:pPr>
            <a:endParaRPr lang="en-US" altLang="zh-CN" dirty="0"/>
          </a:p>
          <a:p>
            <a:pPr>
              <a:spcBef>
                <a:spcPts val="0"/>
              </a:spcBef>
              <a:defRPr/>
            </a:pPr>
            <a:endParaRPr lang="zh-CN" altLang="en-US" dirty="0"/>
          </a:p>
        </p:txBody>
      </p:sp>
      <p:pic>
        <p:nvPicPr>
          <p:cNvPr id="51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59" y="3259138"/>
            <a:ext cx="408622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251520" y="2996952"/>
            <a:ext cx="8640514" cy="3168352"/>
          </a:xfrm>
          <a:prstGeom prst="roundRect">
            <a:avLst>
              <a:gd name="adj" fmla="val 5123"/>
            </a:avLst>
          </a:prstGeom>
          <a:solidFill>
            <a:schemeClr val="bg2"/>
          </a:solidFill>
          <a:ln w="19050" cap="flat" cmpd="sng" algn="ctr">
            <a:solidFill>
              <a:schemeClr val="tx1"/>
            </a:solidFill>
            <a:prstDash val="solid"/>
            <a:round/>
            <a:headEnd type="none" w="med" len="med"/>
            <a:tailEnd type="triangl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2" name="标题 1"/>
          <p:cNvSpPr>
            <a:spLocks noGrp="1"/>
          </p:cNvSpPr>
          <p:nvPr>
            <p:ph type="title"/>
          </p:nvPr>
        </p:nvSpPr>
        <p:spPr/>
        <p:txBody>
          <a:bodyPr/>
          <a:lstStyle/>
          <a:p>
            <a:pPr>
              <a:defRPr/>
            </a:pPr>
            <a:r>
              <a:rPr lang="zh-CN" altLang="en-US" dirty="0"/>
              <a:t>基元和格子</a:t>
            </a:r>
          </a:p>
        </p:txBody>
      </p:sp>
      <p:sp>
        <p:nvSpPr>
          <p:cNvPr id="3" name="内容占位符 2"/>
          <p:cNvSpPr>
            <a:spLocks noGrp="1"/>
          </p:cNvSpPr>
          <p:nvPr>
            <p:ph idx="1"/>
          </p:nvPr>
        </p:nvSpPr>
        <p:spPr>
          <a:xfrm>
            <a:off x="442913" y="1600200"/>
            <a:ext cx="8243887" cy="1108075"/>
          </a:xfrm>
        </p:spPr>
        <p:txBody>
          <a:bodyPr/>
          <a:lstStyle/>
          <a:p>
            <a:pPr marL="0" indent="0">
              <a:spcBef>
                <a:spcPts val="0"/>
              </a:spcBef>
              <a:buFontTx/>
              <a:buNone/>
              <a:defRPr/>
            </a:pPr>
            <a:r>
              <a:rPr lang="zh-CN" altLang="en-US" dirty="0"/>
              <a:t>晶体的周期结构可以看成构成晶体的基本单元，在空间的</a:t>
            </a:r>
            <a:r>
              <a:rPr lang="zh-CN" altLang="en-US" dirty="0">
                <a:solidFill>
                  <a:srgbClr val="800000"/>
                </a:solidFill>
              </a:rPr>
              <a:t>周期性</a:t>
            </a:r>
            <a:r>
              <a:rPr lang="zh-CN" altLang="en-US" dirty="0"/>
              <a:t>排列，这里所谓的基本单元，通常称为</a:t>
            </a:r>
            <a:r>
              <a:rPr lang="zh-CN" altLang="en-US" dirty="0">
                <a:solidFill>
                  <a:srgbClr val="800000"/>
                </a:solidFill>
              </a:rPr>
              <a:t>基元</a:t>
            </a:r>
            <a:r>
              <a:rPr lang="zh-CN" altLang="en-US" dirty="0"/>
              <a:t>。</a:t>
            </a:r>
            <a:endParaRPr lang="en-US" altLang="zh-CN" dirty="0"/>
          </a:p>
          <a:p>
            <a:pPr marL="0" indent="0">
              <a:spcBef>
                <a:spcPts val="0"/>
              </a:spcBef>
              <a:buFontTx/>
              <a:buNone/>
              <a:defRPr/>
            </a:pPr>
            <a:endParaRPr lang="en-US" altLang="zh-CN" dirty="0"/>
          </a:p>
          <a:p>
            <a:pPr>
              <a:spcBef>
                <a:spcPts val="0"/>
              </a:spcBef>
              <a:defRPr/>
            </a:pPr>
            <a:endParaRPr lang="zh-CN" altLang="en-US" dirty="0"/>
          </a:p>
        </p:txBody>
      </p:sp>
      <p:pic>
        <p:nvPicPr>
          <p:cNvPr id="61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59" y="3259138"/>
            <a:ext cx="408622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643884" y="3235325"/>
            <a:ext cx="4248150" cy="2786063"/>
          </a:xfrm>
          <a:prstGeom prst="rect">
            <a:avLst/>
          </a:prstGeom>
        </p:spPr>
        <p:txBody>
          <a:bodyPr>
            <a:spAutoFit/>
          </a:bodyPr>
          <a:lstStyle/>
          <a:p>
            <a:pPr>
              <a:lnSpc>
                <a:spcPct val="125000"/>
              </a:lnSpc>
              <a:defRPr/>
            </a:pPr>
            <a:r>
              <a:rPr lang="zh-CN" altLang="en-US" sz="2000" kern="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这里的</a:t>
            </a:r>
            <a:r>
              <a:rPr lang="zh-CN" altLang="en-US" sz="2000" kern="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基元</a:t>
            </a:r>
            <a:r>
              <a:rPr lang="zh-CN" altLang="en-US" sz="2000" kern="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通常指固体中的微观粒子，不论基元的具体构成如何，一般而言，其几何尺寸都在</a:t>
            </a:r>
            <a:r>
              <a:rPr lang="en-US" altLang="zh-CN" sz="2000" kern="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0.1</a:t>
            </a:r>
            <a:r>
              <a:rPr lang="zh-CN" altLang="en-US" sz="2000" kern="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纳米量级，通常均可抽象成一个点，整个晶体的结构，便可抽象成这些点，在空间的周期性排列，我们称之为</a:t>
            </a:r>
            <a:r>
              <a:rPr lang="zh-CN" altLang="en-US" sz="2000" kern="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点阵</a:t>
            </a:r>
            <a:r>
              <a:rPr lang="zh-CN" altLang="en-US" sz="2000" kern="0" dirty="0">
                <a:solidFill>
                  <a:srgbClr val="0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lang="zh-CN" altLang="en-US" sz="2000" kern="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晶格或格子</a:t>
            </a:r>
            <a:r>
              <a:rPr lang="zh-CN" altLang="en-US" sz="2000" kern="0" dirty="0">
                <a:solidFill>
                  <a:srgbClr val="0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，点则称为</a:t>
            </a:r>
            <a:r>
              <a:rPr lang="zh-CN" altLang="en-US" sz="2000" kern="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格点</a:t>
            </a:r>
            <a:r>
              <a:rPr lang="zh-CN" altLang="en-US" sz="2000" kern="0" dirty="0">
                <a:solidFill>
                  <a:srgbClr val="0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endParaRPr lang="en-US" altLang="zh-CN" sz="2000" kern="0" dirty="0">
              <a:solidFill>
                <a:srgbClr val="0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251520" y="2996952"/>
            <a:ext cx="8640514" cy="3168352"/>
          </a:xfrm>
          <a:prstGeom prst="roundRect">
            <a:avLst>
              <a:gd name="adj" fmla="val 5123"/>
            </a:avLst>
          </a:prstGeom>
          <a:solidFill>
            <a:schemeClr val="bg2"/>
          </a:solidFill>
          <a:ln w="19050" cap="flat" cmpd="sng" algn="ctr">
            <a:solidFill>
              <a:schemeClr val="tx1"/>
            </a:solidFill>
            <a:prstDash val="solid"/>
            <a:round/>
            <a:headEnd type="none" w="med" len="med"/>
            <a:tailEnd type="triangl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2" name="标题 1"/>
          <p:cNvSpPr>
            <a:spLocks noGrp="1"/>
          </p:cNvSpPr>
          <p:nvPr>
            <p:ph type="title"/>
          </p:nvPr>
        </p:nvSpPr>
        <p:spPr/>
        <p:txBody>
          <a:bodyPr/>
          <a:lstStyle/>
          <a:p>
            <a:pPr>
              <a:defRPr/>
            </a:pPr>
            <a:r>
              <a:rPr lang="zh-CN" altLang="en-US" dirty="0"/>
              <a:t>基元和格子</a:t>
            </a:r>
          </a:p>
        </p:txBody>
      </p:sp>
      <p:sp>
        <p:nvSpPr>
          <p:cNvPr id="3" name="内容占位符 2"/>
          <p:cNvSpPr>
            <a:spLocks noGrp="1"/>
          </p:cNvSpPr>
          <p:nvPr>
            <p:ph idx="1"/>
          </p:nvPr>
        </p:nvSpPr>
        <p:spPr>
          <a:xfrm>
            <a:off x="442913" y="1600200"/>
            <a:ext cx="8243887" cy="1108075"/>
          </a:xfrm>
        </p:spPr>
        <p:txBody>
          <a:bodyPr/>
          <a:lstStyle/>
          <a:p>
            <a:pPr marL="0" indent="0">
              <a:spcBef>
                <a:spcPts val="0"/>
              </a:spcBef>
              <a:buFontTx/>
              <a:buNone/>
              <a:defRPr/>
            </a:pPr>
            <a:r>
              <a:rPr lang="zh-CN" altLang="en-US" dirty="0"/>
              <a:t>晶体的周期结构可以看成构成晶体的基本单元，在空间的</a:t>
            </a:r>
            <a:r>
              <a:rPr lang="zh-CN" altLang="en-US" dirty="0">
                <a:solidFill>
                  <a:srgbClr val="800000"/>
                </a:solidFill>
              </a:rPr>
              <a:t>周期性</a:t>
            </a:r>
            <a:r>
              <a:rPr lang="zh-CN" altLang="en-US" dirty="0"/>
              <a:t>排列，这里所谓的基本单元，通常称为</a:t>
            </a:r>
            <a:r>
              <a:rPr lang="zh-CN" altLang="en-US" dirty="0">
                <a:solidFill>
                  <a:srgbClr val="800000"/>
                </a:solidFill>
              </a:rPr>
              <a:t>基元</a:t>
            </a:r>
            <a:r>
              <a:rPr lang="zh-CN" altLang="en-US" dirty="0"/>
              <a:t>。</a:t>
            </a:r>
            <a:endParaRPr lang="en-US" altLang="zh-CN" dirty="0"/>
          </a:p>
          <a:p>
            <a:pPr marL="0" indent="0">
              <a:spcBef>
                <a:spcPts val="0"/>
              </a:spcBef>
              <a:buFontTx/>
              <a:buNone/>
              <a:defRPr/>
            </a:pPr>
            <a:endParaRPr lang="en-US" altLang="zh-CN" dirty="0"/>
          </a:p>
          <a:p>
            <a:pPr>
              <a:spcBef>
                <a:spcPts val="0"/>
              </a:spcBef>
              <a:defRPr/>
            </a:pPr>
            <a:endParaRPr lang="zh-CN" altLang="en-US" dirty="0"/>
          </a:p>
        </p:txBody>
      </p:sp>
      <p:pic>
        <p:nvPicPr>
          <p:cNvPr id="71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59" y="3259138"/>
            <a:ext cx="408622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572447" y="3400425"/>
            <a:ext cx="4121150"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5000"/>
              </a:lnSpc>
              <a:spcBef>
                <a:spcPts val="0"/>
              </a:spcBef>
              <a:defRPr/>
            </a:pPr>
            <a:r>
              <a:rPr lang="zh-CN" altLang="en-US"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基元可以是单个的原子、离子或分子，例如氩原子、银离子、水分子；</a:t>
            </a:r>
            <a:endParaRPr lang="en-US" altLang="zh-CN"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a:p>
            <a:pPr>
              <a:lnSpc>
                <a:spcPct val="125000"/>
              </a:lnSpc>
              <a:spcBef>
                <a:spcPts val="0"/>
              </a:spcBef>
              <a:defRPr/>
            </a:pPr>
            <a:r>
              <a:rPr lang="zh-CN" altLang="en-US"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也可以是他们的集团，例如一对儿钠离子与氯离子，或一对儿硅原子。</a:t>
            </a:r>
            <a:endParaRPr lang="en-US" altLang="zh-CN"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251520" y="2996952"/>
            <a:ext cx="8640514" cy="3168352"/>
          </a:xfrm>
          <a:prstGeom prst="roundRect">
            <a:avLst>
              <a:gd name="adj" fmla="val 5123"/>
            </a:avLst>
          </a:prstGeom>
          <a:solidFill>
            <a:schemeClr val="bg2"/>
          </a:solidFill>
          <a:ln w="19050" cap="flat" cmpd="sng" algn="ctr">
            <a:solidFill>
              <a:schemeClr val="tx1"/>
            </a:solidFill>
            <a:prstDash val="solid"/>
            <a:round/>
            <a:headEnd type="none" w="med" len="med"/>
            <a:tailEnd type="triangl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2" name="标题 1"/>
          <p:cNvSpPr>
            <a:spLocks noGrp="1"/>
          </p:cNvSpPr>
          <p:nvPr>
            <p:ph type="title"/>
          </p:nvPr>
        </p:nvSpPr>
        <p:spPr/>
        <p:txBody>
          <a:bodyPr/>
          <a:lstStyle/>
          <a:p>
            <a:pPr>
              <a:defRPr/>
            </a:pPr>
            <a:r>
              <a:rPr lang="zh-CN" altLang="en-US" dirty="0"/>
              <a:t>基元和格子</a:t>
            </a:r>
          </a:p>
        </p:txBody>
      </p:sp>
      <p:pic>
        <p:nvPicPr>
          <p:cNvPr id="81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59" y="3259138"/>
            <a:ext cx="408622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a:spLocks noGrp="1"/>
          </p:cNvSpPr>
          <p:nvPr>
            <p:ph idx="1"/>
          </p:nvPr>
        </p:nvSpPr>
        <p:spPr/>
        <p:txBody>
          <a:bodyPr/>
          <a:lstStyle/>
          <a:p>
            <a:pPr marL="0" indent="0">
              <a:buFontTx/>
              <a:buNone/>
              <a:defRPr/>
            </a:pPr>
            <a:r>
              <a:rPr lang="zh-CN" altLang="en-US" sz="2400" dirty="0"/>
              <a:t>这样，一种具体的晶体结构，便可看成是每个格点上以同样的方式放置一个基元，可以形式上表示为</a:t>
            </a:r>
            <a:r>
              <a:rPr lang="zh-CN" altLang="en-US" sz="2400" dirty="0">
                <a:solidFill>
                  <a:srgbClr val="800000"/>
                </a:solidFill>
              </a:rPr>
              <a:t>实际晶体</a:t>
            </a:r>
            <a:r>
              <a:rPr lang="en-US" altLang="zh-CN" sz="2400" dirty="0">
                <a:solidFill>
                  <a:srgbClr val="800000"/>
                </a:solidFill>
              </a:rPr>
              <a:t>=</a:t>
            </a:r>
            <a:r>
              <a:rPr lang="zh-CN" altLang="en-US" sz="2400" dirty="0">
                <a:solidFill>
                  <a:srgbClr val="800000"/>
                </a:solidFill>
              </a:rPr>
              <a:t>格子</a:t>
            </a:r>
            <a:r>
              <a:rPr lang="en-US" altLang="zh-CN" sz="2400" dirty="0">
                <a:solidFill>
                  <a:srgbClr val="800000"/>
                </a:solidFill>
              </a:rPr>
              <a:t>+</a:t>
            </a:r>
            <a:r>
              <a:rPr lang="zh-CN" altLang="en-US" sz="2400" dirty="0">
                <a:solidFill>
                  <a:srgbClr val="800000"/>
                </a:solidFill>
              </a:rPr>
              <a:t>基元。</a:t>
            </a:r>
          </a:p>
          <a:p>
            <a:pPr marL="0" indent="0">
              <a:spcBef>
                <a:spcPts val="0"/>
              </a:spcBef>
              <a:buFontTx/>
              <a:buNone/>
              <a:defRPr/>
            </a:pPr>
            <a:endParaRPr lang="en-US" altLang="zh-CN" sz="2000" dirty="0"/>
          </a:p>
          <a:p>
            <a:pPr>
              <a:spcBef>
                <a:spcPts val="0"/>
              </a:spcBef>
              <a:defRPr/>
            </a:pPr>
            <a:endParaRPr lang="zh-CN" altLang="en-US" sz="2000" dirty="0"/>
          </a:p>
        </p:txBody>
      </p:sp>
      <p:sp>
        <p:nvSpPr>
          <p:cNvPr id="5" name="矩形 4"/>
          <p:cNvSpPr/>
          <p:nvPr/>
        </p:nvSpPr>
        <p:spPr>
          <a:xfrm>
            <a:off x="4643884" y="3292475"/>
            <a:ext cx="38989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spcBef>
                <a:spcPts val="0"/>
              </a:spcBef>
              <a:defRPr/>
            </a:pPr>
            <a:r>
              <a:rPr lang="zh-CN" altLang="en-US"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对晶体结构的研究和描述可以简化为对</a:t>
            </a:r>
            <a:r>
              <a:rPr lang="zh-CN" altLang="en-US" sz="22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格子</a:t>
            </a:r>
            <a:r>
              <a:rPr lang="zh-CN" altLang="en-US"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和</a:t>
            </a:r>
            <a:r>
              <a:rPr lang="zh-CN" altLang="en-US" sz="22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基元</a:t>
            </a:r>
            <a:r>
              <a:rPr lang="zh-CN" altLang="en-US"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的研究和描述</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251520" y="2996952"/>
            <a:ext cx="8640514" cy="3168352"/>
          </a:xfrm>
          <a:prstGeom prst="roundRect">
            <a:avLst>
              <a:gd name="adj" fmla="val 5123"/>
            </a:avLst>
          </a:prstGeom>
          <a:solidFill>
            <a:schemeClr val="bg2"/>
          </a:solidFill>
          <a:ln w="19050" cap="flat" cmpd="sng" algn="ctr">
            <a:solidFill>
              <a:schemeClr val="tx1"/>
            </a:solidFill>
            <a:prstDash val="solid"/>
            <a:round/>
            <a:headEnd type="none" w="med" len="med"/>
            <a:tailEnd type="triangl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2" name="标题 1"/>
          <p:cNvSpPr>
            <a:spLocks noGrp="1"/>
          </p:cNvSpPr>
          <p:nvPr>
            <p:ph type="title"/>
          </p:nvPr>
        </p:nvSpPr>
        <p:spPr/>
        <p:txBody>
          <a:bodyPr/>
          <a:lstStyle/>
          <a:p>
            <a:pPr>
              <a:defRPr/>
            </a:pPr>
            <a:r>
              <a:rPr lang="zh-CN" altLang="en-US" dirty="0"/>
              <a:t>基元和格子</a:t>
            </a:r>
          </a:p>
        </p:txBody>
      </p:sp>
      <p:sp>
        <p:nvSpPr>
          <p:cNvPr id="3" name="内容占位符 2"/>
          <p:cNvSpPr>
            <a:spLocks noGrp="1"/>
          </p:cNvSpPr>
          <p:nvPr>
            <p:ph idx="1"/>
          </p:nvPr>
        </p:nvSpPr>
        <p:spPr>
          <a:xfrm>
            <a:off x="341759" y="1600200"/>
            <a:ext cx="8640514" cy="4456113"/>
          </a:xfrm>
        </p:spPr>
        <p:txBody>
          <a:bodyPr/>
          <a:lstStyle/>
          <a:p>
            <a:pPr marL="0" indent="0">
              <a:buFontTx/>
              <a:buNone/>
              <a:defRPr/>
            </a:pPr>
            <a:r>
              <a:rPr lang="zh-CN" altLang="en-US" sz="2400" dirty="0"/>
              <a:t>这样，一种具体的晶体结构，便可看成是每个格点上以同样的方式放置一个基元，可以形式上表示为</a:t>
            </a:r>
            <a:r>
              <a:rPr lang="zh-CN" altLang="en-US" sz="2400" dirty="0">
                <a:solidFill>
                  <a:srgbClr val="800000"/>
                </a:solidFill>
              </a:rPr>
              <a:t>实际晶体</a:t>
            </a:r>
            <a:r>
              <a:rPr lang="en-US" altLang="zh-CN" sz="2400" dirty="0">
                <a:solidFill>
                  <a:srgbClr val="800000"/>
                </a:solidFill>
              </a:rPr>
              <a:t>=</a:t>
            </a:r>
            <a:r>
              <a:rPr lang="zh-CN" altLang="en-US" sz="2400" dirty="0">
                <a:solidFill>
                  <a:srgbClr val="800000"/>
                </a:solidFill>
              </a:rPr>
              <a:t>格子</a:t>
            </a:r>
            <a:r>
              <a:rPr lang="en-US" altLang="zh-CN" sz="2400" dirty="0">
                <a:solidFill>
                  <a:srgbClr val="800000"/>
                </a:solidFill>
              </a:rPr>
              <a:t>+</a:t>
            </a:r>
            <a:r>
              <a:rPr lang="zh-CN" altLang="en-US" sz="2400" dirty="0">
                <a:solidFill>
                  <a:srgbClr val="800000"/>
                </a:solidFill>
              </a:rPr>
              <a:t>基元。</a:t>
            </a:r>
            <a:endParaRPr lang="en-US" altLang="zh-CN" sz="2000" dirty="0"/>
          </a:p>
          <a:p>
            <a:pPr>
              <a:spcBef>
                <a:spcPts val="0"/>
              </a:spcBef>
              <a:defRPr/>
            </a:pPr>
            <a:endParaRPr lang="zh-CN" altLang="en-US" sz="2000" dirty="0"/>
          </a:p>
        </p:txBody>
      </p:sp>
      <p:pic>
        <p:nvPicPr>
          <p:cNvPr id="92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59" y="3259138"/>
            <a:ext cx="408622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4572447" y="3400425"/>
            <a:ext cx="4121150"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5000"/>
              </a:lnSpc>
              <a:spcBef>
                <a:spcPts val="0"/>
              </a:spcBef>
              <a:defRPr/>
            </a:pPr>
            <a:r>
              <a:rPr lang="zh-CN" altLang="en-US"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当然，如</a:t>
            </a:r>
            <a:r>
              <a:rPr lang="zh-CN" altLang="en-US" sz="22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基元</a:t>
            </a:r>
            <a:r>
              <a:rPr lang="zh-CN" altLang="en-US"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不是单个的原子或离子，便不具有球对称性，每个格点上安置的</a:t>
            </a:r>
            <a:r>
              <a:rPr lang="zh-CN" altLang="en-US" sz="22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基元</a:t>
            </a:r>
            <a:r>
              <a:rPr lang="zh-CN" altLang="en-US"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，相对于格子的方位以及基元重心的位置都应一律相同，否则便不符合</a:t>
            </a:r>
            <a:r>
              <a:rPr lang="zh-CN" altLang="en-US" sz="22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周期性</a:t>
            </a:r>
            <a:r>
              <a:rPr lang="zh-CN" altLang="en-US"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的要求。</a:t>
            </a:r>
            <a:endParaRPr lang="en-US" altLang="zh-CN" sz="2200" dirty="0">
              <a:solidFill>
                <a:srgbClr val="00206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418857" y="2352904"/>
            <a:ext cx="8329607" cy="3620859"/>
          </a:xfrm>
          <a:prstGeom prst="roundRect">
            <a:avLst>
              <a:gd name="adj" fmla="val 7713"/>
            </a:avLst>
          </a:prstGeom>
          <a:solidFill>
            <a:schemeClr val="bg2"/>
          </a:solidFill>
          <a:ln w="19050" cap="flat" cmpd="sng" algn="ctr">
            <a:solidFill>
              <a:schemeClr val="tx1"/>
            </a:solidFill>
            <a:prstDash val="solid"/>
            <a:round/>
            <a:headEnd type="none" w="med" len="med"/>
            <a:tailEnd type="triangl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8194" name="Rectangle 3"/>
          <p:cNvSpPr>
            <a:spLocks noChangeArrowheads="1"/>
          </p:cNvSpPr>
          <p:nvPr/>
        </p:nvSpPr>
        <p:spPr bwMode="auto">
          <a:xfrm>
            <a:off x="442913" y="1773238"/>
            <a:ext cx="8042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20000"/>
              </a:spcBef>
              <a:buClr>
                <a:srgbClr val="A50021"/>
              </a:buClr>
              <a:buSzPct val="75000"/>
              <a:buFont typeface="Wingdings" panose="05000000000000000000" pitchFamily="2" charset="2"/>
              <a:buNone/>
              <a:defRPr/>
            </a:pP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rPr>
              <a:t>定义：</a:t>
            </a:r>
            <a:r>
              <a:rPr kumimoji="1"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rPr>
              <a:t>一个晶格中</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rPr>
              <a:t>最小</a:t>
            </a:r>
            <a:r>
              <a:rPr kumimoji="1"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rPr>
              <a:t>的周期性单元称原胞。</a:t>
            </a:r>
          </a:p>
        </p:txBody>
      </p:sp>
      <p:grpSp>
        <p:nvGrpSpPr>
          <p:cNvPr id="10243" name="Group 4"/>
          <p:cNvGrpSpPr>
            <a:grpSpLocks/>
          </p:cNvGrpSpPr>
          <p:nvPr/>
        </p:nvGrpSpPr>
        <p:grpSpPr bwMode="auto">
          <a:xfrm>
            <a:off x="720725" y="4906963"/>
            <a:ext cx="1323975" cy="1066800"/>
            <a:chOff x="1248" y="3264"/>
            <a:chExt cx="834" cy="672"/>
          </a:xfrm>
        </p:grpSpPr>
        <p:grpSp>
          <p:nvGrpSpPr>
            <p:cNvPr id="10324" name="Group 5"/>
            <p:cNvGrpSpPr>
              <a:grpSpLocks/>
            </p:cNvGrpSpPr>
            <p:nvPr/>
          </p:nvGrpSpPr>
          <p:grpSpPr bwMode="auto">
            <a:xfrm>
              <a:off x="1389" y="3264"/>
              <a:ext cx="693" cy="431"/>
              <a:chOff x="942" y="3072"/>
              <a:chExt cx="930" cy="585"/>
            </a:xfrm>
          </p:grpSpPr>
          <p:grpSp>
            <p:nvGrpSpPr>
              <p:cNvPr id="10327" name="Group 6"/>
              <p:cNvGrpSpPr>
                <a:grpSpLocks/>
              </p:cNvGrpSpPr>
              <p:nvPr/>
            </p:nvGrpSpPr>
            <p:grpSpPr bwMode="auto">
              <a:xfrm>
                <a:off x="942" y="3129"/>
                <a:ext cx="576" cy="528"/>
                <a:chOff x="942" y="3156"/>
                <a:chExt cx="576" cy="528"/>
              </a:xfrm>
            </p:grpSpPr>
            <p:sp>
              <p:nvSpPr>
                <p:cNvPr id="10331" name="Line 7"/>
                <p:cNvSpPr>
                  <a:spLocks noChangeShapeType="1"/>
                </p:cNvSpPr>
                <p:nvPr/>
              </p:nvSpPr>
              <p:spPr bwMode="auto">
                <a:xfrm flipV="1">
                  <a:off x="942" y="3156"/>
                  <a:ext cx="240" cy="528"/>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32" name="Line 8"/>
                <p:cNvSpPr>
                  <a:spLocks noChangeShapeType="1"/>
                </p:cNvSpPr>
                <p:nvPr/>
              </p:nvSpPr>
              <p:spPr bwMode="auto">
                <a:xfrm>
                  <a:off x="942" y="3684"/>
                  <a:ext cx="576"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28" name="Group 9"/>
              <p:cNvGrpSpPr>
                <a:grpSpLocks/>
              </p:cNvGrpSpPr>
              <p:nvPr/>
            </p:nvGrpSpPr>
            <p:grpSpPr bwMode="auto">
              <a:xfrm>
                <a:off x="1200" y="3072"/>
                <a:ext cx="672" cy="576"/>
                <a:chOff x="1200" y="3072"/>
                <a:chExt cx="672" cy="576"/>
              </a:xfrm>
            </p:grpSpPr>
            <p:sp>
              <p:nvSpPr>
                <p:cNvPr id="10329" name="Line 10"/>
                <p:cNvSpPr>
                  <a:spLocks noChangeShapeType="1"/>
                </p:cNvSpPr>
                <p:nvPr/>
              </p:nvSpPr>
              <p:spPr bwMode="auto">
                <a:xfrm>
                  <a:off x="1200" y="3072"/>
                  <a:ext cx="67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30" name="Line 11"/>
                <p:cNvSpPr>
                  <a:spLocks noChangeShapeType="1"/>
                </p:cNvSpPr>
                <p:nvPr/>
              </p:nvSpPr>
              <p:spPr bwMode="auto">
                <a:xfrm flipH="1">
                  <a:off x="1536" y="3072"/>
                  <a:ext cx="288"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0325" name="Object 12"/>
            <p:cNvGraphicFramePr>
              <a:graphicFrameLocks noChangeAspect="1"/>
            </p:cNvGraphicFramePr>
            <p:nvPr/>
          </p:nvGraphicFramePr>
          <p:xfrm>
            <a:off x="1439" y="3691"/>
            <a:ext cx="160" cy="245"/>
          </p:xfrm>
          <a:graphic>
            <a:graphicData uri="http://schemas.openxmlformats.org/presentationml/2006/ole">
              <mc:AlternateContent xmlns:mc="http://schemas.openxmlformats.org/markup-compatibility/2006">
                <mc:Choice xmlns:v="urn:schemas-microsoft-com:vml" Requires="v">
                  <p:oleObj spid="_x0000_s79885" name="Equation" r:id="rId3" imgW="164957" imgH="253780" progId="Equation.3">
                    <p:embed/>
                  </p:oleObj>
                </mc:Choice>
                <mc:Fallback>
                  <p:oleObj name="Equation" r:id="rId3" imgW="164957" imgH="253780" progId="Equation.3">
                    <p:embed/>
                    <p:pic>
                      <p:nvPicPr>
                        <p:cNvPr id="10325"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 y="3691"/>
                          <a:ext cx="160"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26" name="Object 13"/>
            <p:cNvGraphicFramePr>
              <a:graphicFrameLocks noChangeAspect="1"/>
            </p:cNvGraphicFramePr>
            <p:nvPr/>
          </p:nvGraphicFramePr>
          <p:xfrm>
            <a:off x="1248" y="3335"/>
            <a:ext cx="185" cy="245"/>
          </p:xfrm>
          <a:graphic>
            <a:graphicData uri="http://schemas.openxmlformats.org/presentationml/2006/ole">
              <mc:AlternateContent xmlns:mc="http://schemas.openxmlformats.org/markup-compatibility/2006">
                <mc:Choice xmlns:v="urn:schemas-microsoft-com:vml" Requires="v">
                  <p:oleObj spid="_x0000_s79886" name="Equation" r:id="rId5" imgW="190417" imgH="253890" progId="Equation.3">
                    <p:embed/>
                  </p:oleObj>
                </mc:Choice>
                <mc:Fallback>
                  <p:oleObj name="Equation" r:id="rId5" imgW="190417" imgH="253890" progId="Equation.3">
                    <p:embed/>
                    <p:pic>
                      <p:nvPicPr>
                        <p:cNvPr id="10326"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3335"/>
                          <a:ext cx="185"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44" name="Group 14"/>
          <p:cNvGrpSpPr>
            <a:grpSpLocks/>
          </p:cNvGrpSpPr>
          <p:nvPr/>
        </p:nvGrpSpPr>
        <p:grpSpPr bwMode="auto">
          <a:xfrm>
            <a:off x="1420813" y="2886075"/>
            <a:ext cx="1644650" cy="1409700"/>
            <a:chOff x="1689" y="1991"/>
            <a:chExt cx="1036" cy="888"/>
          </a:xfrm>
        </p:grpSpPr>
        <p:grpSp>
          <p:nvGrpSpPr>
            <p:cNvPr id="10315" name="Group 15"/>
            <p:cNvGrpSpPr>
              <a:grpSpLocks/>
            </p:cNvGrpSpPr>
            <p:nvPr/>
          </p:nvGrpSpPr>
          <p:grpSpPr bwMode="auto">
            <a:xfrm>
              <a:off x="1805" y="1991"/>
              <a:ext cx="920" cy="888"/>
              <a:chOff x="1500" y="1344"/>
              <a:chExt cx="1236" cy="1206"/>
            </a:xfrm>
          </p:grpSpPr>
          <p:grpSp>
            <p:nvGrpSpPr>
              <p:cNvPr id="10318" name="Group 16"/>
              <p:cNvGrpSpPr>
                <a:grpSpLocks/>
              </p:cNvGrpSpPr>
              <p:nvPr/>
            </p:nvGrpSpPr>
            <p:grpSpPr bwMode="auto">
              <a:xfrm>
                <a:off x="1500" y="1974"/>
                <a:ext cx="912" cy="576"/>
                <a:chOff x="1518" y="1956"/>
                <a:chExt cx="912" cy="576"/>
              </a:xfrm>
            </p:grpSpPr>
            <p:sp>
              <p:nvSpPr>
                <p:cNvPr id="10322" name="Line 17"/>
                <p:cNvSpPr>
                  <a:spLocks noChangeShapeType="1"/>
                </p:cNvSpPr>
                <p:nvPr/>
              </p:nvSpPr>
              <p:spPr bwMode="auto">
                <a:xfrm flipV="1">
                  <a:off x="1518" y="1956"/>
                  <a:ext cx="288" cy="576"/>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3" name="Line 18"/>
                <p:cNvSpPr>
                  <a:spLocks noChangeShapeType="1"/>
                </p:cNvSpPr>
                <p:nvPr/>
              </p:nvSpPr>
              <p:spPr bwMode="auto">
                <a:xfrm flipV="1">
                  <a:off x="1518" y="1956"/>
                  <a:ext cx="912" cy="576"/>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19" name="Group 19"/>
              <p:cNvGrpSpPr>
                <a:grpSpLocks/>
              </p:cNvGrpSpPr>
              <p:nvPr/>
            </p:nvGrpSpPr>
            <p:grpSpPr bwMode="auto">
              <a:xfrm>
                <a:off x="1824" y="1344"/>
                <a:ext cx="912" cy="576"/>
                <a:chOff x="1824" y="1344"/>
                <a:chExt cx="912" cy="576"/>
              </a:xfrm>
            </p:grpSpPr>
            <p:sp>
              <p:nvSpPr>
                <p:cNvPr id="10320" name="Line 20"/>
                <p:cNvSpPr>
                  <a:spLocks noChangeShapeType="1"/>
                </p:cNvSpPr>
                <p:nvPr/>
              </p:nvSpPr>
              <p:spPr bwMode="auto">
                <a:xfrm flipH="1">
                  <a:off x="1824" y="1344"/>
                  <a:ext cx="912"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21" name="Line 21"/>
                <p:cNvSpPr>
                  <a:spLocks noChangeShapeType="1"/>
                </p:cNvSpPr>
                <p:nvPr/>
              </p:nvSpPr>
              <p:spPr bwMode="auto">
                <a:xfrm flipH="1">
                  <a:off x="2448" y="1344"/>
                  <a:ext cx="288"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0316" name="Object 22"/>
            <p:cNvGraphicFramePr>
              <a:graphicFrameLocks noChangeAspect="1"/>
            </p:cNvGraphicFramePr>
            <p:nvPr/>
          </p:nvGraphicFramePr>
          <p:xfrm>
            <a:off x="1689" y="2451"/>
            <a:ext cx="160" cy="245"/>
          </p:xfrm>
          <a:graphic>
            <a:graphicData uri="http://schemas.openxmlformats.org/presentationml/2006/ole">
              <mc:AlternateContent xmlns:mc="http://schemas.openxmlformats.org/markup-compatibility/2006">
                <mc:Choice xmlns:v="urn:schemas-microsoft-com:vml" Requires="v">
                  <p:oleObj spid="_x0000_s79887" name="Equation" r:id="rId7" imgW="164957" imgH="253780" progId="Equation.3">
                    <p:embed/>
                  </p:oleObj>
                </mc:Choice>
                <mc:Fallback>
                  <p:oleObj name="Equation" r:id="rId7" imgW="164957" imgH="253780" progId="Equation.3">
                    <p:embed/>
                    <p:pic>
                      <p:nvPicPr>
                        <p:cNvPr id="10316"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9" y="2451"/>
                          <a:ext cx="160"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17" name="Object 23"/>
            <p:cNvGraphicFramePr>
              <a:graphicFrameLocks noChangeAspect="1"/>
            </p:cNvGraphicFramePr>
            <p:nvPr/>
          </p:nvGraphicFramePr>
          <p:xfrm>
            <a:off x="2439" y="2557"/>
            <a:ext cx="185" cy="245"/>
          </p:xfrm>
          <a:graphic>
            <a:graphicData uri="http://schemas.openxmlformats.org/presentationml/2006/ole">
              <mc:AlternateContent xmlns:mc="http://schemas.openxmlformats.org/markup-compatibility/2006">
                <mc:Choice xmlns:v="urn:schemas-microsoft-com:vml" Requires="v">
                  <p:oleObj spid="_x0000_s79888" name="Equation" r:id="rId9" imgW="190417" imgH="253890" progId="Equation.3">
                    <p:embed/>
                  </p:oleObj>
                </mc:Choice>
                <mc:Fallback>
                  <p:oleObj name="Equation" r:id="rId9" imgW="190417" imgH="253890" progId="Equation.3">
                    <p:embed/>
                    <p:pic>
                      <p:nvPicPr>
                        <p:cNvPr id="10317"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9" y="2557"/>
                          <a:ext cx="185"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45" name="Group 24"/>
          <p:cNvGrpSpPr>
            <a:grpSpLocks/>
          </p:cNvGrpSpPr>
          <p:nvPr/>
        </p:nvGrpSpPr>
        <p:grpSpPr bwMode="auto">
          <a:xfrm>
            <a:off x="2781300" y="4233863"/>
            <a:ext cx="917575" cy="1455737"/>
            <a:chOff x="2546" y="2840"/>
            <a:chExt cx="578" cy="917"/>
          </a:xfrm>
        </p:grpSpPr>
        <p:grpSp>
          <p:nvGrpSpPr>
            <p:cNvPr id="10306" name="Group 25"/>
            <p:cNvGrpSpPr>
              <a:grpSpLocks/>
            </p:cNvGrpSpPr>
            <p:nvPr/>
          </p:nvGrpSpPr>
          <p:grpSpPr bwMode="auto">
            <a:xfrm>
              <a:off x="2546" y="2840"/>
              <a:ext cx="465" cy="882"/>
              <a:chOff x="2496" y="2496"/>
              <a:chExt cx="624" cy="1197"/>
            </a:xfrm>
          </p:grpSpPr>
          <p:grpSp>
            <p:nvGrpSpPr>
              <p:cNvPr id="10309" name="Group 26"/>
              <p:cNvGrpSpPr>
                <a:grpSpLocks/>
              </p:cNvGrpSpPr>
              <p:nvPr/>
            </p:nvGrpSpPr>
            <p:grpSpPr bwMode="auto">
              <a:xfrm>
                <a:off x="2535" y="3117"/>
                <a:ext cx="576" cy="576"/>
                <a:chOff x="2526" y="3108"/>
                <a:chExt cx="576" cy="576"/>
              </a:xfrm>
            </p:grpSpPr>
            <p:sp>
              <p:nvSpPr>
                <p:cNvPr id="10313" name="Line 27"/>
                <p:cNvSpPr>
                  <a:spLocks noChangeShapeType="1"/>
                </p:cNvSpPr>
                <p:nvPr/>
              </p:nvSpPr>
              <p:spPr bwMode="auto">
                <a:xfrm flipH="1" flipV="1">
                  <a:off x="2526" y="3108"/>
                  <a:ext cx="336" cy="576"/>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14" name="Line 28"/>
                <p:cNvSpPr>
                  <a:spLocks noChangeShapeType="1"/>
                </p:cNvSpPr>
                <p:nvPr/>
              </p:nvSpPr>
              <p:spPr bwMode="auto">
                <a:xfrm flipV="1">
                  <a:off x="2862" y="3108"/>
                  <a:ext cx="240" cy="528"/>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10" name="Group 29"/>
              <p:cNvGrpSpPr>
                <a:grpSpLocks/>
              </p:cNvGrpSpPr>
              <p:nvPr/>
            </p:nvGrpSpPr>
            <p:grpSpPr bwMode="auto">
              <a:xfrm>
                <a:off x="2496" y="2496"/>
                <a:ext cx="624" cy="576"/>
                <a:chOff x="2496" y="2496"/>
                <a:chExt cx="624" cy="576"/>
              </a:xfrm>
            </p:grpSpPr>
            <p:sp>
              <p:nvSpPr>
                <p:cNvPr id="10311" name="Line 30"/>
                <p:cNvSpPr>
                  <a:spLocks noChangeShapeType="1"/>
                </p:cNvSpPr>
                <p:nvPr/>
              </p:nvSpPr>
              <p:spPr bwMode="auto">
                <a:xfrm flipV="1">
                  <a:off x="2496" y="2496"/>
                  <a:ext cx="336"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12" name="Line 31"/>
                <p:cNvSpPr>
                  <a:spLocks noChangeShapeType="1"/>
                </p:cNvSpPr>
                <p:nvPr/>
              </p:nvSpPr>
              <p:spPr bwMode="auto">
                <a:xfrm flipH="1" flipV="1">
                  <a:off x="2832" y="2496"/>
                  <a:ext cx="288"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0307" name="Object 32"/>
            <p:cNvGraphicFramePr>
              <a:graphicFrameLocks noChangeAspect="1"/>
            </p:cNvGraphicFramePr>
            <p:nvPr/>
          </p:nvGraphicFramePr>
          <p:xfrm>
            <a:off x="2546" y="3512"/>
            <a:ext cx="161" cy="245"/>
          </p:xfrm>
          <a:graphic>
            <a:graphicData uri="http://schemas.openxmlformats.org/presentationml/2006/ole">
              <mc:AlternateContent xmlns:mc="http://schemas.openxmlformats.org/markup-compatibility/2006">
                <mc:Choice xmlns:v="urn:schemas-microsoft-com:vml" Requires="v">
                  <p:oleObj spid="_x0000_s79889" name="Equation" r:id="rId11" imgW="164957" imgH="253780" progId="Equation.3">
                    <p:embed/>
                  </p:oleObj>
                </mc:Choice>
                <mc:Fallback>
                  <p:oleObj name="Equation" r:id="rId11" imgW="164957" imgH="253780" progId="Equation.3">
                    <p:embed/>
                    <p:pic>
                      <p:nvPicPr>
                        <p:cNvPr id="10307"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6" y="3512"/>
                          <a:ext cx="161"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08" name="Object 33"/>
            <p:cNvGraphicFramePr>
              <a:graphicFrameLocks noChangeAspect="1"/>
            </p:cNvGraphicFramePr>
            <p:nvPr/>
          </p:nvGraphicFramePr>
          <p:xfrm>
            <a:off x="2939" y="3405"/>
            <a:ext cx="185" cy="246"/>
          </p:xfrm>
          <a:graphic>
            <a:graphicData uri="http://schemas.openxmlformats.org/presentationml/2006/ole">
              <mc:AlternateContent xmlns:mc="http://schemas.openxmlformats.org/markup-compatibility/2006">
                <mc:Choice xmlns:v="urn:schemas-microsoft-com:vml" Requires="v">
                  <p:oleObj spid="_x0000_s79890" name="Equation" r:id="rId12" imgW="190417" imgH="253890" progId="Equation.3">
                    <p:embed/>
                  </p:oleObj>
                </mc:Choice>
                <mc:Fallback>
                  <p:oleObj name="Equation" r:id="rId12" imgW="190417" imgH="253890" progId="Equation.3">
                    <p:embed/>
                    <p:pic>
                      <p:nvPicPr>
                        <p:cNvPr id="10308"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9" y="3405"/>
                          <a:ext cx="18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46" name="Group 34"/>
          <p:cNvGrpSpPr>
            <a:grpSpLocks/>
          </p:cNvGrpSpPr>
          <p:nvPr/>
        </p:nvGrpSpPr>
        <p:grpSpPr bwMode="auto">
          <a:xfrm>
            <a:off x="3802063" y="3559175"/>
            <a:ext cx="1928812" cy="2074863"/>
            <a:chOff x="3189" y="2415"/>
            <a:chExt cx="1215" cy="1307"/>
          </a:xfrm>
        </p:grpSpPr>
        <p:grpSp>
          <p:nvGrpSpPr>
            <p:cNvPr id="10297" name="Group 35"/>
            <p:cNvGrpSpPr>
              <a:grpSpLocks/>
            </p:cNvGrpSpPr>
            <p:nvPr/>
          </p:nvGrpSpPr>
          <p:grpSpPr bwMode="auto">
            <a:xfrm>
              <a:off x="3283" y="2415"/>
              <a:ext cx="1121" cy="1271"/>
              <a:chOff x="3486" y="1920"/>
              <a:chExt cx="1506" cy="1725"/>
            </a:xfrm>
          </p:grpSpPr>
          <p:grpSp>
            <p:nvGrpSpPr>
              <p:cNvPr id="10300" name="Group 36"/>
              <p:cNvGrpSpPr>
                <a:grpSpLocks/>
              </p:cNvGrpSpPr>
              <p:nvPr/>
            </p:nvGrpSpPr>
            <p:grpSpPr bwMode="auto">
              <a:xfrm>
                <a:off x="3486" y="2541"/>
                <a:ext cx="1200" cy="1104"/>
                <a:chOff x="3486" y="2532"/>
                <a:chExt cx="1200" cy="1104"/>
              </a:xfrm>
            </p:grpSpPr>
            <p:sp>
              <p:nvSpPr>
                <p:cNvPr id="10304" name="Line 37"/>
                <p:cNvSpPr>
                  <a:spLocks noChangeShapeType="1"/>
                </p:cNvSpPr>
                <p:nvPr/>
              </p:nvSpPr>
              <p:spPr bwMode="auto">
                <a:xfrm flipV="1">
                  <a:off x="3486" y="3108"/>
                  <a:ext cx="288" cy="528"/>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05" name="Line 38"/>
                <p:cNvSpPr>
                  <a:spLocks noChangeShapeType="1"/>
                </p:cNvSpPr>
                <p:nvPr/>
              </p:nvSpPr>
              <p:spPr bwMode="auto">
                <a:xfrm flipV="1">
                  <a:off x="3486" y="2532"/>
                  <a:ext cx="1200" cy="1104"/>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301" name="Group 39"/>
              <p:cNvGrpSpPr>
                <a:grpSpLocks/>
              </p:cNvGrpSpPr>
              <p:nvPr/>
            </p:nvGrpSpPr>
            <p:grpSpPr bwMode="auto">
              <a:xfrm>
                <a:off x="3792" y="1920"/>
                <a:ext cx="1200" cy="1152"/>
                <a:chOff x="3792" y="1920"/>
                <a:chExt cx="1200" cy="1152"/>
              </a:xfrm>
            </p:grpSpPr>
            <p:sp>
              <p:nvSpPr>
                <p:cNvPr id="10302" name="Line 40"/>
                <p:cNvSpPr>
                  <a:spLocks noChangeShapeType="1"/>
                </p:cNvSpPr>
                <p:nvPr/>
              </p:nvSpPr>
              <p:spPr bwMode="auto">
                <a:xfrm flipV="1">
                  <a:off x="3792" y="1920"/>
                  <a:ext cx="1200" cy="1152"/>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03" name="Line 41"/>
                <p:cNvSpPr>
                  <a:spLocks noChangeShapeType="1"/>
                </p:cNvSpPr>
                <p:nvPr/>
              </p:nvSpPr>
              <p:spPr bwMode="auto">
                <a:xfrm flipV="1">
                  <a:off x="4752" y="1920"/>
                  <a:ext cx="240" cy="57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0298" name="Object 42"/>
            <p:cNvGraphicFramePr>
              <a:graphicFrameLocks noChangeAspect="1"/>
            </p:cNvGraphicFramePr>
            <p:nvPr/>
          </p:nvGraphicFramePr>
          <p:xfrm>
            <a:off x="3475" y="3476"/>
            <a:ext cx="161" cy="246"/>
          </p:xfrm>
          <a:graphic>
            <a:graphicData uri="http://schemas.openxmlformats.org/presentationml/2006/ole">
              <mc:AlternateContent xmlns:mc="http://schemas.openxmlformats.org/markup-compatibility/2006">
                <mc:Choice xmlns:v="urn:schemas-microsoft-com:vml" Requires="v">
                  <p:oleObj spid="_x0000_s79891" name="Equation" r:id="rId13" imgW="164957" imgH="253780" progId="Equation.3">
                    <p:embed/>
                  </p:oleObj>
                </mc:Choice>
                <mc:Fallback>
                  <p:oleObj name="Equation" r:id="rId13" imgW="164957" imgH="253780" progId="Equation.3">
                    <p:embed/>
                    <p:pic>
                      <p:nvPicPr>
                        <p:cNvPr id="10298"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5" y="3476"/>
                          <a:ext cx="161"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99" name="Object 43"/>
            <p:cNvGraphicFramePr>
              <a:graphicFrameLocks noChangeAspect="1"/>
            </p:cNvGraphicFramePr>
            <p:nvPr/>
          </p:nvGraphicFramePr>
          <p:xfrm>
            <a:off x="3189" y="3264"/>
            <a:ext cx="186" cy="245"/>
          </p:xfrm>
          <a:graphic>
            <a:graphicData uri="http://schemas.openxmlformats.org/presentationml/2006/ole">
              <mc:AlternateContent xmlns:mc="http://schemas.openxmlformats.org/markup-compatibility/2006">
                <mc:Choice xmlns:v="urn:schemas-microsoft-com:vml" Requires="v">
                  <p:oleObj spid="_x0000_s79892" name="Equation" r:id="rId14" imgW="190417" imgH="253890" progId="Equation.3">
                    <p:embed/>
                  </p:oleObj>
                </mc:Choice>
                <mc:Fallback>
                  <p:oleObj name="Equation" r:id="rId14" imgW="190417" imgH="253890" progId="Equation.3">
                    <p:embed/>
                    <p:pic>
                      <p:nvPicPr>
                        <p:cNvPr id="10299"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9" y="3264"/>
                          <a:ext cx="18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47" name="Group 44"/>
          <p:cNvGrpSpPr>
            <a:grpSpLocks/>
          </p:cNvGrpSpPr>
          <p:nvPr/>
        </p:nvGrpSpPr>
        <p:grpSpPr bwMode="auto">
          <a:xfrm>
            <a:off x="3744913" y="2828925"/>
            <a:ext cx="1304925" cy="1176338"/>
            <a:chOff x="3153" y="1955"/>
            <a:chExt cx="822" cy="741"/>
          </a:xfrm>
        </p:grpSpPr>
        <p:grpSp>
          <p:nvGrpSpPr>
            <p:cNvPr id="10288" name="Group 45"/>
            <p:cNvGrpSpPr>
              <a:grpSpLocks/>
            </p:cNvGrpSpPr>
            <p:nvPr/>
          </p:nvGrpSpPr>
          <p:grpSpPr bwMode="auto">
            <a:xfrm>
              <a:off x="3212" y="1955"/>
              <a:ext cx="763" cy="487"/>
              <a:chOff x="3390" y="1296"/>
              <a:chExt cx="1026" cy="660"/>
            </a:xfrm>
          </p:grpSpPr>
          <p:grpSp>
            <p:nvGrpSpPr>
              <p:cNvPr id="10291" name="Group 46"/>
              <p:cNvGrpSpPr>
                <a:grpSpLocks/>
              </p:cNvGrpSpPr>
              <p:nvPr/>
            </p:nvGrpSpPr>
            <p:grpSpPr bwMode="auto">
              <a:xfrm>
                <a:off x="3390" y="1380"/>
                <a:ext cx="960" cy="576"/>
                <a:chOff x="3390" y="1380"/>
                <a:chExt cx="960" cy="576"/>
              </a:xfrm>
            </p:grpSpPr>
            <p:sp>
              <p:nvSpPr>
                <p:cNvPr id="10295" name="Line 47"/>
                <p:cNvSpPr>
                  <a:spLocks noChangeShapeType="1"/>
                </p:cNvSpPr>
                <p:nvPr/>
              </p:nvSpPr>
              <p:spPr bwMode="auto">
                <a:xfrm flipH="1" flipV="1">
                  <a:off x="3390" y="1380"/>
                  <a:ext cx="336" cy="576"/>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96" name="Line 48"/>
                <p:cNvSpPr>
                  <a:spLocks noChangeShapeType="1"/>
                </p:cNvSpPr>
                <p:nvPr/>
              </p:nvSpPr>
              <p:spPr bwMode="auto">
                <a:xfrm>
                  <a:off x="3726" y="1956"/>
                  <a:ext cx="624"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292" name="Group 49"/>
              <p:cNvGrpSpPr>
                <a:grpSpLocks/>
              </p:cNvGrpSpPr>
              <p:nvPr/>
            </p:nvGrpSpPr>
            <p:grpSpPr bwMode="auto">
              <a:xfrm>
                <a:off x="3408" y="1296"/>
                <a:ext cx="1008" cy="624"/>
                <a:chOff x="3408" y="1296"/>
                <a:chExt cx="1008" cy="624"/>
              </a:xfrm>
            </p:grpSpPr>
            <p:sp>
              <p:nvSpPr>
                <p:cNvPr id="10293" name="Line 50"/>
                <p:cNvSpPr>
                  <a:spLocks noChangeShapeType="1"/>
                </p:cNvSpPr>
                <p:nvPr/>
              </p:nvSpPr>
              <p:spPr bwMode="auto">
                <a:xfrm>
                  <a:off x="3408" y="1344"/>
                  <a:ext cx="624"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94" name="Line 51"/>
                <p:cNvSpPr>
                  <a:spLocks noChangeShapeType="1"/>
                </p:cNvSpPr>
                <p:nvPr/>
              </p:nvSpPr>
              <p:spPr bwMode="auto">
                <a:xfrm>
                  <a:off x="4032" y="1296"/>
                  <a:ext cx="384" cy="624"/>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0289" name="Object 52"/>
            <p:cNvGraphicFramePr>
              <a:graphicFrameLocks noChangeAspect="1"/>
            </p:cNvGraphicFramePr>
            <p:nvPr/>
          </p:nvGraphicFramePr>
          <p:xfrm>
            <a:off x="3582" y="2451"/>
            <a:ext cx="161" cy="245"/>
          </p:xfrm>
          <a:graphic>
            <a:graphicData uri="http://schemas.openxmlformats.org/presentationml/2006/ole">
              <mc:AlternateContent xmlns:mc="http://schemas.openxmlformats.org/markup-compatibility/2006">
                <mc:Choice xmlns:v="urn:schemas-microsoft-com:vml" Requires="v">
                  <p:oleObj spid="_x0000_s79893" name="Equation" r:id="rId15" imgW="164957" imgH="253780" progId="Equation.3">
                    <p:embed/>
                  </p:oleObj>
                </mc:Choice>
                <mc:Fallback>
                  <p:oleObj name="Equation" r:id="rId15" imgW="164957" imgH="253780" progId="Equation.3">
                    <p:embed/>
                    <p:pic>
                      <p:nvPicPr>
                        <p:cNvPr id="10289"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2" y="2451"/>
                          <a:ext cx="161"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90" name="Object 53"/>
            <p:cNvGraphicFramePr>
              <a:graphicFrameLocks noChangeAspect="1"/>
            </p:cNvGraphicFramePr>
            <p:nvPr/>
          </p:nvGraphicFramePr>
          <p:xfrm>
            <a:off x="3153" y="2203"/>
            <a:ext cx="186" cy="245"/>
          </p:xfrm>
          <a:graphic>
            <a:graphicData uri="http://schemas.openxmlformats.org/presentationml/2006/ole">
              <mc:AlternateContent xmlns:mc="http://schemas.openxmlformats.org/markup-compatibility/2006">
                <mc:Choice xmlns:v="urn:schemas-microsoft-com:vml" Requires="v">
                  <p:oleObj spid="_x0000_s79894" name="Equation" r:id="rId16" imgW="190417" imgH="253890" progId="Equation.3">
                    <p:embed/>
                  </p:oleObj>
                </mc:Choice>
                <mc:Fallback>
                  <p:oleObj name="Equation" r:id="rId16" imgW="190417" imgH="253890" progId="Equation.3">
                    <p:embed/>
                    <p:pic>
                      <p:nvPicPr>
                        <p:cNvPr id="10290" name="Object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3" y="2203"/>
                          <a:ext cx="186" cy="2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48" name="Group 54"/>
          <p:cNvGrpSpPr>
            <a:grpSpLocks/>
          </p:cNvGrpSpPr>
          <p:nvPr/>
        </p:nvGrpSpPr>
        <p:grpSpPr bwMode="auto">
          <a:xfrm>
            <a:off x="866775" y="2773363"/>
            <a:ext cx="5289550" cy="2878137"/>
            <a:chOff x="876" y="1248"/>
            <a:chExt cx="4476" cy="2460"/>
          </a:xfrm>
        </p:grpSpPr>
        <p:grpSp>
          <p:nvGrpSpPr>
            <p:cNvPr id="2" name="Group 55"/>
            <p:cNvGrpSpPr>
              <a:grpSpLocks/>
            </p:cNvGrpSpPr>
            <p:nvPr/>
          </p:nvGrpSpPr>
          <p:grpSpPr bwMode="auto">
            <a:xfrm>
              <a:off x="876" y="3552"/>
              <a:ext cx="3300" cy="156"/>
              <a:chOff x="1200" y="1524"/>
              <a:chExt cx="3300" cy="156"/>
            </a:xfrm>
          </p:grpSpPr>
          <p:sp>
            <p:nvSpPr>
              <p:cNvPr id="10282" name="Oval 56"/>
              <p:cNvSpPr>
                <a:spLocks noChangeArrowheads="1"/>
              </p:cNvSpPr>
              <p:nvPr/>
            </p:nvSpPr>
            <p:spPr bwMode="auto">
              <a:xfrm>
                <a:off x="120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83" name="Oval 57"/>
              <p:cNvSpPr>
                <a:spLocks noChangeArrowheads="1"/>
              </p:cNvSpPr>
              <p:nvPr/>
            </p:nvSpPr>
            <p:spPr bwMode="auto">
              <a:xfrm>
                <a:off x="4356" y="1524"/>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84" name="Oval 58"/>
              <p:cNvSpPr>
                <a:spLocks noChangeArrowheads="1"/>
              </p:cNvSpPr>
              <p:nvPr/>
            </p:nvSpPr>
            <p:spPr bwMode="auto">
              <a:xfrm>
                <a:off x="3762" y="1530"/>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85" name="Oval 59"/>
              <p:cNvSpPr>
                <a:spLocks noChangeArrowheads="1"/>
              </p:cNvSpPr>
              <p:nvPr/>
            </p:nvSpPr>
            <p:spPr bwMode="auto">
              <a:xfrm>
                <a:off x="312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86" name="Oval 60"/>
              <p:cNvSpPr>
                <a:spLocks noChangeArrowheads="1"/>
              </p:cNvSpPr>
              <p:nvPr/>
            </p:nvSpPr>
            <p:spPr bwMode="auto">
              <a:xfrm>
                <a:off x="2496"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87" name="Oval 61"/>
              <p:cNvSpPr>
                <a:spLocks noChangeArrowheads="1"/>
              </p:cNvSpPr>
              <p:nvPr/>
            </p:nvSpPr>
            <p:spPr bwMode="auto">
              <a:xfrm>
                <a:off x="1824"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grpSp>
        <p:grpSp>
          <p:nvGrpSpPr>
            <p:cNvPr id="3" name="Group 62"/>
            <p:cNvGrpSpPr>
              <a:grpSpLocks/>
            </p:cNvGrpSpPr>
            <p:nvPr/>
          </p:nvGrpSpPr>
          <p:grpSpPr bwMode="auto">
            <a:xfrm>
              <a:off x="1152" y="1248"/>
              <a:ext cx="4200" cy="1884"/>
              <a:chOff x="300" y="1524"/>
              <a:chExt cx="4200" cy="1884"/>
            </a:xfrm>
          </p:grpSpPr>
          <p:grpSp>
            <p:nvGrpSpPr>
              <p:cNvPr id="10254" name="Group 63"/>
              <p:cNvGrpSpPr>
                <a:grpSpLocks/>
              </p:cNvGrpSpPr>
              <p:nvPr/>
            </p:nvGrpSpPr>
            <p:grpSpPr bwMode="auto">
              <a:xfrm>
                <a:off x="1200" y="1524"/>
                <a:ext cx="3300" cy="156"/>
                <a:chOff x="1200" y="1524"/>
                <a:chExt cx="3300" cy="156"/>
              </a:xfrm>
            </p:grpSpPr>
            <p:sp>
              <p:nvSpPr>
                <p:cNvPr id="10276" name="Oval 64"/>
                <p:cNvSpPr>
                  <a:spLocks noChangeArrowheads="1"/>
                </p:cNvSpPr>
                <p:nvPr/>
              </p:nvSpPr>
              <p:spPr bwMode="auto">
                <a:xfrm>
                  <a:off x="120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77" name="Oval 65"/>
                <p:cNvSpPr>
                  <a:spLocks noChangeArrowheads="1"/>
                </p:cNvSpPr>
                <p:nvPr/>
              </p:nvSpPr>
              <p:spPr bwMode="auto">
                <a:xfrm>
                  <a:off x="4356" y="1524"/>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78" name="Oval 66"/>
                <p:cNvSpPr>
                  <a:spLocks noChangeArrowheads="1"/>
                </p:cNvSpPr>
                <p:nvPr/>
              </p:nvSpPr>
              <p:spPr bwMode="auto">
                <a:xfrm>
                  <a:off x="3762" y="1530"/>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79" name="Oval 67"/>
                <p:cNvSpPr>
                  <a:spLocks noChangeArrowheads="1"/>
                </p:cNvSpPr>
                <p:nvPr/>
              </p:nvSpPr>
              <p:spPr bwMode="auto">
                <a:xfrm>
                  <a:off x="312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80" name="Oval 68"/>
                <p:cNvSpPr>
                  <a:spLocks noChangeArrowheads="1"/>
                </p:cNvSpPr>
                <p:nvPr/>
              </p:nvSpPr>
              <p:spPr bwMode="auto">
                <a:xfrm>
                  <a:off x="2496"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81" name="Oval 69"/>
                <p:cNvSpPr>
                  <a:spLocks noChangeArrowheads="1"/>
                </p:cNvSpPr>
                <p:nvPr/>
              </p:nvSpPr>
              <p:spPr bwMode="auto">
                <a:xfrm>
                  <a:off x="1824"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grpSp>
          <p:grpSp>
            <p:nvGrpSpPr>
              <p:cNvPr id="10255" name="Group 70"/>
              <p:cNvGrpSpPr>
                <a:grpSpLocks/>
              </p:cNvGrpSpPr>
              <p:nvPr/>
            </p:nvGrpSpPr>
            <p:grpSpPr bwMode="auto">
              <a:xfrm>
                <a:off x="912" y="2100"/>
                <a:ext cx="3300" cy="156"/>
                <a:chOff x="1200" y="1524"/>
                <a:chExt cx="3300" cy="156"/>
              </a:xfrm>
            </p:grpSpPr>
            <p:sp>
              <p:nvSpPr>
                <p:cNvPr id="10270" name="Oval 71"/>
                <p:cNvSpPr>
                  <a:spLocks noChangeArrowheads="1"/>
                </p:cNvSpPr>
                <p:nvPr/>
              </p:nvSpPr>
              <p:spPr bwMode="auto">
                <a:xfrm>
                  <a:off x="120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71" name="Oval 72"/>
                <p:cNvSpPr>
                  <a:spLocks noChangeArrowheads="1"/>
                </p:cNvSpPr>
                <p:nvPr/>
              </p:nvSpPr>
              <p:spPr bwMode="auto">
                <a:xfrm>
                  <a:off x="4356" y="1524"/>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72" name="Oval 73"/>
                <p:cNvSpPr>
                  <a:spLocks noChangeArrowheads="1"/>
                </p:cNvSpPr>
                <p:nvPr/>
              </p:nvSpPr>
              <p:spPr bwMode="auto">
                <a:xfrm>
                  <a:off x="3762" y="1530"/>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73" name="Oval 74"/>
                <p:cNvSpPr>
                  <a:spLocks noChangeArrowheads="1"/>
                </p:cNvSpPr>
                <p:nvPr/>
              </p:nvSpPr>
              <p:spPr bwMode="auto">
                <a:xfrm>
                  <a:off x="312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74" name="Oval 75"/>
                <p:cNvSpPr>
                  <a:spLocks noChangeArrowheads="1"/>
                </p:cNvSpPr>
                <p:nvPr/>
              </p:nvSpPr>
              <p:spPr bwMode="auto">
                <a:xfrm>
                  <a:off x="2496"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75" name="Oval 76"/>
                <p:cNvSpPr>
                  <a:spLocks noChangeArrowheads="1"/>
                </p:cNvSpPr>
                <p:nvPr/>
              </p:nvSpPr>
              <p:spPr bwMode="auto">
                <a:xfrm>
                  <a:off x="1824"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grpSp>
          <p:grpSp>
            <p:nvGrpSpPr>
              <p:cNvPr id="10256" name="Group 77"/>
              <p:cNvGrpSpPr>
                <a:grpSpLocks/>
              </p:cNvGrpSpPr>
              <p:nvPr/>
            </p:nvGrpSpPr>
            <p:grpSpPr bwMode="auto">
              <a:xfrm>
                <a:off x="624" y="2676"/>
                <a:ext cx="3300" cy="156"/>
                <a:chOff x="1200" y="1524"/>
                <a:chExt cx="3300" cy="156"/>
              </a:xfrm>
            </p:grpSpPr>
            <p:sp>
              <p:nvSpPr>
                <p:cNvPr id="10264" name="Oval 78"/>
                <p:cNvSpPr>
                  <a:spLocks noChangeArrowheads="1"/>
                </p:cNvSpPr>
                <p:nvPr/>
              </p:nvSpPr>
              <p:spPr bwMode="auto">
                <a:xfrm>
                  <a:off x="120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65" name="Oval 79"/>
                <p:cNvSpPr>
                  <a:spLocks noChangeArrowheads="1"/>
                </p:cNvSpPr>
                <p:nvPr/>
              </p:nvSpPr>
              <p:spPr bwMode="auto">
                <a:xfrm>
                  <a:off x="4356" y="1524"/>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66" name="Oval 80"/>
                <p:cNvSpPr>
                  <a:spLocks noChangeArrowheads="1"/>
                </p:cNvSpPr>
                <p:nvPr/>
              </p:nvSpPr>
              <p:spPr bwMode="auto">
                <a:xfrm>
                  <a:off x="3762" y="1530"/>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67" name="Oval 81"/>
                <p:cNvSpPr>
                  <a:spLocks noChangeArrowheads="1"/>
                </p:cNvSpPr>
                <p:nvPr/>
              </p:nvSpPr>
              <p:spPr bwMode="auto">
                <a:xfrm>
                  <a:off x="312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68" name="Oval 82"/>
                <p:cNvSpPr>
                  <a:spLocks noChangeArrowheads="1"/>
                </p:cNvSpPr>
                <p:nvPr/>
              </p:nvSpPr>
              <p:spPr bwMode="auto">
                <a:xfrm>
                  <a:off x="2496"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69" name="Oval 83"/>
                <p:cNvSpPr>
                  <a:spLocks noChangeArrowheads="1"/>
                </p:cNvSpPr>
                <p:nvPr/>
              </p:nvSpPr>
              <p:spPr bwMode="auto">
                <a:xfrm>
                  <a:off x="1824"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grpSp>
          <p:grpSp>
            <p:nvGrpSpPr>
              <p:cNvPr id="10257" name="Group 84"/>
              <p:cNvGrpSpPr>
                <a:grpSpLocks/>
              </p:cNvGrpSpPr>
              <p:nvPr/>
            </p:nvGrpSpPr>
            <p:grpSpPr bwMode="auto">
              <a:xfrm>
                <a:off x="300" y="3252"/>
                <a:ext cx="3300" cy="156"/>
                <a:chOff x="1200" y="1524"/>
                <a:chExt cx="3300" cy="156"/>
              </a:xfrm>
            </p:grpSpPr>
            <p:sp>
              <p:nvSpPr>
                <p:cNvPr id="10258" name="Oval 85"/>
                <p:cNvSpPr>
                  <a:spLocks noChangeArrowheads="1"/>
                </p:cNvSpPr>
                <p:nvPr/>
              </p:nvSpPr>
              <p:spPr bwMode="auto">
                <a:xfrm>
                  <a:off x="120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59" name="Oval 86"/>
                <p:cNvSpPr>
                  <a:spLocks noChangeArrowheads="1"/>
                </p:cNvSpPr>
                <p:nvPr/>
              </p:nvSpPr>
              <p:spPr bwMode="auto">
                <a:xfrm>
                  <a:off x="4356" y="1524"/>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60" name="Oval 87"/>
                <p:cNvSpPr>
                  <a:spLocks noChangeArrowheads="1"/>
                </p:cNvSpPr>
                <p:nvPr/>
              </p:nvSpPr>
              <p:spPr bwMode="auto">
                <a:xfrm>
                  <a:off x="3762" y="1530"/>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61" name="Oval 88"/>
                <p:cNvSpPr>
                  <a:spLocks noChangeArrowheads="1"/>
                </p:cNvSpPr>
                <p:nvPr/>
              </p:nvSpPr>
              <p:spPr bwMode="auto">
                <a:xfrm>
                  <a:off x="3120"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62" name="Oval 89"/>
                <p:cNvSpPr>
                  <a:spLocks noChangeArrowheads="1"/>
                </p:cNvSpPr>
                <p:nvPr/>
              </p:nvSpPr>
              <p:spPr bwMode="auto">
                <a:xfrm>
                  <a:off x="2496"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sp>
              <p:nvSpPr>
                <p:cNvPr id="10263" name="Oval 90"/>
                <p:cNvSpPr>
                  <a:spLocks noChangeArrowheads="1"/>
                </p:cNvSpPr>
                <p:nvPr/>
              </p:nvSpPr>
              <p:spPr bwMode="auto">
                <a:xfrm>
                  <a:off x="1824" y="1536"/>
                  <a:ext cx="144" cy="144"/>
                </a:xfrm>
                <a:prstGeom prst="ellipse">
                  <a:avLst/>
                </a:prstGeom>
                <a:solidFill>
                  <a:srgbClr val="0000FF"/>
                </a:solidFill>
                <a:ln w="254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微软雅黑" panose="020B0503020204020204" pitchFamily="34" charset="-122"/>
                  </a:endParaRPr>
                </a:p>
              </p:txBody>
            </p:sp>
          </p:grpSp>
        </p:grpSp>
      </p:grpSp>
      <p:grpSp>
        <p:nvGrpSpPr>
          <p:cNvPr id="354398" name="Group 94"/>
          <p:cNvGrpSpPr>
            <a:grpSpLocks/>
          </p:cNvGrpSpPr>
          <p:nvPr/>
        </p:nvGrpSpPr>
        <p:grpSpPr bwMode="auto">
          <a:xfrm>
            <a:off x="5411281" y="4254561"/>
            <a:ext cx="3670265" cy="1651000"/>
            <a:chOff x="3457" y="2822"/>
            <a:chExt cx="1872" cy="1040"/>
          </a:xfrm>
          <a:noFill/>
        </p:grpSpPr>
        <p:sp>
          <p:nvSpPr>
            <p:cNvPr id="10252" name="Rectangle 92"/>
            <p:cNvSpPr>
              <a:spLocks noChangeArrowheads="1"/>
            </p:cNvSpPr>
            <p:nvPr/>
          </p:nvSpPr>
          <p:spPr bwMode="auto">
            <a:xfrm>
              <a:off x="3457" y="2822"/>
              <a:ext cx="1872" cy="104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buClr>
                  <a:srgbClr val="A50021"/>
                </a:buClr>
                <a:buSzPct val="75000"/>
                <a:buFont typeface="Wingdings" panose="05000000000000000000" pitchFamily="2" charset="2"/>
                <a:buNone/>
                <a:defRPr/>
              </a:pPr>
              <a:r>
                <a:rPr kumimoji="1" lang="zh-CN" altLang="en-US" sz="2250" dirty="0">
                  <a:solidFill>
                    <a:srgbClr val="0A031F"/>
                  </a:solidFill>
                  <a:latin typeface="微软雅黑" panose="020B0503020204020204" pitchFamily="34" charset="-122"/>
                </a:rPr>
                <a:t>晶格基矢</a:t>
              </a:r>
              <a:r>
                <a:rPr kumimoji="1" lang="en-US" altLang="zh-CN" sz="2250" dirty="0">
                  <a:solidFill>
                    <a:srgbClr val="0A031F"/>
                  </a:solidFill>
                  <a:latin typeface="微软雅黑" panose="020B0503020204020204" pitchFamily="34" charset="-122"/>
                </a:rPr>
                <a:t>(unit vector)</a:t>
              </a:r>
            </a:p>
            <a:p>
              <a:pPr eaLnBrk="1" hangingPunct="1">
                <a:lnSpc>
                  <a:spcPct val="150000"/>
                </a:lnSpc>
                <a:buClr>
                  <a:srgbClr val="A50021"/>
                </a:buClr>
                <a:buSzPct val="75000"/>
                <a:buFont typeface="Wingdings" panose="05000000000000000000" pitchFamily="2" charset="2"/>
                <a:buNone/>
                <a:defRPr/>
              </a:pPr>
              <a:r>
                <a:rPr kumimoji="1" lang="zh-CN" altLang="en-US" sz="2250" dirty="0">
                  <a:solidFill>
                    <a:srgbClr val="0A031F"/>
                  </a:solidFill>
                  <a:latin typeface="微软雅黑" panose="020B0503020204020204" pitchFamily="34" charset="-122"/>
                </a:rPr>
                <a:t>即原胞的边矢量；</a:t>
              </a:r>
            </a:p>
            <a:p>
              <a:pPr eaLnBrk="1" hangingPunct="1">
                <a:lnSpc>
                  <a:spcPct val="150000"/>
                </a:lnSpc>
                <a:buClr>
                  <a:srgbClr val="A50021"/>
                </a:buClr>
                <a:buSzPct val="75000"/>
                <a:buFont typeface="Wingdings" panose="05000000000000000000" pitchFamily="2" charset="2"/>
                <a:buNone/>
                <a:defRPr/>
              </a:pPr>
              <a:r>
                <a:rPr kumimoji="1" lang="zh-CN" altLang="en-US" sz="2250" dirty="0">
                  <a:solidFill>
                    <a:srgbClr val="0A031F"/>
                  </a:solidFill>
                  <a:latin typeface="微软雅黑" panose="020B0503020204020204" pitchFamily="34" charset="-122"/>
                </a:rPr>
                <a:t>这里用               来表示</a:t>
              </a:r>
              <a:r>
                <a:rPr kumimoji="1" lang="zh-CN" altLang="en-US" sz="2250" dirty="0">
                  <a:latin typeface="微软雅黑" panose="020B0503020204020204" pitchFamily="34" charset="-122"/>
                </a:rPr>
                <a:t>。</a:t>
              </a:r>
            </a:p>
          </p:txBody>
        </p:sp>
        <p:graphicFrame>
          <p:nvGraphicFramePr>
            <p:cNvPr id="10253" name="Object 93"/>
            <p:cNvGraphicFramePr>
              <a:graphicFrameLocks noChangeAspect="1"/>
            </p:cNvGraphicFramePr>
            <p:nvPr>
              <p:extLst/>
            </p:nvPr>
          </p:nvGraphicFramePr>
          <p:xfrm>
            <a:off x="3944" y="3438"/>
            <a:ext cx="651" cy="413"/>
          </p:xfrm>
          <a:graphic>
            <a:graphicData uri="http://schemas.openxmlformats.org/presentationml/2006/ole">
              <mc:AlternateContent xmlns:mc="http://schemas.openxmlformats.org/markup-compatibility/2006">
                <mc:Choice xmlns:v="urn:schemas-microsoft-com:vml" Requires="v">
                  <p:oleObj spid="_x0000_s79895" name="公式" r:id="rId17" imgW="330120" imgH="228600" progId="Equation.3">
                    <p:embed/>
                  </p:oleObj>
                </mc:Choice>
                <mc:Fallback>
                  <p:oleObj name="公式" r:id="rId17" imgW="330120" imgH="228600" progId="Equation.3">
                    <p:embed/>
                    <p:pic>
                      <p:nvPicPr>
                        <p:cNvPr id="10253" name="Object 93"/>
                        <p:cNvPicPr>
                          <a:picLocks noChangeAspect="1" noChangeArrowheads="1"/>
                        </p:cNvPicPr>
                        <p:nvPr/>
                      </p:nvPicPr>
                      <p:blipFill>
                        <a:blip r:embed="rId18"/>
                        <a:srcRect/>
                        <a:stretch>
                          <a:fillRect/>
                        </a:stretch>
                      </p:blipFill>
                      <p:spPr bwMode="auto">
                        <a:xfrm>
                          <a:off x="3944" y="3438"/>
                          <a:ext cx="651" cy="413"/>
                        </a:xfrm>
                        <a:prstGeom prst="rect">
                          <a:avLst/>
                        </a:prstGeom>
                        <a:noFill/>
                        <a:ln>
                          <a:noFill/>
                        </a:ln>
                        <a:effectLst/>
                      </p:spPr>
                    </p:pic>
                  </p:oleObj>
                </mc:Fallback>
              </mc:AlternateContent>
            </a:graphicData>
          </a:graphic>
        </p:graphicFrame>
      </p:grpSp>
      <p:sp>
        <p:nvSpPr>
          <p:cNvPr id="354399" name="Rectangle 95"/>
          <p:cNvSpPr>
            <a:spLocks noChangeArrowheads="1"/>
          </p:cNvSpPr>
          <p:nvPr/>
        </p:nvSpPr>
        <p:spPr bwMode="auto">
          <a:xfrm>
            <a:off x="511041" y="6231586"/>
            <a:ext cx="4767262" cy="460375"/>
          </a:xfrm>
          <a:prstGeom prst="rect">
            <a:avLst/>
          </a:prstGeom>
          <a:noFill/>
          <a:ln>
            <a:noFill/>
          </a:ln>
          <a:effectLst>
            <a:prstShdw prst="shdw17" dist="17961" dir="2700000">
              <a:srgbClr val="9999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20000"/>
              </a:spcBef>
              <a:buClr>
                <a:srgbClr val="A50021"/>
              </a:buClr>
              <a:buSzPct val="75000"/>
              <a:buFont typeface="Wingdings" panose="05000000000000000000" pitchFamily="2" charset="2"/>
              <a:buNone/>
              <a:defRPr/>
            </a:pPr>
            <a:r>
              <a:rPr kumimoji="1" lang="zh-CN" altLang="en-US" sz="2400" u="sng" dirty="0">
                <a:solidFill>
                  <a:srgbClr val="800000"/>
                </a:solidFill>
                <a:effectLst>
                  <a:outerShdw blurRad="38100" dist="38100" dir="2700000" algn="tl">
                    <a:srgbClr val="000000">
                      <a:alpha val="43137"/>
                    </a:srgbClr>
                  </a:outerShdw>
                </a:effectLst>
                <a:latin typeface="微软雅黑" panose="020B0503020204020204" pitchFamily="34" charset="-122"/>
              </a:rPr>
              <a:t>原胞及基矢的选取</a:t>
            </a:r>
            <a:r>
              <a:rPr kumimoji="1" lang="en-US" altLang="zh-CN" sz="2400" u="sng" dirty="0">
                <a:solidFill>
                  <a:srgbClr val="800000"/>
                </a:solidFill>
                <a:effectLst>
                  <a:outerShdw blurRad="38100" dist="38100" dir="2700000" algn="tl">
                    <a:srgbClr val="000000">
                      <a:alpha val="43137"/>
                    </a:srgbClr>
                  </a:outerShdw>
                </a:effectLst>
                <a:latin typeface="微软雅黑" panose="020B0503020204020204" pitchFamily="34" charset="-122"/>
              </a:rPr>
              <a:t>——</a:t>
            </a:r>
            <a:r>
              <a:rPr kumimoji="1" lang="zh-CN" altLang="en-US" sz="2400" u="sng" dirty="0">
                <a:solidFill>
                  <a:srgbClr val="0000CC"/>
                </a:solidFill>
                <a:effectLst>
                  <a:outerShdw blurRad="38100" dist="38100" dir="2700000" algn="tl">
                    <a:srgbClr val="000000">
                      <a:alpha val="43137"/>
                    </a:srgbClr>
                  </a:outerShdw>
                </a:effectLst>
                <a:latin typeface="微软雅黑" panose="020B0503020204020204" pitchFamily="34" charset="-122"/>
              </a:rPr>
              <a:t>不唯一</a:t>
            </a:r>
            <a:endPar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ndParaRPr>
          </a:p>
        </p:txBody>
      </p:sp>
      <p:sp>
        <p:nvSpPr>
          <p:cNvPr id="10251" name="Rectangle 97"/>
          <p:cNvSpPr>
            <a:spLocks noGrp="1" noChangeArrowheads="1"/>
          </p:cNvSpPr>
          <p:nvPr>
            <p:ph type="title"/>
          </p:nvPr>
        </p:nvSpPr>
        <p:spPr/>
        <p:txBody>
          <a:bodyPr/>
          <a:lstStyle/>
          <a:p>
            <a:pPr algn="l" eaLnBrk="1" hangingPunct="1">
              <a:defRPr/>
            </a:pPr>
            <a:r>
              <a:rPr lang="zh-CN" altLang="en-US" sz="2800" dirty="0">
                <a:solidFill>
                  <a:srgbClr val="0A031F"/>
                </a:solidFill>
              </a:rPr>
              <a:t>原胞及原胞基矢</a:t>
            </a:r>
            <a:r>
              <a:rPr lang="zh-CN" altLang="en-US" sz="2400" dirty="0">
                <a:solidFill>
                  <a:srgbClr val="0A031F"/>
                </a:solidFill>
              </a:rPr>
              <a:t>（</a:t>
            </a:r>
            <a:r>
              <a:rPr lang="en-US" altLang="zh-CN" sz="2400" dirty="0"/>
              <a:t>primitive cell and unit vector)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bwMode="auto">
          <a:xfrm>
            <a:off x="442913" y="2924944"/>
            <a:ext cx="8377559" cy="2996207"/>
          </a:xfrm>
          <a:prstGeom prst="roundRect">
            <a:avLst>
              <a:gd name="adj" fmla="val 5847"/>
            </a:avLst>
          </a:prstGeom>
          <a:solidFill>
            <a:schemeClr val="bg2"/>
          </a:solidFill>
          <a:ln w="19050" cap="flat" cmpd="sng" algn="ctr">
            <a:solidFill>
              <a:schemeClr val="tx1"/>
            </a:solidFill>
            <a:prstDash val="solid"/>
            <a:round/>
            <a:headEnd type="none" w="med" len="med"/>
            <a:tailEnd type="triangl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11270" name="Rectangle 10"/>
          <p:cNvSpPr>
            <a:spLocks noChangeArrowheads="1"/>
          </p:cNvSpPr>
          <p:nvPr/>
        </p:nvSpPr>
        <p:spPr bwMode="auto">
          <a:xfrm>
            <a:off x="474663" y="1558925"/>
            <a:ext cx="76787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spcBef>
                <a:spcPct val="20000"/>
              </a:spcBef>
              <a:buClr>
                <a:srgbClr val="A50021"/>
              </a:buClr>
              <a:buSzPct val="75000"/>
              <a:buFont typeface="Wingdings" panose="05000000000000000000" pitchFamily="2" charset="2"/>
              <a:buNone/>
              <a:defRPr/>
            </a:pPr>
            <a:r>
              <a:rPr kumimoji="1" lang="zh-CN" altLang="en-US" sz="2400" dirty="0">
                <a:solidFill>
                  <a:srgbClr val="0A031F"/>
                </a:solidFill>
                <a:effectLst>
                  <a:outerShdw blurRad="38100" dist="38100" dir="2700000" algn="tl">
                    <a:srgbClr val="000000">
                      <a:alpha val="43137"/>
                    </a:srgbClr>
                  </a:outerShdw>
                </a:effectLst>
              </a:rPr>
              <a:t>一般用               来表示三维晶格的基矢。通常，以基矢              为三个棱边组成的平行六面体为原胞。</a:t>
            </a:r>
          </a:p>
        </p:txBody>
      </p:sp>
      <p:grpSp>
        <p:nvGrpSpPr>
          <p:cNvPr id="11267" name="Group 2"/>
          <p:cNvGrpSpPr>
            <a:grpSpLocks/>
          </p:cNvGrpSpPr>
          <p:nvPr/>
        </p:nvGrpSpPr>
        <p:grpSpPr bwMode="auto">
          <a:xfrm>
            <a:off x="6553200" y="3477394"/>
            <a:ext cx="1165225" cy="1046162"/>
            <a:chOff x="4258" y="1289"/>
            <a:chExt cx="734" cy="659"/>
          </a:xfrm>
        </p:grpSpPr>
        <p:sp>
          <p:nvSpPr>
            <p:cNvPr id="11361" name="Line 3"/>
            <p:cNvSpPr>
              <a:spLocks noChangeShapeType="1"/>
            </p:cNvSpPr>
            <p:nvPr/>
          </p:nvSpPr>
          <p:spPr bwMode="auto">
            <a:xfrm flipH="1" flipV="1">
              <a:off x="4258" y="1289"/>
              <a:ext cx="227" cy="41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2" name="Line 4"/>
            <p:cNvSpPr>
              <a:spLocks noChangeShapeType="1"/>
            </p:cNvSpPr>
            <p:nvPr/>
          </p:nvSpPr>
          <p:spPr bwMode="auto">
            <a:xfrm rot="180000" flipV="1">
              <a:off x="4468" y="1492"/>
              <a:ext cx="265" cy="22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3" name="Line 5"/>
            <p:cNvSpPr>
              <a:spLocks noChangeShapeType="1"/>
            </p:cNvSpPr>
            <p:nvPr/>
          </p:nvSpPr>
          <p:spPr bwMode="auto">
            <a:xfrm>
              <a:off x="4512" y="1708"/>
              <a:ext cx="480" cy="2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3766" name="Rectangle 6"/>
          <p:cNvSpPr>
            <a:spLocks noGrp="1" noChangeArrowheads="1"/>
          </p:cNvSpPr>
          <p:nvPr>
            <p:ph type="title"/>
          </p:nvPr>
        </p:nvSpPr>
        <p:spPr/>
        <p:txBody>
          <a:bodyPr/>
          <a:lstStyle/>
          <a:p>
            <a:pPr eaLnBrk="1" hangingPunct="1">
              <a:defRPr/>
            </a:pPr>
            <a:r>
              <a:rPr lang="zh-CN" altLang="en-US" dirty="0"/>
              <a:t>三维晶格的原胞与基矢</a:t>
            </a:r>
          </a:p>
        </p:txBody>
      </p:sp>
      <p:graphicFrame>
        <p:nvGraphicFramePr>
          <p:cNvPr id="11269" name="Object 8"/>
          <p:cNvGraphicFramePr>
            <a:graphicFrameLocks noChangeAspect="1"/>
          </p:cNvGraphicFramePr>
          <p:nvPr/>
        </p:nvGraphicFramePr>
        <p:xfrm>
          <a:off x="1714500" y="1608138"/>
          <a:ext cx="1209675" cy="576262"/>
        </p:xfrm>
        <a:graphic>
          <a:graphicData uri="http://schemas.openxmlformats.org/presentationml/2006/ole">
            <mc:AlternateContent xmlns:mc="http://schemas.openxmlformats.org/markup-compatibility/2006">
              <mc:Choice xmlns:v="urn:schemas-microsoft-com:vml" Requires="v">
                <p:oleObj spid="_x0000_s80902" name="Equation" r:id="rId3" imgW="558558" imgH="266584" progId="Equation.3">
                  <p:embed/>
                </p:oleObj>
              </mc:Choice>
              <mc:Fallback>
                <p:oleObj name="Equation" r:id="rId3" imgW="558558" imgH="266584" progId="Equation.3">
                  <p:embed/>
                  <p:pic>
                    <p:nvPicPr>
                      <p:cNvPr id="1126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1608138"/>
                        <a:ext cx="120967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9"/>
          <p:cNvGraphicFramePr>
            <a:graphicFrameLocks noChangeAspect="1"/>
          </p:cNvGraphicFramePr>
          <p:nvPr/>
        </p:nvGraphicFramePr>
        <p:xfrm>
          <a:off x="976313" y="2157413"/>
          <a:ext cx="1209675" cy="576262"/>
        </p:xfrm>
        <a:graphic>
          <a:graphicData uri="http://schemas.openxmlformats.org/presentationml/2006/ole">
            <mc:AlternateContent xmlns:mc="http://schemas.openxmlformats.org/markup-compatibility/2006">
              <mc:Choice xmlns:v="urn:schemas-microsoft-com:vml" Requires="v">
                <p:oleObj spid="_x0000_s80903" name="Equation" r:id="rId5" imgW="558558" imgH="266584" progId="Equation.3">
                  <p:embed/>
                </p:oleObj>
              </mc:Choice>
              <mc:Fallback>
                <p:oleObj name="Equation" r:id="rId5" imgW="558558" imgH="266584" progId="Equation.3">
                  <p:embed/>
                  <p:pic>
                    <p:nvPicPr>
                      <p:cNvPr id="2"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313" y="2157413"/>
                        <a:ext cx="120967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271" name="Group 11"/>
          <p:cNvGrpSpPr>
            <a:grpSpLocks/>
          </p:cNvGrpSpPr>
          <p:nvPr/>
        </p:nvGrpSpPr>
        <p:grpSpPr bwMode="auto">
          <a:xfrm>
            <a:off x="1143000" y="3472631"/>
            <a:ext cx="1524000" cy="1447800"/>
            <a:chOff x="720" y="2271"/>
            <a:chExt cx="960" cy="912"/>
          </a:xfrm>
        </p:grpSpPr>
        <p:sp>
          <p:nvSpPr>
            <p:cNvPr id="11356" name="AutoShape 12"/>
            <p:cNvSpPr>
              <a:spLocks noChangeArrowheads="1"/>
            </p:cNvSpPr>
            <p:nvPr/>
          </p:nvSpPr>
          <p:spPr bwMode="auto">
            <a:xfrm>
              <a:off x="720" y="2271"/>
              <a:ext cx="960" cy="912"/>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nvGrpSpPr>
            <p:cNvPr id="11357" name="Group 13"/>
            <p:cNvGrpSpPr>
              <a:grpSpLocks/>
            </p:cNvGrpSpPr>
            <p:nvPr/>
          </p:nvGrpSpPr>
          <p:grpSpPr bwMode="auto">
            <a:xfrm>
              <a:off x="720" y="2271"/>
              <a:ext cx="960" cy="912"/>
              <a:chOff x="720" y="2271"/>
              <a:chExt cx="960" cy="912"/>
            </a:xfrm>
          </p:grpSpPr>
          <p:sp>
            <p:nvSpPr>
              <p:cNvPr id="11358" name="Line 14"/>
              <p:cNvSpPr>
                <a:spLocks noChangeShapeType="1"/>
              </p:cNvSpPr>
              <p:nvPr/>
            </p:nvSpPr>
            <p:spPr bwMode="auto">
              <a:xfrm>
                <a:off x="960" y="2271"/>
                <a:ext cx="0" cy="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59" name="Line 15"/>
              <p:cNvSpPr>
                <a:spLocks noChangeShapeType="1"/>
              </p:cNvSpPr>
              <p:nvPr/>
            </p:nvSpPr>
            <p:spPr bwMode="auto">
              <a:xfrm>
                <a:off x="960" y="2955"/>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0" name="Line 16"/>
              <p:cNvSpPr>
                <a:spLocks noChangeShapeType="1"/>
              </p:cNvSpPr>
              <p:nvPr/>
            </p:nvSpPr>
            <p:spPr bwMode="auto">
              <a:xfrm flipV="1">
                <a:off x="720" y="2943"/>
                <a:ext cx="240" cy="24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1272" name="Text Box 17"/>
          <p:cNvSpPr txBox="1">
            <a:spLocks noChangeArrowheads="1"/>
          </p:cNvSpPr>
          <p:nvPr/>
        </p:nvSpPr>
        <p:spPr bwMode="auto">
          <a:xfrm>
            <a:off x="609600" y="5301431"/>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kumimoji="1" lang="en-US" altLang="zh-CN" sz="2400">
                <a:effectLst>
                  <a:outerShdw blurRad="38100" dist="38100" dir="2700000" algn="tl">
                    <a:srgbClr val="000000">
                      <a:alpha val="43137"/>
                    </a:srgbClr>
                  </a:outerShdw>
                </a:effectLst>
              </a:rPr>
              <a:t> </a:t>
            </a:r>
            <a:r>
              <a:rPr kumimoji="1" lang="zh-CN" altLang="en-US" sz="2400">
                <a:solidFill>
                  <a:srgbClr val="0A031F"/>
                </a:solidFill>
                <a:effectLst>
                  <a:outerShdw blurRad="38100" dist="38100" dir="2700000" algn="tl">
                    <a:srgbClr val="000000">
                      <a:alpha val="43137"/>
                    </a:srgbClr>
                  </a:outerShdw>
                </a:effectLst>
              </a:rPr>
              <a:t>简立方结构原胞</a:t>
            </a:r>
          </a:p>
        </p:txBody>
      </p:sp>
      <p:grpSp>
        <p:nvGrpSpPr>
          <p:cNvPr id="11273" name="Group 18"/>
          <p:cNvGrpSpPr>
            <a:grpSpLocks/>
          </p:cNvGrpSpPr>
          <p:nvPr/>
        </p:nvGrpSpPr>
        <p:grpSpPr bwMode="auto">
          <a:xfrm>
            <a:off x="1100138" y="3425006"/>
            <a:ext cx="1609725" cy="1538288"/>
            <a:chOff x="741" y="1170"/>
            <a:chExt cx="1014" cy="969"/>
          </a:xfrm>
        </p:grpSpPr>
        <p:sp>
          <p:nvSpPr>
            <p:cNvPr id="11348" name="Oval 19"/>
            <p:cNvSpPr>
              <a:spLocks noChangeArrowheads="1"/>
            </p:cNvSpPr>
            <p:nvPr/>
          </p:nvSpPr>
          <p:spPr bwMode="auto">
            <a:xfrm>
              <a:off x="1698" y="1845"/>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49" name="Oval 20"/>
            <p:cNvSpPr>
              <a:spLocks noChangeArrowheads="1"/>
            </p:cNvSpPr>
            <p:nvPr/>
          </p:nvSpPr>
          <p:spPr bwMode="auto">
            <a:xfrm>
              <a:off x="966" y="1170"/>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50" name="Oval 21"/>
            <p:cNvSpPr>
              <a:spLocks noChangeArrowheads="1"/>
            </p:cNvSpPr>
            <p:nvPr/>
          </p:nvSpPr>
          <p:spPr bwMode="auto">
            <a:xfrm>
              <a:off x="987" y="1833"/>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51" name="Oval 22"/>
            <p:cNvSpPr>
              <a:spLocks noChangeArrowheads="1"/>
            </p:cNvSpPr>
            <p:nvPr/>
          </p:nvSpPr>
          <p:spPr bwMode="auto">
            <a:xfrm>
              <a:off x="741" y="2082"/>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52" name="Oval 23"/>
            <p:cNvSpPr>
              <a:spLocks noChangeArrowheads="1"/>
            </p:cNvSpPr>
            <p:nvPr/>
          </p:nvSpPr>
          <p:spPr bwMode="auto">
            <a:xfrm>
              <a:off x="747" y="1401"/>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53" name="Oval 24"/>
            <p:cNvSpPr>
              <a:spLocks noChangeArrowheads="1"/>
            </p:cNvSpPr>
            <p:nvPr/>
          </p:nvSpPr>
          <p:spPr bwMode="auto">
            <a:xfrm>
              <a:off x="1467" y="1401"/>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54" name="Oval 25"/>
            <p:cNvSpPr>
              <a:spLocks noChangeArrowheads="1"/>
            </p:cNvSpPr>
            <p:nvPr/>
          </p:nvSpPr>
          <p:spPr bwMode="auto">
            <a:xfrm>
              <a:off x="1470" y="2082"/>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55" name="Oval 26"/>
            <p:cNvSpPr>
              <a:spLocks noChangeArrowheads="1"/>
            </p:cNvSpPr>
            <p:nvPr/>
          </p:nvSpPr>
          <p:spPr bwMode="auto">
            <a:xfrm>
              <a:off x="1689" y="1170"/>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11274" name="Text Box 27"/>
          <p:cNvSpPr txBox="1">
            <a:spLocks noChangeArrowheads="1"/>
          </p:cNvSpPr>
          <p:nvPr/>
        </p:nvSpPr>
        <p:spPr bwMode="auto">
          <a:xfrm>
            <a:off x="3468688" y="5320481"/>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kumimoji="1" lang="en-US" altLang="zh-CN" sz="2400" dirty="0">
                <a:effectLst>
                  <a:outerShdw blurRad="38100" dist="38100" dir="2700000" algn="tl">
                    <a:srgbClr val="000000">
                      <a:alpha val="43137"/>
                    </a:srgbClr>
                  </a:outerShdw>
                </a:effectLst>
              </a:rPr>
              <a:t> </a:t>
            </a:r>
            <a:r>
              <a:rPr kumimoji="1" lang="zh-CN" altLang="en-US" sz="2400" dirty="0">
                <a:solidFill>
                  <a:srgbClr val="0A031F"/>
                </a:solidFill>
                <a:effectLst>
                  <a:outerShdw blurRad="38100" dist="38100" dir="2700000" algn="tl">
                    <a:srgbClr val="000000">
                      <a:alpha val="43137"/>
                    </a:srgbClr>
                  </a:outerShdw>
                </a:effectLst>
              </a:rPr>
              <a:t>面心立方原胞</a:t>
            </a:r>
          </a:p>
        </p:txBody>
      </p:sp>
      <p:grpSp>
        <p:nvGrpSpPr>
          <p:cNvPr id="11275" name="Group 28"/>
          <p:cNvGrpSpPr>
            <a:grpSpLocks/>
          </p:cNvGrpSpPr>
          <p:nvPr/>
        </p:nvGrpSpPr>
        <p:grpSpPr bwMode="auto">
          <a:xfrm>
            <a:off x="3706813" y="3472631"/>
            <a:ext cx="1609725" cy="1631950"/>
            <a:chOff x="2335" y="2271"/>
            <a:chExt cx="1014" cy="1028"/>
          </a:xfrm>
        </p:grpSpPr>
        <p:sp>
          <p:nvSpPr>
            <p:cNvPr id="11314" name="Line 29"/>
            <p:cNvSpPr>
              <a:spLocks noChangeShapeType="1"/>
            </p:cNvSpPr>
            <p:nvPr/>
          </p:nvSpPr>
          <p:spPr bwMode="auto">
            <a:xfrm rot="120000" flipH="1">
              <a:off x="2767" y="2403"/>
              <a:ext cx="48" cy="432"/>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5" name="Line 30"/>
            <p:cNvSpPr>
              <a:spLocks noChangeShapeType="1"/>
            </p:cNvSpPr>
            <p:nvPr/>
          </p:nvSpPr>
          <p:spPr bwMode="auto">
            <a:xfrm flipV="1">
              <a:off x="2854" y="2754"/>
              <a:ext cx="336" cy="33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6" name="Line 31"/>
            <p:cNvSpPr>
              <a:spLocks noChangeShapeType="1"/>
            </p:cNvSpPr>
            <p:nvPr/>
          </p:nvSpPr>
          <p:spPr bwMode="auto">
            <a:xfrm flipH="1">
              <a:off x="2818" y="2685"/>
              <a:ext cx="144" cy="432"/>
            </a:xfrm>
            <a:prstGeom prst="line">
              <a:avLst/>
            </a:prstGeom>
            <a:noFill/>
            <a:ln w="28575">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7" name="Line 32"/>
            <p:cNvSpPr>
              <a:spLocks noChangeShapeType="1"/>
            </p:cNvSpPr>
            <p:nvPr/>
          </p:nvSpPr>
          <p:spPr bwMode="auto">
            <a:xfrm rot="21420000" flipV="1">
              <a:off x="2734" y="2745"/>
              <a:ext cx="48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8" name="Line 33"/>
            <p:cNvSpPr>
              <a:spLocks noChangeShapeType="1"/>
            </p:cNvSpPr>
            <p:nvPr/>
          </p:nvSpPr>
          <p:spPr bwMode="auto">
            <a:xfrm flipV="1">
              <a:off x="2482" y="2409"/>
              <a:ext cx="336" cy="33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19" name="Line 34"/>
            <p:cNvSpPr>
              <a:spLocks noChangeShapeType="1"/>
            </p:cNvSpPr>
            <p:nvPr/>
          </p:nvSpPr>
          <p:spPr bwMode="auto">
            <a:xfrm flipV="1">
              <a:off x="2473" y="2667"/>
              <a:ext cx="480" cy="96"/>
            </a:xfrm>
            <a:prstGeom prst="line">
              <a:avLst/>
            </a:prstGeom>
            <a:noFill/>
            <a:ln w="28575">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20" name="Line 35"/>
            <p:cNvSpPr>
              <a:spLocks noChangeShapeType="1"/>
            </p:cNvSpPr>
            <p:nvPr/>
          </p:nvSpPr>
          <p:spPr bwMode="auto">
            <a:xfrm rot="240000" flipV="1">
              <a:off x="2973" y="2314"/>
              <a:ext cx="317" cy="374"/>
            </a:xfrm>
            <a:prstGeom prst="line">
              <a:avLst/>
            </a:prstGeom>
            <a:noFill/>
            <a:ln w="28575">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21" name="Line 36"/>
            <p:cNvSpPr>
              <a:spLocks noChangeShapeType="1"/>
            </p:cNvSpPr>
            <p:nvPr/>
          </p:nvSpPr>
          <p:spPr bwMode="auto">
            <a:xfrm flipV="1">
              <a:off x="2824" y="2307"/>
              <a:ext cx="480" cy="9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22" name="Line 37"/>
            <p:cNvSpPr>
              <a:spLocks noChangeShapeType="1"/>
            </p:cNvSpPr>
            <p:nvPr/>
          </p:nvSpPr>
          <p:spPr bwMode="auto">
            <a:xfrm rot="21540000" flipH="1">
              <a:off x="3196" y="2331"/>
              <a:ext cx="113" cy="40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23" name="Line 38"/>
            <p:cNvSpPr>
              <a:spLocks noChangeShapeType="1"/>
            </p:cNvSpPr>
            <p:nvPr/>
          </p:nvSpPr>
          <p:spPr bwMode="auto">
            <a:xfrm rot="21480000" flipH="1">
              <a:off x="2344" y="2781"/>
              <a:ext cx="144" cy="432"/>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24" name="Line 39"/>
            <p:cNvSpPr>
              <a:spLocks noChangeShapeType="1"/>
            </p:cNvSpPr>
            <p:nvPr/>
          </p:nvSpPr>
          <p:spPr bwMode="auto">
            <a:xfrm flipV="1">
              <a:off x="2356" y="3117"/>
              <a:ext cx="480" cy="9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25" name="Line 40"/>
            <p:cNvSpPr>
              <a:spLocks noChangeShapeType="1"/>
            </p:cNvSpPr>
            <p:nvPr/>
          </p:nvSpPr>
          <p:spPr bwMode="auto">
            <a:xfrm flipH="1">
              <a:off x="2362" y="2865"/>
              <a:ext cx="384" cy="336"/>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326" name="Group 41"/>
            <p:cNvGrpSpPr>
              <a:grpSpLocks/>
            </p:cNvGrpSpPr>
            <p:nvPr/>
          </p:nvGrpSpPr>
          <p:grpSpPr bwMode="auto">
            <a:xfrm>
              <a:off x="2335" y="2271"/>
              <a:ext cx="1014" cy="1028"/>
              <a:chOff x="2421" y="1200"/>
              <a:chExt cx="1014" cy="1028"/>
            </a:xfrm>
          </p:grpSpPr>
          <p:graphicFrame>
            <p:nvGraphicFramePr>
              <p:cNvPr id="11335" name="Object 42"/>
              <p:cNvGraphicFramePr>
                <a:graphicFrameLocks noChangeAspect="1"/>
              </p:cNvGraphicFramePr>
              <p:nvPr/>
            </p:nvGraphicFramePr>
            <p:xfrm>
              <a:off x="2844" y="2092"/>
              <a:ext cx="72" cy="136"/>
            </p:xfrm>
            <a:graphic>
              <a:graphicData uri="http://schemas.openxmlformats.org/presentationml/2006/ole">
                <mc:AlternateContent xmlns:mc="http://schemas.openxmlformats.org/markup-compatibility/2006">
                  <mc:Choice xmlns:v="urn:schemas-microsoft-com:vml" Requires="v">
                    <p:oleObj spid="_x0000_s80904" name="Equation" r:id="rId6" imgW="114151" imgH="215619" progId="Equation.3">
                      <p:embed/>
                    </p:oleObj>
                  </mc:Choice>
                  <mc:Fallback>
                    <p:oleObj name="Equation" r:id="rId6" imgW="114151" imgH="215619" progId="Equation.3">
                      <p:embed/>
                      <p:pic>
                        <p:nvPicPr>
                          <p:cNvPr id="11335"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36" name="AutoShape 43"/>
              <p:cNvSpPr>
                <a:spLocks noChangeArrowheads="1"/>
              </p:cNvSpPr>
              <p:nvPr/>
            </p:nvSpPr>
            <p:spPr bwMode="auto">
              <a:xfrm>
                <a:off x="2448" y="1230"/>
                <a:ext cx="960" cy="912"/>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37" name="Line 44"/>
              <p:cNvSpPr>
                <a:spLocks noChangeShapeType="1"/>
              </p:cNvSpPr>
              <p:nvPr/>
            </p:nvSpPr>
            <p:spPr bwMode="auto">
              <a:xfrm>
                <a:off x="2688" y="1248"/>
                <a:ext cx="0" cy="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38" name="Line 45"/>
              <p:cNvSpPr>
                <a:spLocks noChangeShapeType="1"/>
              </p:cNvSpPr>
              <p:nvPr/>
            </p:nvSpPr>
            <p:spPr bwMode="auto">
              <a:xfrm>
                <a:off x="2688" y="1932"/>
                <a:ext cx="7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39" name="Oval 46"/>
              <p:cNvSpPr>
                <a:spLocks noChangeArrowheads="1"/>
              </p:cNvSpPr>
              <p:nvPr/>
            </p:nvSpPr>
            <p:spPr bwMode="auto">
              <a:xfrm>
                <a:off x="3378" y="1893"/>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40" name="Oval 47"/>
              <p:cNvSpPr>
                <a:spLocks noChangeArrowheads="1"/>
              </p:cNvSpPr>
              <p:nvPr/>
            </p:nvSpPr>
            <p:spPr bwMode="auto">
              <a:xfrm>
                <a:off x="2646" y="1200"/>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41" name="Oval 48"/>
              <p:cNvSpPr>
                <a:spLocks noChangeArrowheads="1"/>
              </p:cNvSpPr>
              <p:nvPr/>
            </p:nvSpPr>
            <p:spPr bwMode="auto">
              <a:xfrm>
                <a:off x="2667" y="1890"/>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42" name="Oval 49"/>
              <p:cNvSpPr>
                <a:spLocks noChangeArrowheads="1"/>
              </p:cNvSpPr>
              <p:nvPr/>
            </p:nvSpPr>
            <p:spPr bwMode="auto">
              <a:xfrm>
                <a:off x="2421" y="2112"/>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43" name="Oval 50"/>
              <p:cNvSpPr>
                <a:spLocks noChangeArrowheads="1"/>
              </p:cNvSpPr>
              <p:nvPr/>
            </p:nvSpPr>
            <p:spPr bwMode="auto">
              <a:xfrm>
                <a:off x="2427" y="1431"/>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44" name="Oval 51"/>
              <p:cNvSpPr>
                <a:spLocks noChangeArrowheads="1"/>
              </p:cNvSpPr>
              <p:nvPr/>
            </p:nvSpPr>
            <p:spPr bwMode="auto">
              <a:xfrm>
                <a:off x="3147" y="1431"/>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45" name="Oval 52"/>
              <p:cNvSpPr>
                <a:spLocks noChangeArrowheads="1"/>
              </p:cNvSpPr>
              <p:nvPr/>
            </p:nvSpPr>
            <p:spPr bwMode="auto">
              <a:xfrm>
                <a:off x="3150" y="2112"/>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46" name="Oval 53"/>
              <p:cNvSpPr>
                <a:spLocks noChangeArrowheads="1"/>
              </p:cNvSpPr>
              <p:nvPr/>
            </p:nvSpPr>
            <p:spPr bwMode="auto">
              <a:xfrm>
                <a:off x="3369" y="1200"/>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47" name="Line 54"/>
              <p:cNvSpPr>
                <a:spLocks noChangeShapeType="1"/>
              </p:cNvSpPr>
              <p:nvPr/>
            </p:nvSpPr>
            <p:spPr bwMode="auto">
              <a:xfrm flipV="1">
                <a:off x="2448" y="1893"/>
                <a:ext cx="28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327" name="Oval 55"/>
            <p:cNvSpPr>
              <a:spLocks noChangeArrowheads="1"/>
            </p:cNvSpPr>
            <p:nvPr/>
          </p:nvSpPr>
          <p:spPr bwMode="auto">
            <a:xfrm>
              <a:off x="2794" y="2367"/>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28" name="Oval 56"/>
            <p:cNvSpPr>
              <a:spLocks noChangeArrowheads="1"/>
            </p:cNvSpPr>
            <p:nvPr/>
          </p:nvSpPr>
          <p:spPr bwMode="auto">
            <a:xfrm>
              <a:off x="3064" y="3183"/>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29" name="Oval 57"/>
            <p:cNvSpPr>
              <a:spLocks noChangeArrowheads="1"/>
            </p:cNvSpPr>
            <p:nvPr/>
          </p:nvSpPr>
          <p:spPr bwMode="auto">
            <a:xfrm>
              <a:off x="2803" y="3069"/>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30" name="Oval 58"/>
            <p:cNvSpPr>
              <a:spLocks noChangeArrowheads="1"/>
            </p:cNvSpPr>
            <p:nvPr/>
          </p:nvSpPr>
          <p:spPr bwMode="auto">
            <a:xfrm>
              <a:off x="2458" y="2730"/>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31" name="Oval 59"/>
            <p:cNvSpPr>
              <a:spLocks noChangeArrowheads="1"/>
            </p:cNvSpPr>
            <p:nvPr/>
          </p:nvSpPr>
          <p:spPr bwMode="auto">
            <a:xfrm>
              <a:off x="2929" y="2643"/>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32" name="Oval 60"/>
            <p:cNvSpPr>
              <a:spLocks noChangeArrowheads="1"/>
            </p:cNvSpPr>
            <p:nvPr/>
          </p:nvSpPr>
          <p:spPr bwMode="auto">
            <a:xfrm>
              <a:off x="3178" y="2703"/>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33" name="Oval 61"/>
            <p:cNvSpPr>
              <a:spLocks noChangeArrowheads="1"/>
            </p:cNvSpPr>
            <p:nvPr/>
          </p:nvSpPr>
          <p:spPr bwMode="auto">
            <a:xfrm>
              <a:off x="2728" y="2808"/>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aphicFrame>
          <p:nvGraphicFramePr>
            <p:cNvPr id="11334" name="Object 62"/>
            <p:cNvGraphicFramePr>
              <a:graphicFrameLocks noChangeAspect="1"/>
            </p:cNvGraphicFramePr>
            <p:nvPr/>
          </p:nvGraphicFramePr>
          <p:xfrm>
            <a:off x="2758" y="3163"/>
            <a:ext cx="72" cy="136"/>
          </p:xfrm>
          <a:graphic>
            <a:graphicData uri="http://schemas.openxmlformats.org/presentationml/2006/ole">
              <mc:AlternateContent xmlns:mc="http://schemas.openxmlformats.org/markup-compatibility/2006">
                <mc:Choice xmlns:v="urn:schemas-microsoft-com:vml" Requires="v">
                  <p:oleObj spid="_x0000_s80905" name="Equation" r:id="rId8" imgW="114151" imgH="215619" progId="Equation.3">
                    <p:embed/>
                  </p:oleObj>
                </mc:Choice>
                <mc:Fallback>
                  <p:oleObj name="Equation" r:id="rId8" imgW="114151" imgH="215619" progId="Equation.3">
                    <p:embed/>
                    <p:pic>
                      <p:nvPicPr>
                        <p:cNvPr id="11334" name="Object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8" y="3163"/>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276" name="Text Box 63"/>
          <p:cNvSpPr txBox="1">
            <a:spLocks noChangeArrowheads="1"/>
          </p:cNvSpPr>
          <p:nvPr/>
        </p:nvSpPr>
        <p:spPr bwMode="auto">
          <a:xfrm>
            <a:off x="5918200" y="5315719"/>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kumimoji="1" lang="en-US" altLang="zh-CN" sz="2400" dirty="0">
                <a:effectLst>
                  <a:outerShdw blurRad="38100" dist="38100" dir="2700000" algn="tl">
                    <a:srgbClr val="000000">
                      <a:alpha val="43137"/>
                    </a:srgbClr>
                  </a:outerShdw>
                </a:effectLst>
              </a:rPr>
              <a:t> </a:t>
            </a:r>
            <a:r>
              <a:rPr kumimoji="1" lang="zh-CN" altLang="en-US" sz="2400" dirty="0">
                <a:solidFill>
                  <a:srgbClr val="0A031F"/>
                </a:solidFill>
                <a:effectLst>
                  <a:outerShdw blurRad="38100" dist="38100" dir="2700000" algn="tl">
                    <a:srgbClr val="000000">
                      <a:alpha val="43137"/>
                    </a:srgbClr>
                  </a:outerShdw>
                </a:effectLst>
              </a:rPr>
              <a:t>体心立方原胞</a:t>
            </a:r>
          </a:p>
        </p:txBody>
      </p:sp>
      <p:grpSp>
        <p:nvGrpSpPr>
          <p:cNvPr id="11277" name="Group 64"/>
          <p:cNvGrpSpPr>
            <a:grpSpLocks/>
          </p:cNvGrpSpPr>
          <p:nvPr/>
        </p:nvGrpSpPr>
        <p:grpSpPr bwMode="auto">
          <a:xfrm>
            <a:off x="6129338" y="3067819"/>
            <a:ext cx="2024062" cy="1866900"/>
            <a:chOff x="3861" y="2016"/>
            <a:chExt cx="1275" cy="1176"/>
          </a:xfrm>
        </p:grpSpPr>
        <p:sp>
          <p:nvSpPr>
            <p:cNvPr id="11286" name="Line 65"/>
            <p:cNvSpPr>
              <a:spLocks noChangeShapeType="1"/>
            </p:cNvSpPr>
            <p:nvPr/>
          </p:nvSpPr>
          <p:spPr bwMode="auto">
            <a:xfrm flipV="1">
              <a:off x="4359" y="2493"/>
              <a:ext cx="240" cy="192"/>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7" name="Line 66"/>
            <p:cNvSpPr>
              <a:spLocks noChangeShapeType="1"/>
            </p:cNvSpPr>
            <p:nvPr/>
          </p:nvSpPr>
          <p:spPr bwMode="auto">
            <a:xfrm flipV="1">
              <a:off x="4608" y="2241"/>
              <a:ext cx="240" cy="192"/>
            </a:xfrm>
            <a:prstGeom prst="line">
              <a:avLst/>
            </a:prstGeom>
            <a:noFill/>
            <a:ln w="2540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8" name="Line 67"/>
            <p:cNvSpPr>
              <a:spLocks noChangeShapeType="1"/>
            </p:cNvSpPr>
            <p:nvPr/>
          </p:nvSpPr>
          <p:spPr bwMode="auto">
            <a:xfrm>
              <a:off x="4128" y="2271"/>
              <a:ext cx="240" cy="432"/>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9" name="Line 68"/>
            <p:cNvSpPr>
              <a:spLocks noChangeShapeType="1"/>
            </p:cNvSpPr>
            <p:nvPr/>
          </p:nvSpPr>
          <p:spPr bwMode="auto">
            <a:xfrm>
              <a:off x="4368" y="2703"/>
              <a:ext cx="480" cy="24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0" name="Line 69"/>
            <p:cNvSpPr>
              <a:spLocks noChangeShapeType="1"/>
            </p:cNvSpPr>
            <p:nvPr/>
          </p:nvSpPr>
          <p:spPr bwMode="auto">
            <a:xfrm>
              <a:off x="4617" y="2406"/>
              <a:ext cx="240" cy="528"/>
            </a:xfrm>
            <a:prstGeom prst="line">
              <a:avLst/>
            </a:prstGeom>
            <a:noFill/>
            <a:ln w="2540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1" name="Line 70"/>
            <p:cNvSpPr>
              <a:spLocks noChangeShapeType="1"/>
            </p:cNvSpPr>
            <p:nvPr/>
          </p:nvSpPr>
          <p:spPr bwMode="auto">
            <a:xfrm flipH="1" flipV="1">
              <a:off x="4128" y="2271"/>
              <a:ext cx="480" cy="144"/>
            </a:xfrm>
            <a:prstGeom prst="line">
              <a:avLst/>
            </a:prstGeom>
            <a:noFill/>
            <a:ln w="2540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2" name="Line 71"/>
            <p:cNvSpPr>
              <a:spLocks noChangeShapeType="1"/>
            </p:cNvSpPr>
            <p:nvPr/>
          </p:nvSpPr>
          <p:spPr bwMode="auto">
            <a:xfrm flipV="1">
              <a:off x="4129" y="2050"/>
              <a:ext cx="240" cy="192"/>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3" name="Line 72"/>
            <p:cNvSpPr>
              <a:spLocks noChangeShapeType="1"/>
            </p:cNvSpPr>
            <p:nvPr/>
          </p:nvSpPr>
          <p:spPr bwMode="auto">
            <a:xfrm flipV="1">
              <a:off x="4857" y="2733"/>
              <a:ext cx="240" cy="192"/>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4" name="Line 73"/>
            <p:cNvSpPr>
              <a:spLocks noChangeShapeType="1"/>
            </p:cNvSpPr>
            <p:nvPr/>
          </p:nvSpPr>
          <p:spPr bwMode="auto">
            <a:xfrm>
              <a:off x="4368" y="2031"/>
              <a:ext cx="240" cy="48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5" name="Line 74"/>
            <p:cNvSpPr>
              <a:spLocks noChangeShapeType="1"/>
            </p:cNvSpPr>
            <p:nvPr/>
          </p:nvSpPr>
          <p:spPr bwMode="auto">
            <a:xfrm>
              <a:off x="4368" y="2031"/>
              <a:ext cx="480" cy="24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6" name="Line 75"/>
            <p:cNvSpPr>
              <a:spLocks noChangeShapeType="1"/>
            </p:cNvSpPr>
            <p:nvPr/>
          </p:nvSpPr>
          <p:spPr bwMode="auto">
            <a:xfrm>
              <a:off x="4832" y="2231"/>
              <a:ext cx="288" cy="52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7" name="Line 76"/>
            <p:cNvSpPr>
              <a:spLocks noChangeShapeType="1"/>
            </p:cNvSpPr>
            <p:nvPr/>
          </p:nvSpPr>
          <p:spPr bwMode="auto">
            <a:xfrm rot="300000" flipH="1" flipV="1">
              <a:off x="4620" y="2511"/>
              <a:ext cx="480" cy="192"/>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98" name="Oval 77"/>
            <p:cNvSpPr>
              <a:spLocks noChangeArrowheads="1"/>
            </p:cNvSpPr>
            <p:nvPr/>
          </p:nvSpPr>
          <p:spPr bwMode="auto">
            <a:xfrm>
              <a:off x="4329" y="2016"/>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299" name="Oval 78"/>
            <p:cNvSpPr>
              <a:spLocks noChangeArrowheads="1"/>
            </p:cNvSpPr>
            <p:nvPr/>
          </p:nvSpPr>
          <p:spPr bwMode="auto">
            <a:xfrm>
              <a:off x="4593" y="2382"/>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00" name="Oval 79"/>
            <p:cNvSpPr>
              <a:spLocks noChangeArrowheads="1"/>
            </p:cNvSpPr>
            <p:nvPr/>
          </p:nvSpPr>
          <p:spPr bwMode="auto">
            <a:xfrm>
              <a:off x="5079" y="2703"/>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01" name="AutoShape 80"/>
            <p:cNvSpPr>
              <a:spLocks noChangeArrowheads="1"/>
            </p:cNvSpPr>
            <p:nvPr/>
          </p:nvSpPr>
          <p:spPr bwMode="auto">
            <a:xfrm>
              <a:off x="3888" y="2253"/>
              <a:ext cx="960" cy="912"/>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02" name="Line 81"/>
            <p:cNvSpPr>
              <a:spLocks noChangeShapeType="1"/>
            </p:cNvSpPr>
            <p:nvPr/>
          </p:nvSpPr>
          <p:spPr bwMode="auto">
            <a:xfrm>
              <a:off x="4128" y="2253"/>
              <a:ext cx="0" cy="68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03" name="Line 82"/>
            <p:cNvSpPr>
              <a:spLocks noChangeShapeType="1"/>
            </p:cNvSpPr>
            <p:nvPr/>
          </p:nvSpPr>
          <p:spPr bwMode="auto">
            <a:xfrm rot="60000">
              <a:off x="4136" y="2925"/>
              <a:ext cx="720" cy="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04" name="Line 83"/>
            <p:cNvSpPr>
              <a:spLocks noChangeShapeType="1"/>
            </p:cNvSpPr>
            <p:nvPr/>
          </p:nvSpPr>
          <p:spPr bwMode="auto">
            <a:xfrm flipV="1">
              <a:off x="3888" y="2925"/>
              <a:ext cx="240" cy="24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05" name="Oval 84"/>
            <p:cNvSpPr>
              <a:spLocks noChangeArrowheads="1"/>
            </p:cNvSpPr>
            <p:nvPr/>
          </p:nvSpPr>
          <p:spPr bwMode="auto">
            <a:xfrm>
              <a:off x="4818" y="2898"/>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06" name="Oval 85"/>
            <p:cNvSpPr>
              <a:spLocks noChangeArrowheads="1"/>
            </p:cNvSpPr>
            <p:nvPr/>
          </p:nvSpPr>
          <p:spPr bwMode="auto">
            <a:xfrm>
              <a:off x="4086" y="2223"/>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07" name="Oval 86"/>
            <p:cNvSpPr>
              <a:spLocks noChangeArrowheads="1"/>
            </p:cNvSpPr>
            <p:nvPr/>
          </p:nvSpPr>
          <p:spPr bwMode="auto">
            <a:xfrm>
              <a:off x="4107" y="2886"/>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08" name="Oval 87"/>
            <p:cNvSpPr>
              <a:spLocks noChangeArrowheads="1"/>
            </p:cNvSpPr>
            <p:nvPr/>
          </p:nvSpPr>
          <p:spPr bwMode="auto">
            <a:xfrm>
              <a:off x="3861" y="3135"/>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09" name="Oval 88"/>
            <p:cNvSpPr>
              <a:spLocks noChangeArrowheads="1"/>
            </p:cNvSpPr>
            <p:nvPr/>
          </p:nvSpPr>
          <p:spPr bwMode="auto">
            <a:xfrm>
              <a:off x="3867" y="2454"/>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10" name="Oval 89"/>
            <p:cNvSpPr>
              <a:spLocks noChangeArrowheads="1"/>
            </p:cNvSpPr>
            <p:nvPr/>
          </p:nvSpPr>
          <p:spPr bwMode="auto">
            <a:xfrm>
              <a:off x="4587" y="2454"/>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11" name="Oval 90"/>
            <p:cNvSpPr>
              <a:spLocks noChangeArrowheads="1"/>
            </p:cNvSpPr>
            <p:nvPr/>
          </p:nvSpPr>
          <p:spPr bwMode="auto">
            <a:xfrm>
              <a:off x="4590" y="3135"/>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12" name="Oval 91"/>
            <p:cNvSpPr>
              <a:spLocks noChangeArrowheads="1"/>
            </p:cNvSpPr>
            <p:nvPr/>
          </p:nvSpPr>
          <p:spPr bwMode="auto">
            <a:xfrm>
              <a:off x="4809" y="2223"/>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313" name="Oval 92"/>
            <p:cNvSpPr>
              <a:spLocks noChangeArrowheads="1"/>
            </p:cNvSpPr>
            <p:nvPr/>
          </p:nvSpPr>
          <p:spPr bwMode="auto">
            <a:xfrm>
              <a:off x="4320" y="2655"/>
              <a:ext cx="57" cy="5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11278" name="Group 93"/>
          <p:cNvGrpSpPr>
            <a:grpSpLocks/>
          </p:cNvGrpSpPr>
          <p:nvPr/>
        </p:nvGrpSpPr>
        <p:grpSpPr bwMode="auto">
          <a:xfrm>
            <a:off x="3700463" y="4315594"/>
            <a:ext cx="781050" cy="657225"/>
            <a:chOff x="2436" y="1716"/>
            <a:chExt cx="492" cy="414"/>
          </a:xfrm>
        </p:grpSpPr>
        <p:sp>
          <p:nvSpPr>
            <p:cNvPr id="11283" name="Line 94"/>
            <p:cNvSpPr>
              <a:spLocks noChangeShapeType="1"/>
            </p:cNvSpPr>
            <p:nvPr/>
          </p:nvSpPr>
          <p:spPr bwMode="auto">
            <a:xfrm flipV="1">
              <a:off x="2436" y="1782"/>
              <a:ext cx="384" cy="3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4" name="Line 95"/>
            <p:cNvSpPr>
              <a:spLocks noChangeShapeType="1"/>
            </p:cNvSpPr>
            <p:nvPr/>
          </p:nvSpPr>
          <p:spPr bwMode="auto">
            <a:xfrm flipV="1">
              <a:off x="2448" y="2034"/>
              <a:ext cx="480" cy="9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5" name="Line 96"/>
            <p:cNvSpPr>
              <a:spLocks noChangeShapeType="1"/>
            </p:cNvSpPr>
            <p:nvPr/>
          </p:nvSpPr>
          <p:spPr bwMode="auto">
            <a:xfrm rot="21480000" flipV="1">
              <a:off x="2460" y="1716"/>
              <a:ext cx="136" cy="40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279" name="Group 97"/>
          <p:cNvGrpSpPr>
            <a:grpSpLocks/>
          </p:cNvGrpSpPr>
          <p:nvPr/>
        </p:nvGrpSpPr>
        <p:grpSpPr bwMode="auto">
          <a:xfrm>
            <a:off x="1143000" y="3906019"/>
            <a:ext cx="1143000" cy="990600"/>
            <a:chOff x="720" y="2544"/>
            <a:chExt cx="720" cy="624"/>
          </a:xfrm>
        </p:grpSpPr>
        <p:sp>
          <p:nvSpPr>
            <p:cNvPr id="11280" name="Line 98"/>
            <p:cNvSpPr>
              <a:spLocks noChangeShapeType="1"/>
            </p:cNvSpPr>
            <p:nvPr/>
          </p:nvSpPr>
          <p:spPr bwMode="auto">
            <a:xfrm flipV="1">
              <a:off x="720" y="2544"/>
              <a:ext cx="0"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1" name="Line 99"/>
            <p:cNvSpPr>
              <a:spLocks noChangeShapeType="1"/>
            </p:cNvSpPr>
            <p:nvPr/>
          </p:nvSpPr>
          <p:spPr bwMode="auto">
            <a:xfrm>
              <a:off x="720" y="3168"/>
              <a:ext cx="72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82" name="Line 100"/>
            <p:cNvSpPr>
              <a:spLocks noChangeShapeType="1"/>
            </p:cNvSpPr>
            <p:nvPr/>
          </p:nvSpPr>
          <p:spPr bwMode="auto">
            <a:xfrm flipV="1">
              <a:off x="720" y="2976"/>
              <a:ext cx="240" cy="19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 name="矩形 3"/>
          <p:cNvSpPr/>
          <p:nvPr/>
        </p:nvSpPr>
        <p:spPr>
          <a:xfrm>
            <a:off x="304541" y="5973331"/>
            <a:ext cx="561365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50000"/>
              </a:lnSpc>
              <a:spcBef>
                <a:spcPct val="20000"/>
              </a:spcBef>
              <a:buClr>
                <a:srgbClr val="A50021"/>
              </a:buClr>
              <a:buSzPct val="75000"/>
              <a:buFont typeface="Wingdings" panose="05000000000000000000" pitchFamily="2" charset="2"/>
              <a:buNone/>
            </a:pPr>
            <a:r>
              <a:rPr kumimoji="1" lang="zh-CN" altLang="en-US" sz="2400" dirty="0">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（典型晶格有</a:t>
            </a:r>
            <a:r>
              <a:rPr kumimoji="1" lang="zh-CN" altLang="en-US"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习惯原胞选取方式</a:t>
            </a:r>
            <a:r>
              <a:rPr kumimoji="1" lang="zh-CN" altLang="en-US" sz="2400" dirty="0">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442913" y="2924944"/>
            <a:ext cx="8377559" cy="3600400"/>
          </a:xfrm>
          <a:prstGeom prst="roundRect">
            <a:avLst>
              <a:gd name="adj" fmla="val 5847"/>
            </a:avLst>
          </a:prstGeom>
          <a:solidFill>
            <a:schemeClr val="bg2"/>
          </a:solidFill>
          <a:ln w="19050" cap="flat" cmpd="sng" algn="ctr">
            <a:solidFill>
              <a:schemeClr val="tx1"/>
            </a:solidFill>
            <a:prstDash val="solid"/>
            <a:round/>
            <a:headEnd type="none" w="med" len="med"/>
            <a:tailEnd type="triangl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11270" name="Rectangle 10"/>
          <p:cNvSpPr>
            <a:spLocks noChangeArrowheads="1"/>
          </p:cNvSpPr>
          <p:nvPr/>
        </p:nvSpPr>
        <p:spPr bwMode="auto">
          <a:xfrm>
            <a:off x="474663" y="1558925"/>
            <a:ext cx="76787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spcBef>
                <a:spcPct val="20000"/>
              </a:spcBef>
              <a:buClr>
                <a:srgbClr val="A50021"/>
              </a:buClr>
              <a:buSzPct val="75000"/>
              <a:buFont typeface="Wingdings" panose="05000000000000000000" pitchFamily="2" charset="2"/>
              <a:buNone/>
              <a:defRPr/>
            </a:pPr>
            <a:r>
              <a:rPr kumimoji="1" lang="zh-CN" altLang="en-US" sz="2400" dirty="0">
                <a:solidFill>
                  <a:srgbClr val="0A031F"/>
                </a:solidFill>
                <a:effectLst>
                  <a:outerShdw blurRad="38100" dist="38100" dir="2700000" algn="tl">
                    <a:srgbClr val="000000">
                      <a:alpha val="43137"/>
                    </a:srgbClr>
                  </a:outerShdw>
                </a:effectLst>
              </a:rPr>
              <a:t>一般用               来表示三维晶格的基矢。通常，以基矢              为三个棱边组成的平行六面体为原胞。</a:t>
            </a:r>
          </a:p>
        </p:txBody>
      </p:sp>
      <p:sp>
        <p:nvSpPr>
          <p:cNvPr id="373766" name="Rectangle 6"/>
          <p:cNvSpPr>
            <a:spLocks noGrp="1" noChangeArrowheads="1"/>
          </p:cNvSpPr>
          <p:nvPr>
            <p:ph type="title"/>
          </p:nvPr>
        </p:nvSpPr>
        <p:spPr/>
        <p:txBody>
          <a:bodyPr/>
          <a:lstStyle/>
          <a:p>
            <a:pPr eaLnBrk="1" hangingPunct="1">
              <a:defRPr/>
            </a:pPr>
            <a:r>
              <a:rPr lang="zh-CN" altLang="en-US" dirty="0"/>
              <a:t>三维晶格的原胞与基矢</a:t>
            </a:r>
          </a:p>
        </p:txBody>
      </p:sp>
      <p:graphicFrame>
        <p:nvGraphicFramePr>
          <p:cNvPr id="12292" name="Object 8"/>
          <p:cNvGraphicFramePr>
            <a:graphicFrameLocks noChangeAspect="1"/>
          </p:cNvGraphicFramePr>
          <p:nvPr/>
        </p:nvGraphicFramePr>
        <p:xfrm>
          <a:off x="1714500" y="1608138"/>
          <a:ext cx="1209675" cy="576262"/>
        </p:xfrm>
        <a:graphic>
          <a:graphicData uri="http://schemas.openxmlformats.org/presentationml/2006/ole">
            <mc:AlternateContent xmlns:mc="http://schemas.openxmlformats.org/markup-compatibility/2006">
              <mc:Choice xmlns:v="urn:schemas-microsoft-com:vml" Requires="v">
                <p:oleObj spid="_x0000_s81924" name="Equation" r:id="rId3" imgW="558558" imgH="266584" progId="Equation.3">
                  <p:embed/>
                </p:oleObj>
              </mc:Choice>
              <mc:Fallback>
                <p:oleObj name="Equation" r:id="rId3" imgW="558558" imgH="266584" progId="Equation.3">
                  <p:embed/>
                  <p:pic>
                    <p:nvPicPr>
                      <p:cNvPr id="1229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1608138"/>
                        <a:ext cx="120967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9"/>
          <p:cNvGraphicFramePr>
            <a:graphicFrameLocks noChangeAspect="1"/>
          </p:cNvGraphicFramePr>
          <p:nvPr/>
        </p:nvGraphicFramePr>
        <p:xfrm>
          <a:off x="976313" y="2157413"/>
          <a:ext cx="1209675" cy="576262"/>
        </p:xfrm>
        <a:graphic>
          <a:graphicData uri="http://schemas.openxmlformats.org/presentationml/2006/ole">
            <mc:AlternateContent xmlns:mc="http://schemas.openxmlformats.org/markup-compatibility/2006">
              <mc:Choice xmlns:v="urn:schemas-microsoft-com:vml" Requires="v">
                <p:oleObj spid="_x0000_s81925" name="Equation" r:id="rId5" imgW="558558" imgH="266584" progId="Equation.3">
                  <p:embed/>
                </p:oleObj>
              </mc:Choice>
              <mc:Fallback>
                <p:oleObj name="Equation" r:id="rId5" imgW="558558" imgH="266584" progId="Equation.3">
                  <p:embed/>
                  <p:pic>
                    <p:nvPicPr>
                      <p:cNvPr id="1229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313" y="2157413"/>
                        <a:ext cx="120967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4" name="Picture 103" descr="XCH001_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362325"/>
            <a:ext cx="39243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02" descr="51110bccce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4775" y="3362325"/>
            <a:ext cx="3203575"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type="title"/>
          </p:nvPr>
        </p:nvSpPr>
        <p:spPr/>
        <p:txBody>
          <a:bodyPr/>
          <a:lstStyle/>
          <a:p>
            <a:pPr>
              <a:defRPr/>
            </a:pPr>
            <a:r>
              <a:rPr lang="en-US" altLang="zh-CN" dirty="0"/>
              <a:t>X</a:t>
            </a:r>
            <a:r>
              <a:rPr lang="zh-CN" altLang="en-US" dirty="0"/>
              <a:t>射线衍射初探</a:t>
            </a:r>
            <a:r>
              <a:rPr lang="en-US" altLang="zh-CN" dirty="0">
                <a:solidFill>
                  <a:srgbClr val="C00000"/>
                </a:solidFill>
              </a:rPr>
              <a:t>——</a:t>
            </a:r>
            <a:r>
              <a:rPr lang="en-US" altLang="zh-CN" dirty="0">
                <a:solidFill>
                  <a:srgbClr val="C00000"/>
                </a:solidFill>
                <a:effectLst>
                  <a:outerShdw blurRad="38100" dist="38100" dir="2700000" algn="tl">
                    <a:srgbClr val="000000">
                      <a:alpha val="43137"/>
                    </a:srgbClr>
                  </a:outerShdw>
                </a:effectLst>
                <a:latin typeface="微软雅黑" panose="020B0503020204020204" pitchFamily="34" charset="-122"/>
              </a:rPr>
              <a:t>X </a:t>
            </a:r>
            <a:r>
              <a:rPr lang="zh-CN" altLang="en-US" dirty="0">
                <a:solidFill>
                  <a:srgbClr val="C00000"/>
                </a:solidFill>
                <a:effectLst>
                  <a:outerShdw blurRad="38100" dist="38100" dir="2700000" algn="tl">
                    <a:srgbClr val="000000">
                      <a:alpha val="43137"/>
                    </a:srgbClr>
                  </a:outerShdw>
                </a:effectLst>
                <a:latin typeface="微软雅黑" panose="020B0503020204020204" pitchFamily="34" charset="-122"/>
              </a:rPr>
              <a:t>射线的产生</a:t>
            </a:r>
            <a:endParaRPr kumimoji="1" lang="zh-CN" dirty="0"/>
          </a:p>
        </p:txBody>
      </p:sp>
      <p:grpSp>
        <p:nvGrpSpPr>
          <p:cNvPr id="30723" name="Group 41"/>
          <p:cNvGrpSpPr>
            <a:grpSpLocks/>
          </p:cNvGrpSpPr>
          <p:nvPr/>
        </p:nvGrpSpPr>
        <p:grpSpPr bwMode="auto">
          <a:xfrm>
            <a:off x="4419600" y="1684338"/>
            <a:ext cx="4724400" cy="1816100"/>
            <a:chOff x="1632" y="1208"/>
            <a:chExt cx="2976" cy="1144"/>
          </a:xfrm>
        </p:grpSpPr>
        <p:grpSp>
          <p:nvGrpSpPr>
            <p:cNvPr id="30732" name="Group 42"/>
            <p:cNvGrpSpPr>
              <a:grpSpLocks/>
            </p:cNvGrpSpPr>
            <p:nvPr/>
          </p:nvGrpSpPr>
          <p:grpSpPr bwMode="auto">
            <a:xfrm>
              <a:off x="1632" y="1208"/>
              <a:ext cx="2922" cy="1144"/>
              <a:chOff x="1384" y="1536"/>
              <a:chExt cx="2922" cy="1144"/>
            </a:xfrm>
          </p:grpSpPr>
          <p:sp>
            <p:nvSpPr>
              <p:cNvPr id="288811" name="Line 43"/>
              <p:cNvSpPr>
                <a:spLocks noChangeShapeType="1"/>
              </p:cNvSpPr>
              <p:nvPr/>
            </p:nvSpPr>
            <p:spPr bwMode="auto">
              <a:xfrm>
                <a:off x="1826" y="1919"/>
                <a:ext cx="0" cy="192"/>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2" name="Line 44"/>
              <p:cNvSpPr>
                <a:spLocks noChangeShapeType="1"/>
              </p:cNvSpPr>
              <p:nvPr/>
            </p:nvSpPr>
            <p:spPr bwMode="auto">
              <a:xfrm>
                <a:off x="3818" y="1919"/>
                <a:ext cx="0" cy="193"/>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3" name="Line 45"/>
              <p:cNvSpPr>
                <a:spLocks noChangeShapeType="1"/>
              </p:cNvSpPr>
              <p:nvPr/>
            </p:nvSpPr>
            <p:spPr bwMode="auto">
              <a:xfrm>
                <a:off x="1774" y="1919"/>
                <a:ext cx="376"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4" name="Line 46"/>
              <p:cNvSpPr>
                <a:spLocks noChangeShapeType="1"/>
              </p:cNvSpPr>
              <p:nvPr/>
            </p:nvSpPr>
            <p:spPr bwMode="auto">
              <a:xfrm>
                <a:off x="1754" y="2119"/>
                <a:ext cx="388"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5" name="Line 47"/>
              <p:cNvSpPr>
                <a:spLocks noChangeShapeType="1"/>
              </p:cNvSpPr>
              <p:nvPr/>
            </p:nvSpPr>
            <p:spPr bwMode="auto">
              <a:xfrm>
                <a:off x="3570" y="1919"/>
                <a:ext cx="376"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6" name="Line 48"/>
              <p:cNvSpPr>
                <a:spLocks noChangeShapeType="1"/>
              </p:cNvSpPr>
              <p:nvPr/>
            </p:nvSpPr>
            <p:spPr bwMode="auto">
              <a:xfrm>
                <a:off x="3576" y="2111"/>
                <a:ext cx="370"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7" name="Arc 49"/>
              <p:cNvSpPr>
                <a:spLocks/>
              </p:cNvSpPr>
              <p:nvPr/>
            </p:nvSpPr>
            <p:spPr bwMode="auto">
              <a:xfrm flipH="1">
                <a:off x="1694" y="1919"/>
                <a:ext cx="80"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8" name="Arc 50"/>
              <p:cNvSpPr>
                <a:spLocks/>
              </p:cNvSpPr>
              <p:nvPr/>
            </p:nvSpPr>
            <p:spPr bwMode="auto">
              <a:xfrm flipH="1" flipV="1">
                <a:off x="1694" y="2013"/>
                <a:ext cx="73"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9" name="Arc 51"/>
              <p:cNvSpPr>
                <a:spLocks/>
              </p:cNvSpPr>
              <p:nvPr/>
            </p:nvSpPr>
            <p:spPr bwMode="auto">
              <a:xfrm>
                <a:off x="3914" y="1911"/>
                <a:ext cx="96"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0" name="Arc 52"/>
              <p:cNvSpPr>
                <a:spLocks/>
              </p:cNvSpPr>
              <p:nvPr/>
            </p:nvSpPr>
            <p:spPr bwMode="auto">
              <a:xfrm flipV="1">
                <a:off x="3922" y="2005"/>
                <a:ext cx="88"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1" name="Line 53"/>
              <p:cNvSpPr>
                <a:spLocks noChangeShapeType="1"/>
              </p:cNvSpPr>
              <p:nvPr/>
            </p:nvSpPr>
            <p:spPr bwMode="auto">
              <a:xfrm>
                <a:off x="1392" y="2015"/>
                <a:ext cx="296" cy="1"/>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2" name="Line 54"/>
              <p:cNvSpPr>
                <a:spLocks noChangeShapeType="1"/>
              </p:cNvSpPr>
              <p:nvPr/>
            </p:nvSpPr>
            <p:spPr bwMode="auto">
              <a:xfrm>
                <a:off x="4010" y="2007"/>
                <a:ext cx="296" cy="1"/>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3" name="Oval 55"/>
              <p:cNvSpPr>
                <a:spLocks noChangeArrowheads="1"/>
              </p:cNvSpPr>
              <p:nvPr/>
            </p:nvSpPr>
            <p:spPr bwMode="auto">
              <a:xfrm>
                <a:off x="2558" y="1989"/>
                <a:ext cx="80" cy="30"/>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4" name="Oval 56"/>
              <p:cNvSpPr>
                <a:spLocks noChangeArrowheads="1"/>
              </p:cNvSpPr>
              <p:nvPr/>
            </p:nvSpPr>
            <p:spPr bwMode="auto">
              <a:xfrm>
                <a:off x="2558" y="2025"/>
                <a:ext cx="80" cy="30"/>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5" name="Line 57"/>
              <p:cNvSpPr>
                <a:spLocks noChangeShapeType="1"/>
              </p:cNvSpPr>
              <p:nvPr/>
            </p:nvSpPr>
            <p:spPr bwMode="auto">
              <a:xfrm>
                <a:off x="1826" y="1983"/>
                <a:ext cx="776"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6" name="Line 58"/>
              <p:cNvSpPr>
                <a:spLocks noChangeShapeType="1"/>
              </p:cNvSpPr>
              <p:nvPr/>
            </p:nvSpPr>
            <p:spPr bwMode="auto">
              <a:xfrm>
                <a:off x="1833" y="2057"/>
                <a:ext cx="776"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7" name="Line 59"/>
              <p:cNvSpPr>
                <a:spLocks noChangeShapeType="1"/>
              </p:cNvSpPr>
              <p:nvPr/>
            </p:nvSpPr>
            <p:spPr bwMode="auto">
              <a:xfrm>
                <a:off x="2998" y="1975"/>
                <a:ext cx="820"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8" name="Line 60"/>
              <p:cNvSpPr>
                <a:spLocks noChangeShapeType="1"/>
              </p:cNvSpPr>
              <p:nvPr/>
            </p:nvSpPr>
            <p:spPr bwMode="auto">
              <a:xfrm>
                <a:off x="2898" y="1879"/>
                <a:ext cx="224" cy="2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9" name="Line 61"/>
              <p:cNvSpPr>
                <a:spLocks noChangeShapeType="1"/>
              </p:cNvSpPr>
              <p:nvPr/>
            </p:nvSpPr>
            <p:spPr bwMode="auto">
              <a:xfrm>
                <a:off x="2850" y="1919"/>
                <a:ext cx="224" cy="2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0" name="Line 62"/>
              <p:cNvSpPr>
                <a:spLocks noChangeShapeType="1"/>
              </p:cNvSpPr>
              <p:nvPr/>
            </p:nvSpPr>
            <p:spPr bwMode="auto">
              <a:xfrm flipV="1">
                <a:off x="2848" y="1875"/>
                <a:ext cx="60" cy="5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1" name="Line 63"/>
              <p:cNvSpPr>
                <a:spLocks noChangeShapeType="1"/>
              </p:cNvSpPr>
              <p:nvPr/>
            </p:nvSpPr>
            <p:spPr bwMode="auto">
              <a:xfrm flipV="1">
                <a:off x="3066" y="2111"/>
                <a:ext cx="48" cy="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2" name="Line 64"/>
              <p:cNvSpPr>
                <a:spLocks noChangeShapeType="1"/>
              </p:cNvSpPr>
              <p:nvPr/>
            </p:nvSpPr>
            <p:spPr bwMode="auto">
              <a:xfrm>
                <a:off x="3066" y="2039"/>
                <a:ext cx="752"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3" name="Line 65"/>
              <p:cNvSpPr>
                <a:spLocks noChangeShapeType="1"/>
              </p:cNvSpPr>
              <p:nvPr/>
            </p:nvSpPr>
            <p:spPr bwMode="auto">
              <a:xfrm>
                <a:off x="2850" y="1919"/>
                <a:ext cx="96" cy="8"/>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4" name="Line 66"/>
              <p:cNvSpPr>
                <a:spLocks noChangeShapeType="1"/>
              </p:cNvSpPr>
              <p:nvPr/>
            </p:nvSpPr>
            <p:spPr bwMode="auto">
              <a:xfrm>
                <a:off x="2898" y="1959"/>
                <a:ext cx="64"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5" name="Line 67"/>
              <p:cNvSpPr>
                <a:spLocks noChangeShapeType="1"/>
              </p:cNvSpPr>
              <p:nvPr/>
            </p:nvSpPr>
            <p:spPr bwMode="auto">
              <a:xfrm>
                <a:off x="2930" y="2007"/>
                <a:ext cx="88"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6" name="Line 68"/>
              <p:cNvSpPr>
                <a:spLocks noChangeShapeType="1"/>
              </p:cNvSpPr>
              <p:nvPr/>
            </p:nvSpPr>
            <p:spPr bwMode="auto">
              <a:xfrm flipV="1">
                <a:off x="2986" y="2055"/>
                <a:ext cx="64" cy="8"/>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7" name="Line 69"/>
              <p:cNvSpPr>
                <a:spLocks noChangeShapeType="1"/>
              </p:cNvSpPr>
              <p:nvPr/>
            </p:nvSpPr>
            <p:spPr bwMode="auto">
              <a:xfrm flipV="1">
                <a:off x="3042" y="2087"/>
                <a:ext cx="48" cy="16"/>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8" name="Oval 70"/>
              <p:cNvSpPr>
                <a:spLocks noChangeArrowheads="1"/>
              </p:cNvSpPr>
              <p:nvPr/>
            </p:nvSpPr>
            <p:spPr bwMode="auto">
              <a:xfrm>
                <a:off x="2666" y="1983"/>
                <a:ext cx="96" cy="96"/>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9" name="Line 71"/>
              <p:cNvSpPr>
                <a:spLocks noChangeShapeType="1"/>
              </p:cNvSpPr>
              <p:nvPr/>
            </p:nvSpPr>
            <p:spPr bwMode="auto">
              <a:xfrm>
                <a:off x="2680" y="2031"/>
                <a:ext cx="72"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0" name="Line 72"/>
              <p:cNvSpPr>
                <a:spLocks noChangeShapeType="1"/>
              </p:cNvSpPr>
              <p:nvPr/>
            </p:nvSpPr>
            <p:spPr bwMode="auto">
              <a:xfrm>
                <a:off x="2780" y="2031"/>
                <a:ext cx="158" cy="0"/>
              </a:xfrm>
              <a:prstGeom prst="line">
                <a:avLst/>
              </a:prstGeom>
              <a:noFill/>
              <a:ln w="34925">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1" name="Line 73"/>
              <p:cNvSpPr>
                <a:spLocks noChangeShapeType="1"/>
              </p:cNvSpPr>
              <p:nvPr/>
            </p:nvSpPr>
            <p:spPr bwMode="auto">
              <a:xfrm flipH="1">
                <a:off x="2616" y="2044"/>
                <a:ext cx="328" cy="521"/>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2" name="Line 74"/>
              <p:cNvSpPr>
                <a:spLocks noChangeShapeType="1"/>
              </p:cNvSpPr>
              <p:nvPr/>
            </p:nvSpPr>
            <p:spPr bwMode="auto">
              <a:xfrm>
                <a:off x="2946" y="2040"/>
                <a:ext cx="86" cy="533"/>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3" name="Line 75"/>
              <p:cNvSpPr>
                <a:spLocks noChangeShapeType="1"/>
              </p:cNvSpPr>
              <p:nvPr/>
            </p:nvSpPr>
            <p:spPr bwMode="auto">
              <a:xfrm flipH="1">
                <a:off x="2818" y="2032"/>
                <a:ext cx="132" cy="539"/>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4" name="Rectangle 76"/>
              <p:cNvSpPr>
                <a:spLocks noChangeArrowheads="1"/>
              </p:cNvSpPr>
              <p:nvPr/>
            </p:nvSpPr>
            <p:spPr bwMode="auto">
              <a:xfrm>
                <a:off x="1392" y="1742"/>
                <a:ext cx="216"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845" name="Rectangle 77"/>
              <p:cNvSpPr>
                <a:spLocks noChangeArrowheads="1"/>
              </p:cNvSpPr>
              <p:nvPr/>
            </p:nvSpPr>
            <p:spPr bwMode="auto">
              <a:xfrm>
                <a:off x="2538" y="1776"/>
                <a:ext cx="22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a:t>
                </a:r>
              </a:p>
            </p:txBody>
          </p:sp>
          <p:sp>
            <p:nvSpPr>
              <p:cNvPr id="288846" name="Rectangle 78"/>
              <p:cNvSpPr>
                <a:spLocks noChangeArrowheads="1"/>
              </p:cNvSpPr>
              <p:nvPr/>
            </p:nvSpPr>
            <p:spPr bwMode="auto">
              <a:xfrm>
                <a:off x="2854" y="1680"/>
                <a:ext cx="216" cy="176"/>
              </a:xfrm>
              <a:prstGeom prst="rect">
                <a:avLst/>
              </a:prstGeom>
              <a:noFill/>
              <a:ln w="349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p>
            </p:txBody>
          </p:sp>
          <p:sp>
            <p:nvSpPr>
              <p:cNvPr id="288847" name="Rectangle 79"/>
              <p:cNvSpPr>
                <a:spLocks noChangeArrowheads="1"/>
              </p:cNvSpPr>
              <p:nvPr/>
            </p:nvSpPr>
            <p:spPr bwMode="auto">
              <a:xfrm>
                <a:off x="3090" y="2432"/>
                <a:ext cx="50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a:t>
                </a:r>
              </a:p>
            </p:txBody>
          </p:sp>
          <p:sp>
            <p:nvSpPr>
              <p:cNvPr id="288848" name="Text Box 80"/>
              <p:cNvSpPr txBox="1">
                <a:spLocks noChangeArrowheads="1"/>
              </p:cNvSpPr>
              <p:nvPr/>
            </p:nvSpPr>
            <p:spPr bwMode="auto">
              <a:xfrm>
                <a:off x="1384" y="1536"/>
                <a:ext cx="776"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射线管</a:t>
                </a:r>
                <a:endParaRPr kumimoji="1"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9" name="Freeform 81"/>
              <p:cNvSpPr>
                <a:spLocks/>
              </p:cNvSpPr>
              <p:nvPr/>
            </p:nvSpPr>
            <p:spPr bwMode="auto">
              <a:xfrm>
                <a:off x="2138" y="1632"/>
                <a:ext cx="1440" cy="288"/>
              </a:xfrm>
              <a:custGeom>
                <a:avLst/>
                <a:gdLst>
                  <a:gd name="T0" fmla="*/ 0 w 3600"/>
                  <a:gd name="T1" fmla="*/ 720 h 720"/>
                  <a:gd name="T2" fmla="*/ 1905 w 3600"/>
                  <a:gd name="T3" fmla="*/ 0 h 720"/>
                  <a:gd name="T4" fmla="*/ 3600 w 3600"/>
                  <a:gd name="T5" fmla="*/ 720 h 720"/>
                </a:gdLst>
                <a:ahLst/>
                <a:cxnLst>
                  <a:cxn ang="0">
                    <a:pos x="T0" y="T1"/>
                  </a:cxn>
                  <a:cxn ang="0">
                    <a:pos x="T2" y="T3"/>
                  </a:cxn>
                  <a:cxn ang="0">
                    <a:pos x="T4" y="T5"/>
                  </a:cxn>
                </a:cxnLst>
                <a:rect l="0" t="0" r="r" b="b"/>
                <a:pathLst>
                  <a:path w="3600" h="720">
                    <a:moveTo>
                      <a:pt x="0" y="720"/>
                    </a:moveTo>
                    <a:cubicBezTo>
                      <a:pt x="652" y="360"/>
                      <a:pt x="1305" y="0"/>
                      <a:pt x="1905" y="0"/>
                    </a:cubicBezTo>
                    <a:cubicBezTo>
                      <a:pt x="2505" y="0"/>
                      <a:pt x="3318" y="600"/>
                      <a:pt x="3600" y="720"/>
                    </a:cubicBezTo>
                  </a:path>
                </a:pathLst>
              </a:custGeom>
              <a:noFill/>
              <a:ln w="34925" cap="flat" cmpd="sng">
                <a:solidFill>
                  <a:srgbClr val="000066"/>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50" name="Freeform 82"/>
              <p:cNvSpPr>
                <a:spLocks/>
              </p:cNvSpPr>
              <p:nvPr/>
            </p:nvSpPr>
            <p:spPr bwMode="auto">
              <a:xfrm>
                <a:off x="2138" y="2112"/>
                <a:ext cx="1446" cy="295"/>
              </a:xfrm>
              <a:custGeom>
                <a:avLst/>
                <a:gdLst>
                  <a:gd name="T0" fmla="*/ 0 w 3615"/>
                  <a:gd name="T1" fmla="*/ 15 h 737"/>
                  <a:gd name="T2" fmla="*/ 1785 w 3615"/>
                  <a:gd name="T3" fmla="*/ 735 h 737"/>
                  <a:gd name="T4" fmla="*/ 3615 w 3615"/>
                  <a:gd name="T5" fmla="*/ 0 h 737"/>
                </a:gdLst>
                <a:ahLst/>
                <a:cxnLst>
                  <a:cxn ang="0">
                    <a:pos x="T0" y="T1"/>
                  </a:cxn>
                  <a:cxn ang="0">
                    <a:pos x="T2" y="T3"/>
                  </a:cxn>
                  <a:cxn ang="0">
                    <a:pos x="T4" y="T5"/>
                  </a:cxn>
                </a:cxnLst>
                <a:rect l="0" t="0" r="r" b="b"/>
                <a:pathLst>
                  <a:path w="3615" h="737">
                    <a:moveTo>
                      <a:pt x="0" y="15"/>
                    </a:moveTo>
                    <a:cubicBezTo>
                      <a:pt x="591" y="376"/>
                      <a:pt x="1183" y="737"/>
                      <a:pt x="1785" y="735"/>
                    </a:cubicBezTo>
                    <a:cubicBezTo>
                      <a:pt x="2387" y="733"/>
                      <a:pt x="3001" y="366"/>
                      <a:pt x="3615" y="0"/>
                    </a:cubicBezTo>
                  </a:path>
                </a:pathLst>
              </a:custGeom>
              <a:noFill/>
              <a:ln w="34925" cap="flat" cmpd="sng">
                <a:solidFill>
                  <a:srgbClr val="000066"/>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51" name="Line 83"/>
              <p:cNvSpPr>
                <a:spLocks noChangeShapeType="1"/>
              </p:cNvSpPr>
              <p:nvPr/>
            </p:nvSpPr>
            <p:spPr bwMode="auto">
              <a:xfrm>
                <a:off x="2072" y="1710"/>
                <a:ext cx="240" cy="120"/>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8852" name="Rectangle 84"/>
            <p:cNvSpPr>
              <a:spLocks noChangeArrowheads="1"/>
            </p:cNvSpPr>
            <p:nvPr/>
          </p:nvSpPr>
          <p:spPr bwMode="auto">
            <a:xfrm>
              <a:off x="4320" y="1488"/>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sp>
        <p:nvSpPr>
          <p:cNvPr id="288855" name="Text Box 87"/>
          <p:cNvSpPr txBox="1">
            <a:spLocks noChangeArrowheads="1"/>
          </p:cNvSpPr>
          <p:nvPr/>
        </p:nvSpPr>
        <p:spPr bwMode="auto">
          <a:xfrm>
            <a:off x="747713" y="4249738"/>
            <a:ext cx="2674937"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kumimoji="1" lang="el-GR" altLang="zh-CN" sz="2400" i="1"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λ</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太小→ </a:t>
            </a:r>
            <a:endPar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ct val="50000"/>
              </a:spcBef>
              <a:defRPr/>
            </a:pPr>
            <a:r>
              <a:rPr kumimoji="1" lang="el-GR" altLang="zh-CN" sz="2400" i="1"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θ</a:t>
            </a: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主极大太密</a:t>
            </a:r>
            <a:endPar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spcBef>
                <a:spcPct val="50000"/>
              </a:spcBef>
              <a:defRPr/>
            </a:pP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普通光栅无法观测</a:t>
            </a:r>
            <a:endParaRPr kumimoji="1" lang="el-GR"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0725" name="组合 1"/>
          <p:cNvGrpSpPr>
            <a:grpSpLocks/>
          </p:cNvGrpSpPr>
          <p:nvPr/>
        </p:nvGrpSpPr>
        <p:grpSpPr bwMode="auto">
          <a:xfrm>
            <a:off x="4154488" y="3552825"/>
            <a:ext cx="4965700" cy="3306763"/>
            <a:chOff x="705338" y="3085279"/>
            <a:chExt cx="4138497" cy="2755305"/>
          </a:xfrm>
        </p:grpSpPr>
        <p:pic>
          <p:nvPicPr>
            <p:cNvPr id="30729" name="Picture 4" descr="单双缝对比"/>
            <p:cNvPicPr>
              <a:picLocks noChangeAspect="1" noChangeArrowheads="1"/>
            </p:cNvPicPr>
            <p:nvPr/>
          </p:nvPicPr>
          <p:blipFill>
            <a:blip r:embed="rId3">
              <a:extLst>
                <a:ext uri="{28A0092B-C50C-407E-A947-70E740481C1C}">
                  <a14:useLocalDpi xmlns:a14="http://schemas.microsoft.com/office/drawing/2010/main" val="0"/>
                </a:ext>
              </a:extLst>
            </a:blip>
            <a:srcRect l="2588" t="3337" r="3546" b="13525"/>
            <a:stretch>
              <a:fillRect/>
            </a:stretch>
          </p:blipFill>
          <p:spPr bwMode="auto">
            <a:xfrm>
              <a:off x="710877" y="3085279"/>
              <a:ext cx="4132958" cy="275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 Box 5"/>
            <p:cNvSpPr txBox="1">
              <a:spLocks noChangeArrowheads="1"/>
            </p:cNvSpPr>
            <p:nvPr/>
          </p:nvSpPr>
          <p:spPr bwMode="auto">
            <a:xfrm>
              <a:off x="706661" y="4490048"/>
              <a:ext cx="1840361" cy="370372"/>
            </a:xfrm>
            <a:prstGeom prst="rect">
              <a:avLst/>
            </a:prstGeom>
            <a:noFill/>
            <a:ln w="9525">
              <a:noFill/>
              <a:miter lim="800000"/>
              <a:headEnd/>
              <a:tailEnd/>
            </a:ln>
            <a:effectLst/>
          </p:spPr>
          <p:txBody>
            <a:bodyPr lIns="91434" tIns="45717" rIns="91434" bIns="45717">
              <a:spAutoFit/>
            </a:bodyPr>
            <a:lstStyle/>
            <a:p>
              <a:pPr>
                <a:spcBef>
                  <a:spcPct val="50000"/>
                </a:spcBef>
                <a:defRPr/>
              </a:pPr>
              <a:r>
                <a:rPr kumimoji="1" lang="zh-CN" altLang="en-US" sz="180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光栅衍射</a:t>
              </a:r>
            </a:p>
          </p:txBody>
        </p:sp>
        <p:sp>
          <p:nvSpPr>
            <p:cNvPr id="89" name="Text Box 6"/>
            <p:cNvSpPr txBox="1">
              <a:spLocks noChangeArrowheads="1"/>
            </p:cNvSpPr>
            <p:nvPr/>
          </p:nvSpPr>
          <p:spPr bwMode="auto">
            <a:xfrm>
              <a:off x="705338" y="3103798"/>
              <a:ext cx="1840361" cy="370372"/>
            </a:xfrm>
            <a:prstGeom prst="rect">
              <a:avLst/>
            </a:prstGeom>
            <a:noFill/>
            <a:ln w="9525">
              <a:noFill/>
              <a:miter lim="800000"/>
              <a:headEnd/>
              <a:tailEnd/>
            </a:ln>
            <a:effectLst/>
          </p:spPr>
          <p:txBody>
            <a:bodyPr lIns="91434" tIns="45717" rIns="91434" bIns="45717">
              <a:spAutoFit/>
            </a:bodyPr>
            <a:lstStyle/>
            <a:p>
              <a:pPr>
                <a:spcBef>
                  <a:spcPct val="50000"/>
                </a:spcBef>
                <a:defRPr/>
              </a:pPr>
              <a:r>
                <a:rPr kumimoji="1" lang="zh-CN" altLang="en-US" sz="1800"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单缝衍射</a:t>
              </a:r>
            </a:p>
          </p:txBody>
        </p:sp>
      </p:grpSp>
      <p:sp>
        <p:nvSpPr>
          <p:cNvPr id="90" name="Text Box 4"/>
          <p:cNvSpPr txBox="1">
            <a:spLocks noChangeArrowheads="1"/>
          </p:cNvSpPr>
          <p:nvPr/>
        </p:nvSpPr>
        <p:spPr bwMode="auto">
          <a:xfrm>
            <a:off x="755650" y="1778000"/>
            <a:ext cx="14160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光栅方程</a:t>
            </a:r>
          </a:p>
        </p:txBody>
      </p:sp>
      <p:sp>
        <p:nvSpPr>
          <p:cNvPr id="91" name="Text Box 5"/>
          <p:cNvSpPr txBox="1">
            <a:spLocks noChangeArrowheads="1"/>
          </p:cNvSpPr>
          <p:nvPr/>
        </p:nvSpPr>
        <p:spPr bwMode="auto">
          <a:xfrm>
            <a:off x="755650" y="3043238"/>
            <a:ext cx="42672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 </a:t>
            </a:r>
            <a:r>
              <a:rPr kumimoji="1" lang="zh-CN" altLang="en-US"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 0.001-0.01</a:t>
            </a: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nm</a:t>
            </a:r>
            <a:endPar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30728" name="Object 54"/>
          <p:cNvGraphicFramePr>
            <a:graphicFrameLocks noChangeAspect="1"/>
          </p:cNvGraphicFramePr>
          <p:nvPr/>
        </p:nvGraphicFramePr>
        <p:xfrm>
          <a:off x="1373188" y="2393950"/>
          <a:ext cx="2249487" cy="476250"/>
        </p:xfrm>
        <a:graphic>
          <a:graphicData uri="http://schemas.openxmlformats.org/presentationml/2006/ole">
            <mc:AlternateContent xmlns:mc="http://schemas.openxmlformats.org/markup-compatibility/2006">
              <mc:Choice xmlns:v="urn:schemas-microsoft-com:vml" Requires="v">
                <p:oleObj spid="_x0000_s30784" name="Equation" r:id="rId4" imgW="868622" imgH="99185" progId="Equation.DSMT4">
                  <p:embed/>
                </p:oleObj>
              </mc:Choice>
              <mc:Fallback>
                <p:oleObj name="Equation" r:id="rId4" imgW="868622" imgH="99185" progId="Equation.DSMT4">
                  <p:embed/>
                  <p:pic>
                    <p:nvPicPr>
                      <p:cNvPr id="0" name="Object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188" y="2393950"/>
                        <a:ext cx="22494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491331" y="2951163"/>
            <a:ext cx="8147049" cy="3528392"/>
          </a:xfrm>
          <a:prstGeom prst="roundRect">
            <a:avLst>
              <a:gd name="adj" fmla="val 6536"/>
            </a:avLst>
          </a:prstGeom>
          <a:solidFill>
            <a:schemeClr val="bg2"/>
          </a:solidFill>
          <a:ln w="19050" cap="flat" cmpd="sng" algn="ctr">
            <a:solidFill>
              <a:schemeClr val="tx1"/>
            </a:solidFill>
            <a:prstDash val="solid"/>
            <a:round/>
            <a:headEnd type="none" w="med" len="med"/>
            <a:tailEnd type="triangl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18434" name="Rectangle 2"/>
          <p:cNvSpPr>
            <a:spLocks noGrp="1" noChangeArrowheads="1"/>
          </p:cNvSpPr>
          <p:nvPr>
            <p:ph type="title"/>
          </p:nvPr>
        </p:nvSpPr>
        <p:spPr/>
        <p:txBody>
          <a:bodyPr/>
          <a:lstStyle/>
          <a:p>
            <a:pPr eaLnBrk="1" hangingPunct="1">
              <a:defRPr/>
            </a:pPr>
            <a:r>
              <a:rPr lang="zh-CN" altLang="en-US" sz="2800" dirty="0"/>
              <a:t>维格纳</a:t>
            </a:r>
            <a:r>
              <a:rPr lang="en-US" altLang="zh-CN" sz="2800" dirty="0"/>
              <a:t>-</a:t>
            </a:r>
            <a:r>
              <a:rPr lang="zh-CN" altLang="en-US" sz="2800" dirty="0"/>
              <a:t>赛茨原胞</a:t>
            </a:r>
            <a:r>
              <a:rPr lang="en-US" altLang="zh-CN" sz="2800" dirty="0"/>
              <a:t>(</a:t>
            </a:r>
            <a:r>
              <a:rPr lang="en-US" altLang="zh-CN" sz="2800" dirty="0" err="1"/>
              <a:t>Wingner</a:t>
            </a:r>
            <a:r>
              <a:rPr lang="en-US" altLang="zh-CN" sz="2800" dirty="0"/>
              <a:t>-Seitz)</a:t>
            </a:r>
          </a:p>
        </p:txBody>
      </p:sp>
      <p:sp>
        <p:nvSpPr>
          <p:cNvPr id="18435" name="Text Box 5"/>
          <p:cNvSpPr txBox="1">
            <a:spLocks noChangeArrowheads="1"/>
          </p:cNvSpPr>
          <p:nvPr/>
        </p:nvSpPr>
        <p:spPr bwMode="auto">
          <a:xfrm>
            <a:off x="539750" y="1700213"/>
            <a:ext cx="8208963"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spcBef>
                <a:spcPct val="50000"/>
              </a:spcBef>
              <a:buFontTx/>
              <a:buNone/>
              <a:defRPr/>
            </a:pPr>
            <a:r>
              <a:rPr lang="zh-CN" altLang="en-US" sz="2200" dirty="0">
                <a:solidFill>
                  <a:srgbClr val="1C1C1C"/>
                </a:solidFill>
                <a:effectLst>
                  <a:outerShdw blurRad="38100" dist="38100" dir="2700000" algn="tl">
                    <a:srgbClr val="000000">
                      <a:alpha val="43137"/>
                    </a:srgbClr>
                  </a:outerShdw>
                </a:effectLst>
              </a:rPr>
              <a:t>定义：由某一个格点为中心，做出</a:t>
            </a:r>
            <a:r>
              <a:rPr lang="zh-CN" altLang="en-US" sz="2200" dirty="0">
                <a:solidFill>
                  <a:srgbClr val="800000"/>
                </a:solidFill>
                <a:effectLst>
                  <a:outerShdw blurRad="38100" dist="38100" dir="2700000" algn="tl">
                    <a:srgbClr val="000000">
                      <a:alpha val="43137"/>
                    </a:srgbClr>
                  </a:outerShdw>
                </a:effectLst>
              </a:rPr>
              <a:t>最近</a:t>
            </a:r>
            <a:r>
              <a:rPr lang="zh-CN" altLang="en-US" sz="2200" dirty="0">
                <a:solidFill>
                  <a:srgbClr val="1C1C1C"/>
                </a:solidFill>
                <a:effectLst>
                  <a:outerShdw blurRad="38100" dist="38100" dir="2700000" algn="tl">
                    <a:srgbClr val="000000">
                      <a:alpha val="43137"/>
                    </a:srgbClr>
                  </a:outerShdw>
                </a:effectLst>
              </a:rPr>
              <a:t>格点和</a:t>
            </a:r>
            <a:r>
              <a:rPr lang="zh-CN" altLang="en-US" sz="2200" dirty="0">
                <a:solidFill>
                  <a:srgbClr val="800000"/>
                </a:solidFill>
                <a:effectLst>
                  <a:outerShdw blurRad="38100" dist="38100" dir="2700000" algn="tl">
                    <a:srgbClr val="000000">
                      <a:alpha val="43137"/>
                    </a:srgbClr>
                  </a:outerShdw>
                </a:effectLst>
              </a:rPr>
              <a:t>次近</a:t>
            </a:r>
            <a:r>
              <a:rPr lang="zh-CN" altLang="en-US" sz="2200" dirty="0">
                <a:solidFill>
                  <a:srgbClr val="1C1C1C"/>
                </a:solidFill>
                <a:effectLst>
                  <a:outerShdw blurRad="38100" dist="38100" dir="2700000" algn="tl">
                    <a:srgbClr val="000000">
                      <a:alpha val="43137"/>
                    </a:srgbClr>
                  </a:outerShdw>
                </a:effectLst>
              </a:rPr>
              <a:t>格点的连线的</a:t>
            </a:r>
            <a:r>
              <a:rPr lang="zh-CN" altLang="en-US" sz="2200" dirty="0">
                <a:solidFill>
                  <a:srgbClr val="0000CC"/>
                </a:solidFill>
                <a:effectLst>
                  <a:outerShdw blurRad="38100" dist="38100" dir="2700000" algn="tl">
                    <a:srgbClr val="000000">
                      <a:alpha val="43137"/>
                    </a:srgbClr>
                  </a:outerShdw>
                </a:effectLst>
              </a:rPr>
              <a:t>中垂面</a:t>
            </a:r>
            <a:r>
              <a:rPr lang="zh-CN" altLang="en-US" sz="2200" dirty="0">
                <a:solidFill>
                  <a:srgbClr val="1C1C1C"/>
                </a:solidFill>
                <a:effectLst>
                  <a:outerShdw blurRad="38100" dist="38100" dir="2700000" algn="tl">
                    <a:srgbClr val="000000">
                      <a:alpha val="43137"/>
                    </a:srgbClr>
                  </a:outerShdw>
                </a:effectLst>
              </a:rPr>
              <a:t>，这些面所包围的封闭空间称为</a:t>
            </a:r>
            <a:r>
              <a:rPr lang="zh-CN" altLang="en-US" sz="2200" dirty="0">
                <a:solidFill>
                  <a:srgbClr val="800000"/>
                </a:solidFill>
                <a:effectLst>
                  <a:outerShdw blurRad="38100" dist="38100" dir="2700000" algn="tl">
                    <a:srgbClr val="000000">
                      <a:alpha val="43137"/>
                    </a:srgbClr>
                  </a:outerShdw>
                </a:effectLst>
              </a:rPr>
              <a:t>维格纳</a:t>
            </a:r>
            <a:r>
              <a:rPr lang="en-US" altLang="zh-CN" sz="2200" dirty="0">
                <a:solidFill>
                  <a:srgbClr val="800000"/>
                </a:solidFill>
                <a:effectLst>
                  <a:outerShdw blurRad="38100" dist="38100" dir="2700000" algn="tl">
                    <a:srgbClr val="000000">
                      <a:alpha val="43137"/>
                    </a:srgbClr>
                  </a:outerShdw>
                </a:effectLst>
              </a:rPr>
              <a:t>-</a:t>
            </a:r>
            <a:r>
              <a:rPr lang="zh-CN" altLang="en-US" sz="2200" dirty="0">
                <a:solidFill>
                  <a:srgbClr val="800000"/>
                </a:solidFill>
                <a:effectLst>
                  <a:outerShdw blurRad="38100" dist="38100" dir="2700000" algn="tl">
                    <a:srgbClr val="000000">
                      <a:alpha val="43137"/>
                    </a:srgbClr>
                  </a:outerShdw>
                </a:effectLst>
              </a:rPr>
              <a:t>赛茨</a:t>
            </a:r>
            <a:r>
              <a:rPr lang="zh-CN" altLang="en-US" sz="2200" dirty="0">
                <a:effectLst>
                  <a:outerShdw blurRad="38100" dist="38100" dir="2700000" algn="tl">
                    <a:srgbClr val="000000">
                      <a:alpha val="43137"/>
                    </a:srgbClr>
                  </a:outerShdw>
                </a:effectLst>
              </a:rPr>
              <a:t>原胞。</a:t>
            </a:r>
          </a:p>
        </p:txBody>
      </p:sp>
      <p:pic>
        <p:nvPicPr>
          <p:cNvPr id="1331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429000"/>
            <a:ext cx="4578350" cy="30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7" name="Text Box 7"/>
          <p:cNvSpPr txBox="1">
            <a:spLocks noChangeArrowheads="1"/>
          </p:cNvSpPr>
          <p:nvPr/>
        </p:nvSpPr>
        <p:spPr bwMode="auto">
          <a:xfrm>
            <a:off x="5580063" y="4292600"/>
            <a:ext cx="25209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lang="zh-CN" altLang="en-US" sz="2400" dirty="0">
                <a:effectLst>
                  <a:outerShdw blurRad="38100" dist="38100" dir="2700000" algn="tl">
                    <a:srgbClr val="000000">
                      <a:alpha val="43137"/>
                    </a:srgbClr>
                  </a:outerShdw>
                </a:effectLst>
                <a:latin typeface="微软雅黑" panose="020B0503020204020204" pitchFamily="34" charset="-122"/>
              </a:rPr>
              <a:t>一种二维格子的维格纳</a:t>
            </a:r>
            <a:r>
              <a:rPr lang="en-US" altLang="zh-CN" sz="2400" dirty="0">
                <a:effectLst>
                  <a:outerShdw blurRad="38100" dist="38100" dir="2700000" algn="tl">
                    <a:srgbClr val="000000">
                      <a:alpha val="43137"/>
                    </a:srgbClr>
                  </a:outerShdw>
                </a:effectLst>
                <a:latin typeface="微软雅黑" panose="020B0503020204020204" pitchFamily="34" charset="-122"/>
              </a:rPr>
              <a:t>-</a:t>
            </a:r>
            <a:r>
              <a:rPr lang="zh-CN" altLang="en-US" sz="2400" dirty="0">
                <a:effectLst>
                  <a:outerShdw blurRad="38100" dist="38100" dir="2700000" algn="tl">
                    <a:srgbClr val="000000">
                      <a:alpha val="43137"/>
                    </a:srgbClr>
                  </a:outerShdw>
                </a:effectLst>
                <a:latin typeface="微软雅黑" panose="020B0503020204020204" pitchFamily="34" charset="-122"/>
              </a:rPr>
              <a:t>赛茨原胞</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468313" y="1658938"/>
            <a:ext cx="3743325" cy="424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defRPr/>
            </a:pPr>
            <a:r>
              <a:rPr lang="en-US" altLang="zh-CN" sz="2400" dirty="0">
                <a:solidFill>
                  <a:schemeClr val="bg1"/>
                </a:solidFill>
                <a:effectLst>
                  <a:outerShdw blurRad="38100" dist="38100" dir="2700000" algn="tl">
                    <a:srgbClr val="000000">
                      <a:alpha val="43137"/>
                    </a:srgbClr>
                  </a:outerShdw>
                </a:effectLst>
              </a:rPr>
              <a:t>    </a:t>
            </a:r>
            <a:r>
              <a:rPr lang="zh-CN" altLang="en-US" sz="2400" dirty="0">
                <a:effectLst>
                  <a:outerShdw blurRad="38100" dist="38100" dir="2700000" algn="tl">
                    <a:srgbClr val="000000">
                      <a:alpha val="43137"/>
                    </a:srgbClr>
                  </a:outerShdw>
                </a:effectLst>
              </a:rPr>
              <a:t>除了</a:t>
            </a:r>
            <a:r>
              <a:rPr lang="zh-CN" altLang="en-US" sz="2400" dirty="0">
                <a:solidFill>
                  <a:srgbClr val="800000"/>
                </a:solidFill>
                <a:effectLst>
                  <a:outerShdw blurRad="38100" dist="38100" dir="2700000" algn="tl">
                    <a:srgbClr val="000000">
                      <a:alpha val="43137"/>
                    </a:srgbClr>
                  </a:outerShdw>
                </a:effectLst>
              </a:rPr>
              <a:t>周期性</a:t>
            </a:r>
            <a:r>
              <a:rPr lang="zh-CN" altLang="en-US" sz="2400" dirty="0">
                <a:effectLst>
                  <a:outerShdw blurRad="38100" dist="38100" dir="2700000" algn="tl">
                    <a:srgbClr val="000000">
                      <a:alpha val="43137"/>
                    </a:srgbClr>
                  </a:outerShdw>
                </a:effectLst>
              </a:rPr>
              <a:t>外，每种晶体还有自己特殊的</a:t>
            </a:r>
            <a:r>
              <a:rPr lang="zh-CN" altLang="en-US" sz="2400" dirty="0">
                <a:solidFill>
                  <a:srgbClr val="800000"/>
                </a:solidFill>
                <a:effectLst>
                  <a:outerShdw blurRad="38100" dist="38100" dir="2700000" algn="tl">
                    <a:srgbClr val="000000">
                      <a:alpha val="43137"/>
                    </a:srgbClr>
                  </a:outerShdw>
                </a:effectLst>
              </a:rPr>
              <a:t>对称性</a:t>
            </a:r>
            <a:r>
              <a:rPr lang="zh-CN" altLang="en-US" sz="2400" dirty="0">
                <a:effectLst>
                  <a:outerShdw blurRad="38100" dist="38100" dir="2700000" algn="tl">
                    <a:srgbClr val="000000">
                      <a:alpha val="43137"/>
                    </a:srgbClr>
                  </a:outerShdw>
                </a:effectLst>
              </a:rPr>
              <a:t>。为了同时反映晶格的对称性，往往会取最小重复单元的一倍或几倍的晶格单位作为原胞。结晶学中常用这种方法选取原胞，故称为</a:t>
            </a:r>
            <a:r>
              <a:rPr lang="zh-CN" altLang="en-US" sz="2400" dirty="0">
                <a:solidFill>
                  <a:srgbClr val="800000"/>
                </a:solidFill>
                <a:effectLst>
                  <a:outerShdw blurRad="38100" dist="38100" dir="2700000" algn="tl">
                    <a:srgbClr val="000000">
                      <a:alpha val="43137"/>
                    </a:srgbClr>
                  </a:outerShdw>
                </a:effectLst>
              </a:rPr>
              <a:t>结晶学原胞，简称晶胞</a:t>
            </a:r>
            <a:r>
              <a:rPr lang="zh-CN" altLang="en-US" sz="2400" dirty="0">
                <a:effectLst>
                  <a:outerShdw blurRad="38100" dist="38100" dir="2700000" algn="tl">
                    <a:srgbClr val="000000">
                      <a:alpha val="43137"/>
                    </a:srgbClr>
                  </a:outerShdw>
                </a:effectLst>
              </a:rPr>
              <a:t>（也称为</a:t>
            </a:r>
            <a:r>
              <a:rPr lang="zh-CN" altLang="en-US" sz="2400" dirty="0">
                <a:solidFill>
                  <a:srgbClr val="0000CC"/>
                </a:solidFill>
                <a:effectLst>
                  <a:outerShdw blurRad="38100" dist="38100" dir="2700000" algn="tl">
                    <a:srgbClr val="000000">
                      <a:alpha val="43137"/>
                    </a:srgbClr>
                  </a:outerShdw>
                </a:effectLst>
              </a:rPr>
              <a:t>单胞</a:t>
            </a:r>
            <a:r>
              <a:rPr lang="zh-CN" altLang="en-US" sz="2400" dirty="0">
                <a:effectLst>
                  <a:outerShdw blurRad="38100" dist="38100" dir="2700000" algn="tl">
                    <a:srgbClr val="000000">
                      <a:alpha val="43137"/>
                    </a:srgbClr>
                  </a:outerShdw>
                </a:effectLst>
              </a:rPr>
              <a:t>）。</a:t>
            </a:r>
          </a:p>
        </p:txBody>
      </p:sp>
      <p:graphicFrame>
        <p:nvGraphicFramePr>
          <p:cNvPr id="2" name="Object 4"/>
          <p:cNvGraphicFramePr>
            <a:graphicFrameLocks noChangeAspect="1"/>
          </p:cNvGraphicFramePr>
          <p:nvPr/>
        </p:nvGraphicFramePr>
        <p:xfrm>
          <a:off x="4356100" y="1727200"/>
          <a:ext cx="4251325" cy="4005263"/>
        </p:xfrm>
        <a:graphic>
          <a:graphicData uri="http://schemas.openxmlformats.org/presentationml/2006/ole">
            <mc:AlternateContent xmlns:mc="http://schemas.openxmlformats.org/markup-compatibility/2006">
              <mc:Choice xmlns:v="urn:schemas-microsoft-com:vml" Requires="v">
                <p:oleObj spid="_x0000_s82947" name="位图图像" r:id="rId3" imgW="4590476" imgH="4323810" progId="Paint.Picture">
                  <p:embed/>
                </p:oleObj>
              </mc:Choice>
              <mc:Fallback>
                <p:oleObj name="位图图像" r:id="rId3" imgW="4590476" imgH="4323810" progId="Paint.Picture">
                  <p:embed/>
                  <p:pic>
                    <p:nvPicPr>
                      <p:cNvPr id="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1727200"/>
                        <a:ext cx="4251325"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1" name="Text Box 5"/>
          <p:cNvSpPr txBox="1">
            <a:spLocks noChangeArrowheads="1"/>
          </p:cNvSpPr>
          <p:nvPr/>
        </p:nvSpPr>
        <p:spPr bwMode="auto">
          <a:xfrm>
            <a:off x="4932363" y="5903913"/>
            <a:ext cx="30972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spcBef>
                <a:spcPct val="50000"/>
              </a:spcBef>
              <a:buFontTx/>
              <a:buNone/>
              <a:defRPr/>
            </a:pPr>
            <a:r>
              <a:rPr lang="zh-CN" altLang="en-US" sz="2400" dirty="0">
                <a:solidFill>
                  <a:srgbClr val="800000"/>
                </a:solidFill>
                <a:effectLst>
                  <a:outerShdw blurRad="38100" dist="38100" dir="2700000" algn="tl">
                    <a:srgbClr val="000000">
                      <a:alpha val="43137"/>
                    </a:srgbClr>
                  </a:outerShdw>
                </a:effectLst>
              </a:rPr>
              <a:t>二维晶格</a:t>
            </a:r>
          </a:p>
        </p:txBody>
      </p:sp>
      <p:sp>
        <p:nvSpPr>
          <p:cNvPr id="3" name="标题 2"/>
          <p:cNvSpPr>
            <a:spLocks noGrp="1"/>
          </p:cNvSpPr>
          <p:nvPr>
            <p:ph type="title"/>
          </p:nvPr>
        </p:nvSpPr>
        <p:spPr/>
        <p:txBody>
          <a:bodyPr/>
          <a:lstStyle/>
          <a:p>
            <a:pPr>
              <a:defRPr/>
            </a:pPr>
            <a:r>
              <a:rPr lang="zh-CN" altLang="en-US" dirty="0"/>
              <a:t>晶     胞</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3"/>
          <p:cNvSpPr>
            <a:spLocks noChangeArrowheads="1"/>
          </p:cNvSpPr>
          <p:nvPr/>
        </p:nvSpPr>
        <p:spPr bwMode="auto">
          <a:xfrm>
            <a:off x="442913" y="1860550"/>
            <a:ext cx="7772400" cy="904875"/>
          </a:xfrm>
          <a:prstGeom prst="rect">
            <a:avLst/>
          </a:prstGeom>
          <a:noFill/>
          <a:ln>
            <a:noFill/>
          </a:ln>
          <a:effectLst>
            <a:prstShdw prst="shdw17" dist="17961" dir="2700000">
              <a:srgbClr val="7A997A"/>
            </a:prstShdw>
          </a:effec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20000"/>
              </a:spcBef>
              <a:buClr>
                <a:srgbClr val="A50021"/>
              </a:buClr>
              <a:buSzPct val="75000"/>
              <a:buFont typeface="Wingdings" panose="05000000000000000000" pitchFamily="2" charset="2"/>
              <a:buNone/>
              <a:defRPr/>
            </a:pPr>
            <a:r>
              <a:rPr kumimoji="1"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rPr>
              <a:t>晶胞有时是原胞，有时不是原胞；</a:t>
            </a:r>
          </a:p>
          <a:p>
            <a:pPr eaLnBrk="1" hangingPunct="1">
              <a:lnSpc>
                <a:spcPct val="100000"/>
              </a:lnSpc>
              <a:spcBef>
                <a:spcPct val="20000"/>
              </a:spcBef>
              <a:buClr>
                <a:srgbClr val="A50021"/>
              </a:buClr>
              <a:buSzPct val="75000"/>
              <a:buFont typeface="Wingdings" panose="05000000000000000000" pitchFamily="2" charset="2"/>
              <a:buNone/>
              <a:defRPr/>
            </a:pPr>
            <a:r>
              <a:rPr kumimoji="1"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rPr>
              <a:t>各种不同结构格子的原胞与晶胞的选取有</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rPr>
              <a:t>统一的规定。</a:t>
            </a:r>
          </a:p>
        </p:txBody>
      </p:sp>
      <p:pic>
        <p:nvPicPr>
          <p:cNvPr id="15363" name="Picture 56" descr="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3475038"/>
            <a:ext cx="2592388"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57" descr="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3584575"/>
            <a:ext cx="259238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8" descr="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933825"/>
            <a:ext cx="223202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a:t>关于晶胞的选取</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pPr eaLnBrk="1" hangingPunct="1">
              <a:defRPr/>
            </a:pPr>
            <a:r>
              <a:rPr lang="zh-CN" altLang="en-US" sz="3600" dirty="0"/>
              <a:t>原胞与晶胞的区别与联系</a:t>
            </a:r>
          </a:p>
        </p:txBody>
      </p:sp>
      <p:graphicFrame>
        <p:nvGraphicFramePr>
          <p:cNvPr id="355350" name="Group 22"/>
          <p:cNvGraphicFramePr>
            <a:graphicFrameLocks noGrp="1"/>
          </p:cNvGraphicFramePr>
          <p:nvPr>
            <p:extLst/>
          </p:nvPr>
        </p:nvGraphicFramePr>
        <p:xfrm>
          <a:off x="539552" y="1689100"/>
          <a:ext cx="8147248" cy="4619626"/>
        </p:xfrm>
        <a:graphic>
          <a:graphicData uri="http://schemas.openxmlformats.org/drawingml/2006/table">
            <a:tbl>
              <a:tblPr/>
              <a:tblGrid>
                <a:gridCol w="4194623">
                  <a:extLst>
                    <a:ext uri="{9D8B030D-6E8A-4147-A177-3AD203B41FA5}">
                      <a16:colId xmlns:a16="http://schemas.microsoft.com/office/drawing/2014/main" val="20000"/>
                    </a:ext>
                  </a:extLst>
                </a:gridCol>
                <a:gridCol w="3952625">
                  <a:extLst>
                    <a:ext uri="{9D8B030D-6E8A-4147-A177-3AD203B41FA5}">
                      <a16:colId xmlns:a16="http://schemas.microsoft.com/office/drawing/2014/main" val="20001"/>
                    </a:ext>
                  </a:extLst>
                </a:gridCol>
              </a:tblGrid>
              <a:tr h="5841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原    胞</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   胞</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5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晶格中</a:t>
                      </a:r>
                      <a:r>
                        <a:rPr kumimoji="0" lang="zh-CN" altLang="en-US" sz="2400" b="1" i="0" u="none" strike="noStrike" cap="none" normalizeH="0" baseline="0" dirty="0">
                          <a:ln>
                            <a:noFill/>
                          </a:ln>
                          <a:solidFill>
                            <a:srgbClr val="000099"/>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体积最小</a:t>
                      </a:r>
                      <a:r>
                        <a:rPr kumimoji="0" lang="zh-CN" altLang="en-US" sz="24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的周期单元</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体积较大的周期单元</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981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每个原胞中实际上</a:t>
                      </a:r>
                      <a:r>
                        <a:rPr kumimoji="0" lang="zh-CN" altLang="en-US" sz="2000" b="1" i="0" u="sng"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只包含一个格点。</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每个原胞有</a:t>
                      </a:r>
                      <a:r>
                        <a:rPr kumimoji="0" lang="en-US" altLang="zh-CN" sz="1800" b="1" i="0" u="none"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8</a:t>
                      </a: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个顶角，</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每个顶角为相邻</a:t>
                      </a:r>
                      <a:r>
                        <a:rPr kumimoji="0" lang="en-US" altLang="zh-CN" sz="1800" b="1" i="0" u="none"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8</a:t>
                      </a: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个原胞所共有，</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所以，</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每个原胞所含格点数为</a:t>
                      </a:r>
                      <a:r>
                        <a:rPr kumimoji="0" lang="en-US" altLang="zh-CN" sz="1800" b="1" i="0" u="none"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8×1/8=1</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每个晶胞中所含格点数因结构而异。</a:t>
                      </a:r>
                      <a:r>
                        <a:rPr kumimoji="0" lang="zh-CN" altLang="en-US" sz="1800" b="1" i="0" u="none"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例：面心立方晶格</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晶胞结构</a:t>
                      </a: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立方体，</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面心格点</a:t>
                      </a: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：两个相邻晶胞共有，只有</a:t>
                      </a:r>
                      <a:r>
                        <a:rPr kumimoji="0" lang="en-US" altLang="zh-CN" sz="1800" b="1" i="0" u="none"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1/2</a:t>
                      </a: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属于一个晶胞；</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顶角格点</a:t>
                      </a: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：只有</a:t>
                      </a:r>
                      <a:r>
                        <a:rPr kumimoji="0" lang="en-US" altLang="zh-CN" sz="1800" b="1" i="0" u="none"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1/8</a:t>
                      </a: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属于一个晶胞；总格点数</a:t>
                      </a: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kumimoji="0" lang="en-US" altLang="zh-CN" sz="1800" b="1" i="0" u="sng" strike="noStrike" cap="none" normalizeH="0" baseline="0" dirty="0">
                          <a:ln>
                            <a:noFill/>
                          </a:ln>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8×1/8+6×1/2=4</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277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原胞的体积可表示为：</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rgbClr val="0000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面心立方晶格的原胞体积</a:t>
                      </a:r>
                      <a:r>
                        <a:rPr kumimoji="0" lang="en-US" altLang="zh-CN" sz="2000" b="1" i="0" u="none" strike="noStrike" cap="none" normalizeH="0" baseline="0" dirty="0">
                          <a:ln>
                            <a:noFill/>
                          </a:ln>
                          <a:solidFill>
                            <a:srgbClr val="0000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a:t>
                      </a:r>
                      <a:r>
                        <a:rPr kumimoji="0" lang="en-US" altLang="zh-CN" sz="2000" b="1" i="0" u="none" strike="noStrike" cap="none" normalizeH="0" baseline="30000" dirty="0">
                          <a:ln>
                            <a:noFill/>
                          </a:ln>
                          <a:solidFill>
                            <a:srgbClr val="0000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3</a:t>
                      </a:r>
                      <a:r>
                        <a:rPr kumimoji="0" lang="en-US" altLang="zh-CN" sz="2000" b="1" i="0" u="none" strike="noStrike" cap="none" normalizeH="0" baseline="0" dirty="0">
                          <a:ln>
                            <a:noFill/>
                          </a:ln>
                          <a:solidFill>
                            <a:srgbClr val="0000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/4</a:t>
                      </a:r>
                      <a:endParaRPr kumimoji="0" lang="en-US" altLang="zh-CN" sz="20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晶胞体积是原胞体积的</a:t>
                      </a:r>
                      <a:r>
                        <a:rPr kumimoji="0" lang="en-US" altLang="zh-CN" sz="2000" b="1" i="1"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n</a:t>
                      </a:r>
                      <a:r>
                        <a:rPr kumimoji="0" lang="zh-CN" altLang="en-US" sz="20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倍（</a:t>
                      </a:r>
                      <a:r>
                        <a:rPr kumimoji="0" lang="en-US" altLang="zh-CN" sz="2000" b="1" i="1"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n</a:t>
                      </a:r>
                      <a:r>
                        <a:rPr kumimoji="0" lang="zh-CN" altLang="en-US" sz="2000" b="1" i="0" u="none" strike="noStrike" cap="none" normalizeH="0" baseline="0" dirty="0">
                          <a:ln>
                            <a:noFill/>
                          </a:ln>
                          <a:solidFill>
                            <a:srgbClr val="0A031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是该结构每个晶胞所含格点数）</a:t>
                      </a:r>
                      <a:r>
                        <a:rPr kumimoji="0" lang="zh-CN" altLang="en-US" sz="2000" b="1" i="0" u="none" strike="noStrike" cap="none" normalizeH="0" baseline="0" dirty="0">
                          <a:ln>
                            <a:noFill/>
                          </a:ln>
                          <a:solidFill>
                            <a:srgbClr val="0000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面心立方结构晶胞体积</a:t>
                      </a:r>
                      <a:r>
                        <a:rPr kumimoji="0" lang="en-US" altLang="zh-CN" sz="2400" b="1" i="0" u="none" strike="noStrike" cap="none" normalizeH="0" baseline="0" dirty="0">
                          <a:ln>
                            <a:noFill/>
                          </a:ln>
                          <a:solidFill>
                            <a:srgbClr val="0000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a:t>
                      </a:r>
                      <a:r>
                        <a:rPr kumimoji="0" lang="en-US" altLang="zh-CN" sz="2400" b="1" i="0" u="none" strike="noStrike" cap="none" normalizeH="0" baseline="30000" dirty="0">
                          <a:ln>
                            <a:noFill/>
                          </a:ln>
                          <a:solidFill>
                            <a:srgbClr val="0000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3</a:t>
                      </a:r>
                      <a:endParaRPr kumimoji="0" lang="en-US" altLang="zh-CN" sz="2400" b="1" i="0" u="none" strike="noStrike" cap="none" normalizeH="0" baseline="0" dirty="0">
                        <a:ln>
                          <a:noFill/>
                        </a:ln>
                        <a:solidFill>
                          <a:srgbClr val="0000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6404" name="Object 20"/>
          <p:cNvGraphicFramePr>
            <a:graphicFrameLocks noChangeAspect="1"/>
          </p:cNvGraphicFramePr>
          <p:nvPr/>
        </p:nvGraphicFramePr>
        <p:xfrm>
          <a:off x="1908175" y="5465763"/>
          <a:ext cx="1752600" cy="484187"/>
        </p:xfrm>
        <a:graphic>
          <a:graphicData uri="http://schemas.openxmlformats.org/presentationml/2006/ole">
            <mc:AlternateContent xmlns:mc="http://schemas.openxmlformats.org/markup-compatibility/2006">
              <mc:Choice xmlns:v="urn:schemas-microsoft-com:vml" Requires="v">
                <p:oleObj spid="_x0000_s83971" name="Equation" r:id="rId3" imgW="964781" imgH="266584" progId="Equation.3">
                  <p:embed/>
                </p:oleObj>
              </mc:Choice>
              <mc:Fallback>
                <p:oleObj name="Equation" r:id="rId3" imgW="964781" imgH="266584" progId="Equation.3">
                  <p:embed/>
                  <p:pic>
                    <p:nvPicPr>
                      <p:cNvPr id="16404"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5465763"/>
                        <a:ext cx="175260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eaLnBrk="1" hangingPunct="1">
              <a:defRPr/>
            </a:pPr>
            <a:r>
              <a:rPr lang="zh-CN" altLang="en-US" sz="4000"/>
              <a:t>三种基本结构单元特点</a:t>
            </a:r>
          </a:p>
        </p:txBody>
      </p:sp>
      <p:grpSp>
        <p:nvGrpSpPr>
          <p:cNvPr id="17411" name="Group 3"/>
          <p:cNvGrpSpPr>
            <a:grpSpLocks/>
          </p:cNvGrpSpPr>
          <p:nvPr/>
        </p:nvGrpSpPr>
        <p:grpSpPr bwMode="auto">
          <a:xfrm>
            <a:off x="0" y="1700213"/>
            <a:ext cx="9144000" cy="4081462"/>
            <a:chOff x="8" y="960"/>
            <a:chExt cx="5608" cy="2571"/>
          </a:xfrm>
        </p:grpSpPr>
        <p:sp>
          <p:nvSpPr>
            <p:cNvPr id="17412" name="Rectangle 4"/>
            <p:cNvSpPr>
              <a:spLocks noChangeArrowheads="1"/>
            </p:cNvSpPr>
            <p:nvPr/>
          </p:nvSpPr>
          <p:spPr bwMode="auto">
            <a:xfrm>
              <a:off x="98" y="1536"/>
              <a:ext cx="1541" cy="1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spcBef>
                  <a:spcPct val="20000"/>
                </a:spcBef>
                <a:buClr>
                  <a:srgbClr val="A50021"/>
                </a:buClr>
                <a:buSzPct val="75000"/>
                <a:buFont typeface="Wingdings" panose="05000000000000000000" pitchFamily="2" charset="2"/>
                <a:buNone/>
                <a:defRPr/>
              </a:pPr>
              <a:r>
                <a:rPr kumimoji="1" lang="zh-CN" altLang="en-US" sz="1800" dirty="0">
                  <a:solidFill>
                    <a:srgbClr val="0A031F"/>
                  </a:solidFill>
                  <a:effectLst>
                    <a:outerShdw blurRad="38100" dist="38100" dir="2700000" algn="tl">
                      <a:srgbClr val="000000">
                        <a:alpha val="43137"/>
                      </a:srgbClr>
                    </a:outerShdw>
                  </a:effectLst>
                </a:rPr>
                <a:t>固体物理学原胞是</a:t>
              </a:r>
              <a:r>
                <a:rPr kumimoji="1" lang="zh-CN" altLang="en-US" sz="1800" u="sng" dirty="0">
                  <a:solidFill>
                    <a:srgbClr val="800000"/>
                  </a:solidFill>
                  <a:effectLst>
                    <a:outerShdw blurRad="38100" dist="38100" dir="2700000" algn="tl">
                      <a:srgbClr val="000000">
                        <a:alpha val="43137"/>
                      </a:srgbClr>
                    </a:outerShdw>
                  </a:effectLst>
                </a:rPr>
                <a:t>体积最小</a:t>
              </a:r>
              <a:r>
                <a:rPr kumimoji="1" lang="zh-CN" altLang="en-US" sz="1800" dirty="0">
                  <a:solidFill>
                    <a:srgbClr val="0A031F"/>
                  </a:solidFill>
                  <a:effectLst>
                    <a:outerShdw blurRad="38100" dist="38100" dir="2700000" algn="tl">
                      <a:srgbClr val="000000">
                        <a:alpha val="43137"/>
                      </a:srgbClr>
                    </a:outerShdw>
                  </a:effectLst>
                </a:rPr>
                <a:t>的原胞，格点只在</a:t>
              </a:r>
              <a:r>
                <a:rPr kumimoji="1" lang="zh-CN" altLang="en-US" sz="1800" u="sng" dirty="0">
                  <a:solidFill>
                    <a:srgbClr val="800000"/>
                  </a:solidFill>
                  <a:effectLst>
                    <a:outerShdw blurRad="38100" dist="38100" dir="2700000" algn="tl">
                      <a:srgbClr val="000000">
                        <a:alpha val="43137"/>
                      </a:srgbClr>
                    </a:outerShdw>
                  </a:effectLst>
                </a:rPr>
                <a:t>顶角</a:t>
              </a:r>
              <a:r>
                <a:rPr kumimoji="1" lang="zh-CN" altLang="en-US" sz="1800" dirty="0">
                  <a:solidFill>
                    <a:srgbClr val="0A031F"/>
                  </a:solidFill>
                  <a:effectLst>
                    <a:outerShdw blurRad="38100" dist="38100" dir="2700000" algn="tl">
                      <a:srgbClr val="000000">
                        <a:alpha val="43137"/>
                      </a:srgbClr>
                    </a:outerShdw>
                  </a:effectLst>
                </a:rPr>
                <a:t>上，每个原胞平均只含</a:t>
              </a:r>
              <a:r>
                <a:rPr kumimoji="1" lang="zh-CN" altLang="en-US" sz="1800" u="sng" dirty="0">
                  <a:solidFill>
                    <a:srgbClr val="800000"/>
                  </a:solidFill>
                  <a:effectLst>
                    <a:outerShdw blurRad="38100" dist="38100" dir="2700000" algn="tl">
                      <a:srgbClr val="000000">
                        <a:alpha val="43137"/>
                      </a:srgbClr>
                    </a:outerShdw>
                  </a:effectLst>
                </a:rPr>
                <a:t>一个格点</a:t>
              </a:r>
              <a:r>
                <a:rPr kumimoji="1" lang="zh-CN" altLang="en-US" sz="1800" dirty="0">
                  <a:solidFill>
                    <a:srgbClr val="0A031F"/>
                  </a:solidFill>
                  <a:effectLst>
                    <a:outerShdw blurRad="38100" dist="38100" dir="2700000" algn="tl">
                      <a:srgbClr val="000000">
                        <a:alpha val="43137"/>
                      </a:srgbClr>
                    </a:outerShdw>
                  </a:effectLst>
                </a:rPr>
                <a:t>，其基矢常用               </a:t>
              </a:r>
              <a:endParaRPr kumimoji="1" lang="en-US" altLang="zh-CN" sz="1800" dirty="0">
                <a:solidFill>
                  <a:srgbClr val="0A031F"/>
                </a:solidFill>
                <a:effectLst>
                  <a:outerShdw blurRad="38100" dist="38100" dir="2700000" algn="tl">
                    <a:srgbClr val="000000">
                      <a:alpha val="43137"/>
                    </a:srgbClr>
                  </a:outerShdw>
                </a:effectLst>
              </a:endParaRPr>
            </a:p>
            <a:p>
              <a:pPr eaLnBrk="1" hangingPunct="1">
                <a:lnSpc>
                  <a:spcPct val="150000"/>
                </a:lnSpc>
                <a:spcBef>
                  <a:spcPct val="20000"/>
                </a:spcBef>
                <a:buClr>
                  <a:srgbClr val="A50021"/>
                </a:buClr>
                <a:buSzPct val="75000"/>
                <a:buFont typeface="Wingdings" panose="05000000000000000000" pitchFamily="2" charset="2"/>
                <a:buNone/>
                <a:defRPr/>
              </a:pPr>
              <a:endParaRPr kumimoji="1" lang="en-US" altLang="zh-CN" sz="1800" dirty="0">
                <a:solidFill>
                  <a:srgbClr val="0A031F"/>
                </a:solidFill>
                <a:effectLst>
                  <a:outerShdw blurRad="38100" dist="38100" dir="2700000" algn="tl">
                    <a:srgbClr val="000000">
                      <a:alpha val="43137"/>
                    </a:srgbClr>
                  </a:outerShdw>
                </a:effectLst>
              </a:endParaRPr>
            </a:p>
            <a:p>
              <a:pPr eaLnBrk="1" hangingPunct="1">
                <a:lnSpc>
                  <a:spcPct val="150000"/>
                </a:lnSpc>
                <a:spcBef>
                  <a:spcPct val="20000"/>
                </a:spcBef>
                <a:buClr>
                  <a:srgbClr val="A50021"/>
                </a:buClr>
                <a:buSzPct val="75000"/>
                <a:buFont typeface="Wingdings" panose="05000000000000000000" pitchFamily="2" charset="2"/>
                <a:buNone/>
                <a:defRPr/>
              </a:pPr>
              <a:r>
                <a:rPr kumimoji="1" lang="zh-CN" altLang="en-US" sz="1800" dirty="0">
                  <a:solidFill>
                    <a:srgbClr val="0A031F"/>
                  </a:solidFill>
                  <a:effectLst>
                    <a:outerShdw blurRad="38100" dist="38100" dir="2700000" algn="tl">
                      <a:srgbClr val="000000">
                        <a:alpha val="43137"/>
                      </a:srgbClr>
                    </a:outerShdw>
                  </a:effectLst>
                </a:rPr>
                <a:t>来表示；</a:t>
              </a:r>
            </a:p>
          </p:txBody>
        </p:sp>
        <p:sp>
          <p:nvSpPr>
            <p:cNvPr id="17413" name="Text Box 5"/>
            <p:cNvSpPr txBox="1">
              <a:spLocks noChangeArrowheads="1"/>
            </p:cNvSpPr>
            <p:nvPr/>
          </p:nvSpPr>
          <p:spPr bwMode="auto">
            <a:xfrm>
              <a:off x="8" y="960"/>
              <a:ext cx="1724" cy="330"/>
            </a:xfrm>
            <a:prstGeom prst="rect">
              <a:avLst/>
            </a:prstGeom>
            <a:noFill/>
            <a:ln>
              <a:noFill/>
            </a:ln>
            <a:effectLst>
              <a:prstShdw prst="shdw17" dist="17961" dir="2700000">
                <a:srgbClr val="7A997A"/>
              </a:prst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spcBef>
                  <a:spcPct val="50000"/>
                </a:spcBef>
                <a:buClr>
                  <a:srgbClr val="A50021"/>
                </a:buClr>
                <a:buSzPct val="75000"/>
                <a:buFont typeface="Wingdings" panose="05000000000000000000" pitchFamily="2" charset="2"/>
                <a:buNone/>
                <a:defRPr/>
              </a:pPr>
              <a:r>
                <a:rPr kumimoji="1" lang="zh-CN" altLang="en-US" sz="2800" dirty="0">
                  <a:effectLst>
                    <a:outerShdw blurRad="38100" dist="38100" dir="2700000" algn="tl">
                      <a:srgbClr val="000000">
                        <a:alpha val="43137"/>
                      </a:srgbClr>
                    </a:outerShdw>
                  </a:effectLst>
                </a:rPr>
                <a:t>固体物理学</a:t>
              </a:r>
              <a:r>
                <a:rPr kumimoji="1" lang="zh-CN" altLang="en-US" sz="2800" dirty="0">
                  <a:solidFill>
                    <a:srgbClr val="800000"/>
                  </a:solidFill>
                  <a:effectLst>
                    <a:outerShdw blurRad="38100" dist="38100" dir="2700000" algn="tl">
                      <a:srgbClr val="000000">
                        <a:alpha val="43137"/>
                      </a:srgbClr>
                    </a:outerShdw>
                  </a:effectLst>
                </a:rPr>
                <a:t>原胞</a:t>
              </a:r>
            </a:p>
          </p:txBody>
        </p:sp>
        <p:sp>
          <p:nvSpPr>
            <p:cNvPr id="17414" name="Text Box 6"/>
            <p:cNvSpPr txBox="1">
              <a:spLocks noChangeArrowheads="1"/>
            </p:cNvSpPr>
            <p:nvPr/>
          </p:nvSpPr>
          <p:spPr bwMode="auto">
            <a:xfrm>
              <a:off x="1824" y="960"/>
              <a:ext cx="1736" cy="327"/>
            </a:xfrm>
            <a:prstGeom prst="rect">
              <a:avLst/>
            </a:prstGeom>
            <a:noFill/>
            <a:ln>
              <a:noFill/>
            </a:ln>
            <a:effectLst>
              <a:prstShdw prst="shdw17" dist="17961" dir="2700000">
                <a:srgbClr val="7A997A"/>
              </a:prst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spcBef>
                  <a:spcPct val="50000"/>
                </a:spcBef>
                <a:buClr>
                  <a:srgbClr val="A50021"/>
                </a:buClr>
                <a:buSzPct val="75000"/>
                <a:buFont typeface="Wingdings" panose="05000000000000000000" pitchFamily="2" charset="2"/>
                <a:buNone/>
                <a:defRPr/>
              </a:pPr>
              <a:r>
                <a:rPr kumimoji="1" lang="zh-CN" altLang="en-US" sz="2800" dirty="0">
                  <a:effectLst>
                    <a:outerShdw blurRad="38100" dist="38100" dir="2700000" algn="tl">
                      <a:srgbClr val="000000">
                        <a:alpha val="43137"/>
                      </a:srgbClr>
                    </a:outerShdw>
                  </a:effectLst>
                </a:rPr>
                <a:t>结</a:t>
              </a:r>
              <a:r>
                <a:rPr kumimoji="1" lang="zh-CN" altLang="en-US" sz="2800" dirty="0">
                  <a:solidFill>
                    <a:srgbClr val="800000"/>
                  </a:solidFill>
                  <a:effectLst>
                    <a:outerShdw blurRad="38100" dist="38100" dir="2700000" algn="tl">
                      <a:srgbClr val="000000">
                        <a:alpha val="43137"/>
                      </a:srgbClr>
                    </a:outerShdw>
                  </a:effectLst>
                </a:rPr>
                <a:t>晶</a:t>
              </a:r>
              <a:r>
                <a:rPr kumimoji="1" lang="zh-CN" altLang="en-US" sz="2800" dirty="0">
                  <a:effectLst>
                    <a:outerShdw blurRad="38100" dist="38100" dir="2700000" algn="tl">
                      <a:srgbClr val="000000">
                        <a:alpha val="43137"/>
                      </a:srgbClr>
                    </a:outerShdw>
                  </a:effectLst>
                </a:rPr>
                <a:t>学</a:t>
              </a:r>
              <a:r>
                <a:rPr kumimoji="1" lang="zh-CN" altLang="en-US" sz="2800" dirty="0">
                  <a:solidFill>
                    <a:srgbClr val="800000"/>
                  </a:solidFill>
                  <a:effectLst>
                    <a:outerShdw blurRad="38100" dist="38100" dir="2700000" algn="tl">
                      <a:srgbClr val="000000">
                        <a:alpha val="43137"/>
                      </a:srgbClr>
                    </a:outerShdw>
                  </a:effectLst>
                </a:rPr>
                <a:t>原胞</a:t>
              </a:r>
            </a:p>
          </p:txBody>
        </p:sp>
        <p:sp>
          <p:nvSpPr>
            <p:cNvPr id="17415" name="Text Box 7"/>
            <p:cNvSpPr txBox="1">
              <a:spLocks noChangeArrowheads="1"/>
            </p:cNvSpPr>
            <p:nvPr/>
          </p:nvSpPr>
          <p:spPr bwMode="auto">
            <a:xfrm>
              <a:off x="3744" y="960"/>
              <a:ext cx="1872" cy="327"/>
            </a:xfrm>
            <a:prstGeom prst="rect">
              <a:avLst/>
            </a:prstGeom>
            <a:noFill/>
            <a:ln>
              <a:noFill/>
            </a:ln>
            <a:effectLst>
              <a:prstShdw prst="shdw17" dist="17961" dir="2700000">
                <a:srgbClr val="7A997A"/>
              </a:prst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Clr>
                  <a:srgbClr val="A50021"/>
                </a:buClr>
                <a:buSzPct val="75000"/>
                <a:buFont typeface="Wingdings" panose="05000000000000000000" pitchFamily="2" charset="2"/>
                <a:buNone/>
                <a:defRPr/>
              </a:pPr>
              <a:r>
                <a:rPr kumimoji="1" lang="zh-CN" altLang="en-US" sz="2800" dirty="0">
                  <a:solidFill>
                    <a:srgbClr val="800000"/>
                  </a:solidFill>
                  <a:effectLst>
                    <a:outerShdw blurRad="38100" dist="38100" dir="2700000" algn="tl">
                      <a:srgbClr val="000000">
                        <a:alpha val="43137"/>
                      </a:srgbClr>
                    </a:outerShdw>
                  </a:effectLst>
                </a:rPr>
                <a:t>维格纳</a:t>
              </a:r>
              <a:r>
                <a:rPr kumimoji="1" lang="en-US" altLang="zh-CN" sz="2800" dirty="0">
                  <a:solidFill>
                    <a:srgbClr val="800000"/>
                  </a:solidFill>
                  <a:effectLst>
                    <a:outerShdw blurRad="38100" dist="38100" dir="2700000" algn="tl">
                      <a:srgbClr val="000000">
                        <a:alpha val="43137"/>
                      </a:srgbClr>
                    </a:outerShdw>
                  </a:effectLst>
                </a:rPr>
                <a:t>-</a:t>
              </a:r>
              <a:r>
                <a:rPr kumimoji="1" lang="zh-CN" altLang="en-US" sz="2800" dirty="0">
                  <a:solidFill>
                    <a:srgbClr val="800000"/>
                  </a:solidFill>
                  <a:effectLst>
                    <a:outerShdw blurRad="38100" dist="38100" dir="2700000" algn="tl">
                      <a:srgbClr val="000000">
                        <a:alpha val="43137"/>
                      </a:srgbClr>
                    </a:outerShdw>
                  </a:effectLst>
                </a:rPr>
                <a:t>赛兹</a:t>
              </a:r>
              <a:r>
                <a:rPr kumimoji="1" lang="zh-CN" altLang="en-US" sz="2800" dirty="0">
                  <a:effectLst>
                    <a:outerShdw blurRad="38100" dist="38100" dir="2700000" algn="tl">
                      <a:srgbClr val="000000">
                        <a:alpha val="43137"/>
                      </a:srgbClr>
                    </a:outerShdw>
                  </a:effectLst>
                </a:rPr>
                <a:t>原胞</a:t>
              </a:r>
            </a:p>
          </p:txBody>
        </p:sp>
        <p:sp>
          <p:nvSpPr>
            <p:cNvPr id="17416" name="Text Box 8"/>
            <p:cNvSpPr txBox="1">
              <a:spLocks noChangeArrowheads="1"/>
            </p:cNvSpPr>
            <p:nvPr/>
          </p:nvSpPr>
          <p:spPr bwMode="auto">
            <a:xfrm>
              <a:off x="1885" y="1536"/>
              <a:ext cx="1675" cy="1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spcBef>
                  <a:spcPct val="50000"/>
                </a:spcBef>
                <a:buClr>
                  <a:srgbClr val="A50021"/>
                </a:buClr>
                <a:buSzPct val="75000"/>
                <a:buFont typeface="Wingdings" panose="05000000000000000000" pitchFamily="2" charset="2"/>
                <a:buNone/>
                <a:defRPr/>
              </a:pPr>
              <a:r>
                <a:rPr kumimoji="1" lang="zh-CN" altLang="en-US" sz="1800" dirty="0">
                  <a:solidFill>
                    <a:srgbClr val="0A031F"/>
                  </a:solidFill>
                  <a:effectLst>
                    <a:outerShdw blurRad="38100" dist="38100" dir="2700000" algn="tl">
                      <a:srgbClr val="000000">
                        <a:alpha val="43137"/>
                      </a:srgbClr>
                    </a:outerShdw>
                  </a:effectLst>
                </a:rPr>
                <a:t>结晶学原胞通常</a:t>
              </a:r>
              <a:r>
                <a:rPr kumimoji="1" lang="zh-CN" altLang="en-US" sz="1800" dirty="0">
                  <a:solidFill>
                    <a:srgbClr val="800000"/>
                  </a:solidFill>
                  <a:effectLst>
                    <a:outerShdw blurRad="38100" dist="38100" dir="2700000" algn="tl">
                      <a:srgbClr val="000000">
                        <a:alpha val="43137"/>
                      </a:srgbClr>
                    </a:outerShdw>
                  </a:effectLst>
                </a:rPr>
                <a:t>体积较大</a:t>
              </a:r>
              <a:r>
                <a:rPr kumimoji="1" lang="zh-CN" altLang="en-US" sz="1800" dirty="0">
                  <a:solidFill>
                    <a:srgbClr val="0A031F"/>
                  </a:solidFill>
                  <a:effectLst>
                    <a:outerShdw blurRad="38100" dist="38100" dir="2700000" algn="tl">
                      <a:srgbClr val="000000">
                        <a:alpha val="43137"/>
                      </a:srgbClr>
                    </a:outerShdw>
                  </a:effectLst>
                </a:rPr>
                <a:t>，常称为“</a:t>
              </a:r>
              <a:r>
                <a:rPr kumimoji="1" lang="zh-CN" altLang="en-US" sz="1800" dirty="0">
                  <a:solidFill>
                    <a:srgbClr val="0000CC"/>
                  </a:solidFill>
                  <a:effectLst>
                    <a:outerShdw blurRad="38100" dist="38100" dir="2700000" algn="tl">
                      <a:srgbClr val="000000">
                        <a:alpha val="43137"/>
                      </a:srgbClr>
                    </a:outerShdw>
                  </a:effectLst>
                </a:rPr>
                <a:t>晶胞</a:t>
              </a:r>
              <a:r>
                <a:rPr kumimoji="1" lang="zh-CN" altLang="en-US" sz="1800" dirty="0">
                  <a:solidFill>
                    <a:srgbClr val="0A031F"/>
                  </a:solidFill>
                  <a:effectLst>
                    <a:outerShdw blurRad="38100" dist="38100" dir="2700000" algn="tl">
                      <a:srgbClr val="000000">
                        <a:alpha val="43137"/>
                      </a:srgbClr>
                    </a:outerShdw>
                  </a:effectLst>
                </a:rPr>
                <a:t>”，其格点不只在</a:t>
              </a:r>
              <a:r>
                <a:rPr kumimoji="1" lang="zh-CN" altLang="en-US" sz="1800" u="sng" dirty="0">
                  <a:solidFill>
                    <a:srgbClr val="800000"/>
                  </a:solidFill>
                  <a:effectLst>
                    <a:outerShdw blurRad="38100" dist="38100" dir="2700000" algn="tl">
                      <a:srgbClr val="000000">
                        <a:alpha val="43137"/>
                      </a:srgbClr>
                    </a:outerShdw>
                  </a:effectLst>
                </a:rPr>
                <a:t>顶角</a:t>
              </a:r>
              <a:r>
                <a:rPr kumimoji="1" lang="zh-CN" altLang="en-US" sz="1800" dirty="0">
                  <a:solidFill>
                    <a:srgbClr val="0A031F"/>
                  </a:solidFill>
                  <a:effectLst>
                    <a:outerShdw blurRad="38100" dist="38100" dir="2700000" algn="tl">
                      <a:srgbClr val="000000">
                        <a:alpha val="43137"/>
                      </a:srgbClr>
                    </a:outerShdw>
                  </a:effectLst>
                </a:rPr>
                <a:t>上，还可分布在</a:t>
              </a:r>
              <a:r>
                <a:rPr kumimoji="1" lang="zh-CN" altLang="en-US" sz="1800" u="sng" dirty="0">
                  <a:solidFill>
                    <a:srgbClr val="800000"/>
                  </a:solidFill>
                  <a:effectLst>
                    <a:outerShdw blurRad="38100" dist="38100" dir="2700000" algn="tl">
                      <a:srgbClr val="000000">
                        <a:alpha val="43137"/>
                      </a:srgbClr>
                    </a:outerShdw>
                  </a:effectLst>
                </a:rPr>
                <a:t>体心和面心</a:t>
              </a:r>
              <a:r>
                <a:rPr kumimoji="1" lang="zh-CN" altLang="en-US" sz="1800" dirty="0">
                  <a:solidFill>
                    <a:srgbClr val="0A031F"/>
                  </a:solidFill>
                  <a:effectLst>
                    <a:outerShdw blurRad="38100" dist="38100" dir="2700000" algn="tl">
                      <a:srgbClr val="000000">
                        <a:alpha val="43137"/>
                      </a:srgbClr>
                    </a:outerShdw>
                  </a:effectLst>
                </a:rPr>
                <a:t>处，每个原胞平均不只含一个格点，其基矢常用  </a:t>
              </a:r>
              <a:endParaRPr kumimoji="1" lang="en-US" altLang="zh-CN" sz="1800" dirty="0">
                <a:solidFill>
                  <a:srgbClr val="0A031F"/>
                </a:solidFill>
                <a:effectLst>
                  <a:outerShdw blurRad="38100" dist="38100" dir="2700000" algn="tl">
                    <a:srgbClr val="000000">
                      <a:alpha val="43137"/>
                    </a:srgbClr>
                  </a:outerShdw>
                </a:effectLst>
              </a:endParaRPr>
            </a:p>
            <a:p>
              <a:pPr eaLnBrk="1" hangingPunct="1">
                <a:lnSpc>
                  <a:spcPct val="150000"/>
                </a:lnSpc>
                <a:spcBef>
                  <a:spcPct val="50000"/>
                </a:spcBef>
                <a:buClr>
                  <a:srgbClr val="A50021"/>
                </a:buClr>
                <a:buSzPct val="75000"/>
                <a:buFont typeface="Wingdings" panose="05000000000000000000" pitchFamily="2" charset="2"/>
                <a:buNone/>
                <a:defRPr/>
              </a:pPr>
              <a:r>
                <a:rPr kumimoji="1" lang="zh-CN" altLang="en-US" sz="1800" dirty="0">
                  <a:solidFill>
                    <a:srgbClr val="0A031F"/>
                  </a:solidFill>
                  <a:effectLst>
                    <a:outerShdw blurRad="38100" dist="38100" dir="2700000" algn="tl">
                      <a:srgbClr val="000000">
                        <a:alpha val="43137"/>
                      </a:srgbClr>
                    </a:outerShdw>
                  </a:effectLst>
                </a:rPr>
                <a:t>来表示；</a:t>
              </a:r>
            </a:p>
          </p:txBody>
        </p:sp>
        <p:sp>
          <p:nvSpPr>
            <p:cNvPr id="17417" name="Text Box 9"/>
            <p:cNvSpPr txBox="1">
              <a:spLocks noChangeArrowheads="1"/>
            </p:cNvSpPr>
            <p:nvPr/>
          </p:nvSpPr>
          <p:spPr bwMode="auto">
            <a:xfrm>
              <a:off x="3745" y="1536"/>
              <a:ext cx="1842" cy="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spcBef>
                  <a:spcPct val="50000"/>
                </a:spcBef>
                <a:buClr>
                  <a:srgbClr val="A50021"/>
                </a:buClr>
                <a:buSzPct val="75000"/>
                <a:buFont typeface="Wingdings" panose="05000000000000000000" pitchFamily="2" charset="2"/>
                <a:buNone/>
                <a:defRPr/>
              </a:pPr>
              <a:r>
                <a:rPr kumimoji="1" lang="zh-CN" altLang="en-US" sz="1800" dirty="0">
                  <a:solidFill>
                    <a:srgbClr val="0A031F"/>
                  </a:solidFill>
                  <a:effectLst>
                    <a:outerShdw blurRad="38100" dist="38100" dir="2700000" algn="tl">
                      <a:srgbClr val="000000">
                        <a:alpha val="43137"/>
                      </a:srgbClr>
                    </a:outerShdw>
                  </a:effectLst>
                </a:rPr>
                <a:t>以一格点为中心，画中心到最近邻格点的连线的垂直平分面，围成的多面体称维格纳</a:t>
              </a:r>
              <a:r>
                <a:rPr kumimoji="1" lang="en-US" altLang="zh-CN" sz="1800" dirty="0">
                  <a:solidFill>
                    <a:srgbClr val="0A031F"/>
                  </a:solidFill>
                  <a:effectLst>
                    <a:outerShdw blurRad="38100" dist="38100" dir="2700000" algn="tl">
                      <a:srgbClr val="000000">
                        <a:alpha val="43137"/>
                      </a:srgbClr>
                    </a:outerShdw>
                  </a:effectLst>
                </a:rPr>
                <a:t>-</a:t>
              </a:r>
              <a:r>
                <a:rPr kumimoji="1" lang="zh-CN" altLang="en-US" sz="1800" dirty="0">
                  <a:solidFill>
                    <a:srgbClr val="0A031F"/>
                  </a:solidFill>
                  <a:effectLst>
                    <a:outerShdw blurRad="38100" dist="38100" dir="2700000" algn="tl">
                      <a:srgbClr val="000000">
                        <a:alpha val="43137"/>
                      </a:srgbClr>
                    </a:outerShdw>
                  </a:effectLst>
                </a:rPr>
                <a:t>赛兹原胞。它也是</a:t>
              </a:r>
              <a:r>
                <a:rPr kumimoji="1" lang="zh-CN" altLang="en-US" sz="1800" u="sng" dirty="0">
                  <a:solidFill>
                    <a:srgbClr val="800000"/>
                  </a:solidFill>
                  <a:effectLst>
                    <a:outerShdw blurRad="38100" dist="38100" dir="2700000" algn="tl">
                      <a:srgbClr val="000000">
                        <a:alpha val="43137"/>
                      </a:srgbClr>
                    </a:outerShdw>
                  </a:effectLst>
                </a:rPr>
                <a:t>体积最小</a:t>
              </a:r>
              <a:r>
                <a:rPr kumimoji="1" lang="zh-CN" altLang="en-US" sz="1800" dirty="0">
                  <a:solidFill>
                    <a:srgbClr val="0A031F"/>
                  </a:solidFill>
                  <a:effectLst>
                    <a:outerShdw blurRad="38100" dist="38100" dir="2700000" algn="tl">
                      <a:srgbClr val="000000">
                        <a:alpha val="43137"/>
                      </a:srgbClr>
                    </a:outerShdw>
                  </a:effectLst>
                </a:rPr>
                <a:t>的原胞，其格点只在</a:t>
              </a:r>
              <a:r>
                <a:rPr kumimoji="1" lang="zh-CN" altLang="en-US" sz="1800" u="sng" dirty="0">
                  <a:solidFill>
                    <a:srgbClr val="800000"/>
                  </a:solidFill>
                  <a:effectLst>
                    <a:outerShdw blurRad="38100" dist="38100" dir="2700000" algn="tl">
                      <a:srgbClr val="000000">
                        <a:alpha val="43137"/>
                      </a:srgbClr>
                    </a:outerShdw>
                  </a:effectLst>
                </a:rPr>
                <a:t>中心</a:t>
              </a:r>
              <a:r>
                <a:rPr kumimoji="1" lang="zh-CN" altLang="en-US" sz="1800" dirty="0">
                  <a:solidFill>
                    <a:srgbClr val="0A031F"/>
                  </a:solidFill>
                  <a:effectLst>
                    <a:outerShdw blurRad="38100" dist="38100" dir="2700000" algn="tl">
                      <a:srgbClr val="000000">
                        <a:alpha val="43137"/>
                      </a:srgbClr>
                    </a:outerShdw>
                  </a:effectLst>
                </a:rPr>
                <a:t>，每个原胞平均只含</a:t>
              </a:r>
              <a:r>
                <a:rPr kumimoji="1" lang="zh-CN" altLang="en-US" sz="1800" u="sng" dirty="0">
                  <a:solidFill>
                    <a:srgbClr val="800000"/>
                  </a:solidFill>
                  <a:effectLst>
                    <a:outerShdw blurRad="38100" dist="38100" dir="2700000" algn="tl">
                      <a:srgbClr val="000000">
                        <a:alpha val="43137"/>
                      </a:srgbClr>
                    </a:outerShdw>
                  </a:effectLst>
                </a:rPr>
                <a:t>一个格点</a:t>
              </a:r>
              <a:r>
                <a:rPr kumimoji="1" lang="zh-CN" altLang="en-US" sz="1800" dirty="0">
                  <a:solidFill>
                    <a:srgbClr val="0A031F"/>
                  </a:solidFill>
                  <a:effectLst>
                    <a:outerShdw blurRad="38100" dist="38100" dir="2700000" algn="tl">
                      <a:srgbClr val="000000">
                        <a:alpha val="43137"/>
                      </a:srgbClr>
                    </a:outerShdw>
                  </a:effectLst>
                </a:rPr>
                <a:t>；</a:t>
              </a:r>
            </a:p>
          </p:txBody>
        </p:sp>
        <p:graphicFrame>
          <p:nvGraphicFramePr>
            <p:cNvPr id="17418" name="Object 10"/>
            <p:cNvGraphicFramePr>
              <a:graphicFrameLocks noChangeAspect="1"/>
            </p:cNvGraphicFramePr>
            <p:nvPr/>
          </p:nvGraphicFramePr>
          <p:xfrm>
            <a:off x="610" y="2836"/>
            <a:ext cx="720" cy="301"/>
          </p:xfrm>
          <a:graphic>
            <a:graphicData uri="http://schemas.openxmlformats.org/presentationml/2006/ole">
              <mc:AlternateContent xmlns:mc="http://schemas.openxmlformats.org/markup-compatibility/2006">
                <mc:Choice xmlns:v="urn:schemas-microsoft-com:vml" Requires="v">
                  <p:oleObj spid="_x0000_s84996" name="Equation" r:id="rId3" imgW="545863" imgH="228501" progId="Equation.3">
                    <p:embed/>
                  </p:oleObj>
                </mc:Choice>
                <mc:Fallback>
                  <p:oleObj name="Equation" r:id="rId3" imgW="545863" imgH="228501" progId="Equation.3">
                    <p:embed/>
                    <p:pic>
                      <p:nvPicPr>
                        <p:cNvPr id="1741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 y="2836"/>
                          <a:ext cx="720" cy="301"/>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9" name="Object 11"/>
            <p:cNvGraphicFramePr>
              <a:graphicFrameLocks noChangeAspect="1"/>
            </p:cNvGraphicFramePr>
            <p:nvPr/>
          </p:nvGraphicFramePr>
          <p:xfrm>
            <a:off x="2808" y="2978"/>
            <a:ext cx="536" cy="318"/>
          </p:xfrm>
          <a:graphic>
            <a:graphicData uri="http://schemas.openxmlformats.org/presentationml/2006/ole">
              <mc:AlternateContent xmlns:mc="http://schemas.openxmlformats.org/markup-compatibility/2006">
                <mc:Choice xmlns:v="urn:schemas-microsoft-com:vml" Requires="v">
                  <p:oleObj spid="_x0000_s84997" name="Equation" r:id="rId5" imgW="406224" imgH="241195" progId="Equation.3">
                    <p:embed/>
                  </p:oleObj>
                </mc:Choice>
                <mc:Fallback>
                  <p:oleObj name="Equation" r:id="rId5" imgW="406224" imgH="241195" progId="Equation.3">
                    <p:embed/>
                    <p:pic>
                      <p:nvPicPr>
                        <p:cNvPr id="1741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8" y="2978"/>
                          <a:ext cx="536" cy="318"/>
                        </a:xfrm>
                        <a:prstGeom prst="rect">
                          <a:avLst/>
                        </a:prstGeom>
                        <a:noFill/>
                        <a:ln w="38100">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nvSpPr>
        <p:spPr bwMode="auto">
          <a:xfrm>
            <a:off x="2514600" y="1720850"/>
            <a:ext cx="55721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pPr>
            <a:r>
              <a:rPr kumimoji="1" lang="en-US" altLang="zh-CN">
                <a:solidFill>
                  <a:srgbClr val="FFFFFF"/>
                </a:solidFill>
                <a:latin typeface="Times New Roman" panose="02020603050405020304" pitchFamily="18" charset="0"/>
                <a:ea typeface="宋体" panose="02010600030101010101" pitchFamily="2" charset="-122"/>
              </a:rPr>
              <a:t>—— </a:t>
            </a:r>
            <a:r>
              <a:rPr kumimoji="1" lang="zh-CN" altLang="en-US">
                <a:solidFill>
                  <a:srgbClr val="FFFFFF"/>
                </a:solidFill>
                <a:latin typeface="Times New Roman" panose="02020603050405020304" pitchFamily="18" charset="0"/>
                <a:ea typeface="宋体" panose="02010600030101010101" pitchFamily="2" charset="-122"/>
              </a:rPr>
              <a:t>原胞为简单立方晶格的立方单元</a:t>
            </a:r>
          </a:p>
        </p:txBody>
      </p:sp>
      <p:graphicFrame>
        <p:nvGraphicFramePr>
          <p:cNvPr id="18435" name="Object 6"/>
          <p:cNvGraphicFramePr>
            <a:graphicFrameLocks noChangeAspect="1"/>
          </p:cNvGraphicFramePr>
          <p:nvPr>
            <p:extLst/>
          </p:nvPr>
        </p:nvGraphicFramePr>
        <p:xfrm>
          <a:off x="455030" y="4258209"/>
          <a:ext cx="3566142" cy="576000"/>
        </p:xfrm>
        <a:graphic>
          <a:graphicData uri="http://schemas.openxmlformats.org/presentationml/2006/ole">
            <mc:AlternateContent xmlns:mc="http://schemas.openxmlformats.org/markup-compatibility/2006">
              <mc:Choice xmlns:v="urn:schemas-microsoft-com:vml" Requires="v">
                <p:oleObj spid="_x0000_s86020" name="Equation" r:id="rId3" imgW="1386974" imgH="137262" progId="Equation.DSMT4">
                  <p:embed/>
                </p:oleObj>
              </mc:Choice>
              <mc:Fallback>
                <p:oleObj name="Equation" r:id="rId3" imgW="1386974" imgH="137262" progId="Equation.DSMT4">
                  <p:embed/>
                  <p:pic>
                    <p:nvPicPr>
                      <p:cNvPr id="1843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030" y="4258209"/>
                        <a:ext cx="3566142"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6" name="Object 7"/>
          <p:cNvGraphicFramePr>
            <a:graphicFrameLocks noChangeAspect="1"/>
          </p:cNvGraphicFramePr>
          <p:nvPr>
            <p:extLst/>
          </p:nvPr>
        </p:nvGraphicFramePr>
        <p:xfrm>
          <a:off x="1065213" y="5381153"/>
          <a:ext cx="2994613" cy="576000"/>
        </p:xfrm>
        <a:graphic>
          <a:graphicData uri="http://schemas.openxmlformats.org/presentationml/2006/ole">
            <mc:AlternateContent xmlns:mc="http://schemas.openxmlformats.org/markup-compatibility/2006">
              <mc:Choice xmlns:v="urn:schemas-microsoft-com:vml" Requires="v">
                <p:oleObj spid="_x0000_s86021" name="Equation" r:id="rId5" imgW="1165831" imgH="137262" progId="Equation.DSMT4">
                  <p:embed/>
                </p:oleObj>
              </mc:Choice>
              <mc:Fallback>
                <p:oleObj name="Equation" r:id="rId5" imgW="1165831" imgH="137262" progId="Equation.DSMT4">
                  <p:embed/>
                  <p:pic>
                    <p:nvPicPr>
                      <p:cNvPr id="1843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213" y="5381153"/>
                        <a:ext cx="2994613"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437" name="Picture 9" descr="XCH001_0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5230" y="2852936"/>
            <a:ext cx="4218446"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a:spLocks noChangeArrowheads="1"/>
          </p:cNvSpPr>
          <p:nvPr/>
        </p:nvSpPr>
        <p:spPr bwMode="auto">
          <a:xfrm>
            <a:off x="357188" y="2689225"/>
            <a:ext cx="4140200" cy="461665"/>
          </a:xfrm>
          <a:prstGeom prst="rect">
            <a:avLst/>
          </a:prstGeom>
          <a:noFill/>
          <a:ln>
            <a:noFill/>
          </a:ln>
          <a:effectLst/>
          <a:extLst/>
        </p:spPr>
        <p:txBody>
          <a:bodyPr>
            <a:spAutoFit/>
          </a:bodyPr>
          <a:lstStyle/>
          <a:p>
            <a:pPr eaLnBrk="1" hangingPunct="1">
              <a:defRPr/>
            </a:pPr>
            <a:r>
              <a:rPr kumimoji="1" lang="zh-CN" altLang="en-US" sz="2400" dirty="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简单晶格</a:t>
            </a:r>
            <a:r>
              <a:rPr kumimoji="1" lang="en-US"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kumimoji="1" lang="zh-CN" altLang="en-US"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简立方晶格 </a:t>
            </a:r>
          </a:p>
        </p:txBody>
      </p:sp>
      <p:sp>
        <p:nvSpPr>
          <p:cNvPr id="18" name="Rectangle 3"/>
          <p:cNvSpPr>
            <a:spLocks noChangeArrowheads="1"/>
          </p:cNvSpPr>
          <p:nvPr/>
        </p:nvSpPr>
        <p:spPr bwMode="auto">
          <a:xfrm>
            <a:off x="352985" y="3181807"/>
            <a:ext cx="413446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200" dirty="0">
                <a:solidFill>
                  <a:srgbClr val="0000CC"/>
                </a:solidFill>
                <a:effectLst>
                  <a:outerShdw blurRad="38100" dist="38100" dir="2700000" algn="tl">
                    <a:srgbClr val="000000">
                      <a:alpha val="43137"/>
                    </a:srgbClr>
                  </a:outerShdw>
                </a:effectLst>
              </a:rPr>
              <a:t>原胞为简单立方晶格的立方单元</a:t>
            </a:r>
          </a:p>
        </p:txBody>
      </p:sp>
      <p:sp>
        <p:nvSpPr>
          <p:cNvPr id="19" name="Rectangle 4"/>
          <p:cNvSpPr>
            <a:spLocks noChangeArrowheads="1"/>
          </p:cNvSpPr>
          <p:nvPr/>
        </p:nvSpPr>
        <p:spPr bwMode="auto">
          <a:xfrm>
            <a:off x="357188" y="3796507"/>
            <a:ext cx="14160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400" dirty="0">
                <a:effectLst>
                  <a:outerShdw blurRad="38100" dist="38100" dir="2700000" algn="tl">
                    <a:srgbClr val="000000">
                      <a:alpha val="43137"/>
                    </a:srgbClr>
                  </a:outerShdw>
                </a:effectLst>
              </a:rPr>
              <a:t>原胞基矢</a:t>
            </a:r>
          </a:p>
        </p:txBody>
      </p:sp>
      <p:sp>
        <p:nvSpPr>
          <p:cNvPr id="20" name="Rectangle 5"/>
          <p:cNvSpPr>
            <a:spLocks noChangeArrowheads="1"/>
          </p:cNvSpPr>
          <p:nvPr/>
        </p:nvSpPr>
        <p:spPr bwMode="auto">
          <a:xfrm>
            <a:off x="375417" y="4882591"/>
            <a:ext cx="14160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400" dirty="0">
                <a:effectLst>
                  <a:outerShdw blurRad="38100" dist="38100" dir="2700000" algn="tl">
                    <a:srgbClr val="000000">
                      <a:alpha val="43137"/>
                    </a:srgbClr>
                  </a:outerShdw>
                </a:effectLst>
              </a:rPr>
              <a:t>原胞体积</a:t>
            </a:r>
          </a:p>
        </p:txBody>
      </p:sp>
      <p:sp>
        <p:nvSpPr>
          <p:cNvPr id="21" name="Rectangle 10"/>
          <p:cNvSpPr>
            <a:spLocks noChangeArrowheads="1"/>
          </p:cNvSpPr>
          <p:nvPr/>
        </p:nvSpPr>
        <p:spPr bwMode="auto">
          <a:xfrm>
            <a:off x="323850" y="1512888"/>
            <a:ext cx="856932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buFontTx/>
              <a:buNone/>
              <a:defRPr/>
            </a:pPr>
            <a:r>
              <a:rPr kumimoji="1" lang="zh-CN" altLang="en-US" sz="2400" dirty="0">
                <a:solidFill>
                  <a:srgbClr val="800000"/>
                </a:solidFill>
                <a:effectLst>
                  <a:outerShdw blurRad="38100" dist="38100" dir="2700000" algn="tl">
                    <a:srgbClr val="000000">
                      <a:alpha val="43137"/>
                    </a:srgbClr>
                  </a:outerShdw>
                </a:effectLst>
              </a:rPr>
              <a:t>定义：</a:t>
            </a:r>
            <a:r>
              <a:rPr kumimoji="1" lang="zh-CN" altLang="en-US" sz="2400" dirty="0">
                <a:effectLst>
                  <a:outerShdw blurRad="38100" dist="38100" dir="2700000" algn="tl">
                    <a:srgbClr val="000000">
                      <a:alpha val="43137"/>
                    </a:srgbClr>
                  </a:outerShdw>
                </a:effectLst>
              </a:rPr>
              <a:t>由</a:t>
            </a:r>
            <a:r>
              <a:rPr kumimoji="1" lang="zh-CN" altLang="en-US" sz="2400" dirty="0">
                <a:solidFill>
                  <a:srgbClr val="0000CC"/>
                </a:solidFill>
                <a:effectLst>
                  <a:outerShdw blurRad="38100" dist="38100" dir="2700000" algn="tl">
                    <a:srgbClr val="000000">
                      <a:alpha val="43137"/>
                    </a:srgbClr>
                  </a:outerShdw>
                </a:effectLst>
              </a:rPr>
              <a:t>完全等价的一种原子</a:t>
            </a:r>
            <a:r>
              <a:rPr kumimoji="1" lang="zh-CN" altLang="en-US" sz="2400" dirty="0">
                <a:effectLst>
                  <a:outerShdw blurRad="38100" dist="38100" dir="2700000" algn="tl">
                    <a:srgbClr val="000000">
                      <a:alpha val="43137"/>
                    </a:srgbClr>
                  </a:outerShdw>
                </a:effectLst>
              </a:rPr>
              <a:t>构成的晶格，而且</a:t>
            </a:r>
            <a:r>
              <a:rPr kumimoji="1" lang="zh-CN" altLang="en-US" sz="2400" dirty="0">
                <a:solidFill>
                  <a:srgbClr val="0000CC"/>
                </a:solidFill>
                <a:effectLst>
                  <a:outerShdw blurRad="38100" dist="38100" dir="2700000" algn="tl">
                    <a:srgbClr val="000000">
                      <a:alpha val="43137"/>
                    </a:srgbClr>
                  </a:outerShdw>
                </a:effectLst>
              </a:rPr>
              <a:t>每一个原胞只有一个原子</a:t>
            </a:r>
            <a:r>
              <a:rPr kumimoji="1" lang="zh-CN" altLang="en-US" sz="2400" dirty="0">
                <a:effectLst>
                  <a:outerShdw blurRad="38100" dist="38100" dir="2700000" algn="tl">
                    <a:srgbClr val="000000">
                      <a:alpha val="43137"/>
                    </a:srgbClr>
                  </a:outerShdw>
                </a:effectLst>
              </a:rPr>
              <a:t>。例：简立方，体心立方，面心立方结构</a:t>
            </a:r>
          </a:p>
        </p:txBody>
      </p:sp>
      <p:sp>
        <p:nvSpPr>
          <p:cNvPr id="22" name="Rectangle 15"/>
          <p:cNvSpPr>
            <a:spLocks noChangeArrowheads="1"/>
          </p:cNvSpPr>
          <p:nvPr/>
        </p:nvSpPr>
        <p:spPr bwMode="auto">
          <a:xfrm>
            <a:off x="357188" y="5875338"/>
            <a:ext cx="422904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en-US" altLang="zh-CN" sz="2200" dirty="0">
                <a:effectLst>
                  <a:outerShdw blurRad="38100" dist="38100" dir="2700000" algn="tl">
                    <a:srgbClr val="000000">
                      <a:alpha val="43137"/>
                    </a:srgbClr>
                  </a:outerShdw>
                </a:effectLst>
              </a:rPr>
              <a:t>—— </a:t>
            </a:r>
            <a:r>
              <a:rPr kumimoji="1" lang="zh-CN" altLang="en-US" sz="2200" dirty="0">
                <a:effectLst>
                  <a:outerShdw blurRad="38100" dist="38100" dir="2700000" algn="tl">
                    <a:srgbClr val="000000">
                      <a:alpha val="43137"/>
                    </a:srgbClr>
                  </a:outerShdw>
                </a:effectLst>
              </a:rPr>
              <a:t>每个原胞中只包含一个原子</a:t>
            </a:r>
          </a:p>
          <a:p>
            <a:pPr eaLnBrk="1" hangingPunct="1">
              <a:lnSpc>
                <a:spcPct val="100000"/>
              </a:lnSpc>
              <a:buFontTx/>
              <a:buNone/>
              <a:defRPr/>
            </a:pPr>
            <a:r>
              <a:rPr kumimoji="1" lang="en-US" altLang="zh-CN" sz="2200" dirty="0">
                <a:effectLst>
                  <a:outerShdw blurRad="38100" dist="38100" dir="2700000" algn="tl">
                    <a:srgbClr val="000000">
                      <a:alpha val="43137"/>
                    </a:srgbClr>
                  </a:outerShdw>
                </a:effectLst>
              </a:rPr>
              <a:t>—— </a:t>
            </a:r>
            <a:r>
              <a:rPr kumimoji="1" lang="zh-CN" altLang="en-US" sz="2200" dirty="0">
                <a:effectLst>
                  <a:outerShdw blurRad="38100" dist="38100" dir="2700000" algn="tl">
                    <a:srgbClr val="000000">
                      <a:alpha val="43137"/>
                    </a:srgbClr>
                  </a:outerShdw>
                </a:effectLst>
              </a:rPr>
              <a:t>每个晶胞中也包含一个原子</a:t>
            </a:r>
          </a:p>
        </p:txBody>
      </p:sp>
      <p:sp>
        <p:nvSpPr>
          <p:cNvPr id="3" name="标题 2"/>
          <p:cNvSpPr>
            <a:spLocks noGrp="1"/>
          </p:cNvSpPr>
          <p:nvPr>
            <p:ph type="title"/>
          </p:nvPr>
        </p:nvSpPr>
        <p:spPr/>
        <p:txBody>
          <a:bodyPr/>
          <a:lstStyle/>
          <a:p>
            <a:pPr>
              <a:defRPr/>
            </a:pPr>
            <a:r>
              <a:rPr lang="zh-CN" altLang="en-US" sz="3600" dirty="0"/>
              <a:t>简单晶格</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ChangeArrowheads="1"/>
          </p:cNvSpPr>
          <p:nvPr/>
        </p:nvSpPr>
        <p:spPr bwMode="auto">
          <a:xfrm>
            <a:off x="287338" y="1744663"/>
            <a:ext cx="774065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a:spcBef>
                <a:spcPct val="0"/>
              </a:spcBef>
              <a:buFontTx/>
              <a:buNone/>
              <a:defRPr/>
            </a:pP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立方体的顶点到三个近邻的面心引三个基矢，构成平行六面体原胞</a:t>
            </a:r>
            <a:endParaRPr kumimoji="1" lang="zh-CN" altLang="en-US" sz="26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20868" name="Rectangle 4"/>
          <p:cNvSpPr>
            <a:spLocks noChangeArrowheads="1"/>
          </p:cNvSpPr>
          <p:nvPr/>
        </p:nvSpPr>
        <p:spPr bwMode="auto">
          <a:xfrm>
            <a:off x="287338" y="3803650"/>
            <a:ext cx="13684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基矢</a:t>
            </a:r>
          </a:p>
        </p:txBody>
      </p:sp>
      <p:graphicFrame>
        <p:nvGraphicFramePr>
          <p:cNvPr id="19460" name="Object 5"/>
          <p:cNvGraphicFramePr>
            <a:graphicFrameLocks noChangeAspect="1"/>
          </p:cNvGraphicFramePr>
          <p:nvPr/>
        </p:nvGraphicFramePr>
        <p:xfrm>
          <a:off x="2032000" y="2860675"/>
          <a:ext cx="1871663" cy="2606675"/>
        </p:xfrm>
        <a:graphic>
          <a:graphicData uri="http://schemas.openxmlformats.org/presentationml/2006/ole">
            <mc:AlternateContent xmlns:mc="http://schemas.openxmlformats.org/markup-compatibility/2006">
              <mc:Choice xmlns:v="urn:schemas-microsoft-com:vml" Requires="v">
                <p:oleObj spid="_x0000_s87045" name="Equation" r:id="rId3" imgW="761885" imgH="1104855" progId="Equation.DSMT4">
                  <p:embed/>
                </p:oleObj>
              </mc:Choice>
              <mc:Fallback>
                <p:oleObj name="Equation" r:id="rId3" imgW="761885" imgH="1104855" progId="Equation.DSMT4">
                  <p:embed/>
                  <p:pic>
                    <p:nvPicPr>
                      <p:cNvPr id="1946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860675"/>
                        <a:ext cx="1871663"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870" name="Rectangle 6"/>
          <p:cNvSpPr>
            <a:spLocks noChangeArrowheads="1"/>
          </p:cNvSpPr>
          <p:nvPr/>
        </p:nvSpPr>
        <p:spPr bwMode="auto">
          <a:xfrm>
            <a:off x="287338" y="5387975"/>
            <a:ext cx="15113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原胞体积</a:t>
            </a:r>
          </a:p>
        </p:txBody>
      </p:sp>
      <p:graphicFrame>
        <p:nvGraphicFramePr>
          <p:cNvPr id="19462" name="Object 7"/>
          <p:cNvGraphicFramePr>
            <a:graphicFrameLocks noChangeAspect="1"/>
          </p:cNvGraphicFramePr>
          <p:nvPr/>
        </p:nvGraphicFramePr>
        <p:xfrm>
          <a:off x="2032000" y="5507038"/>
          <a:ext cx="2087563" cy="1350962"/>
        </p:xfrm>
        <a:graphic>
          <a:graphicData uri="http://schemas.openxmlformats.org/presentationml/2006/ole">
            <mc:AlternateContent xmlns:mc="http://schemas.openxmlformats.org/markup-compatibility/2006">
              <mc:Choice xmlns:v="urn:schemas-microsoft-com:vml" Requires="v">
                <p:oleObj spid="_x0000_s87046" name="Equation" r:id="rId5" imgW="883958" imgH="533389" progId="Equation.DSMT4">
                  <p:embed/>
                </p:oleObj>
              </mc:Choice>
              <mc:Fallback>
                <p:oleObj name="Equation" r:id="rId5" imgW="883958" imgH="533389" progId="Equation.DSMT4">
                  <p:embed/>
                  <p:pic>
                    <p:nvPicPr>
                      <p:cNvPr id="19462"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5507038"/>
                        <a:ext cx="2087563"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3" name="Object 8"/>
          <p:cNvGraphicFramePr>
            <a:graphicFrameLocks noChangeAspect="1"/>
          </p:cNvGraphicFramePr>
          <p:nvPr/>
        </p:nvGraphicFramePr>
        <p:xfrm>
          <a:off x="8153400" y="6513513"/>
          <a:ext cx="990600" cy="420687"/>
        </p:xfrm>
        <a:graphic>
          <a:graphicData uri="http://schemas.openxmlformats.org/presentationml/2006/ole">
            <mc:AlternateContent xmlns:mc="http://schemas.openxmlformats.org/markup-compatibility/2006">
              <mc:Choice xmlns:v="urn:schemas-microsoft-com:vml" Requires="v">
                <p:oleObj spid="_x0000_s87047" name="Equation" r:id="rId7" imgW="418918" imgH="177723" progId="Equation.3">
                  <p:embed/>
                </p:oleObj>
              </mc:Choice>
              <mc:Fallback>
                <p:oleObj name="Equation" r:id="rId7" imgW="418918" imgH="177723" progId="Equation.3">
                  <p:embed/>
                  <p:pic>
                    <p:nvPicPr>
                      <p:cNvPr id="19463" name="Object 8"/>
                      <p:cNvPicPr>
                        <a:picLocks noChangeAspect="1" noChangeArrowheads="1"/>
                      </p:cNvPicPr>
                      <p:nvPr/>
                    </p:nvPicPr>
                    <p:blipFill>
                      <a:blip r:embed="rId8">
                        <a:lum bright="100000" contrast="100000"/>
                        <a:extLst>
                          <a:ext uri="{28A0092B-C50C-407E-A947-70E740481C1C}">
                            <a14:useLocalDpi xmlns:a14="http://schemas.microsoft.com/office/drawing/2010/main" val="0"/>
                          </a:ext>
                        </a:extLst>
                      </a:blip>
                      <a:srcRect/>
                      <a:stretch>
                        <a:fillRect/>
                      </a:stretch>
                    </p:blipFill>
                    <p:spPr bwMode="auto">
                      <a:xfrm>
                        <a:off x="8153400" y="6513513"/>
                        <a:ext cx="9906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64" name="Picture 10" descr="XCH001_0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73569" y="2651666"/>
            <a:ext cx="4213231"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75" name="Rectangle 11"/>
          <p:cNvSpPr>
            <a:spLocks noChangeArrowheads="1"/>
          </p:cNvSpPr>
          <p:nvPr/>
        </p:nvSpPr>
        <p:spPr bwMode="auto">
          <a:xfrm>
            <a:off x="4343400" y="6013450"/>
            <a:ext cx="4632325" cy="912813"/>
          </a:xfrm>
          <a:prstGeom prst="rect">
            <a:avLst/>
          </a:prstGeom>
          <a:solidFill>
            <a:schemeClr val="bg1"/>
          </a:solidFill>
          <a:ln>
            <a:noFill/>
          </a:ln>
          <a:effec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每个原胞中只包含一个原子</a:t>
            </a:r>
          </a:p>
          <a:p>
            <a:pPr eaLnBrk="1" hangingPunct="1">
              <a:spcBef>
                <a:spcPct val="0"/>
              </a:spcBef>
              <a:buFontTx/>
              <a:buNone/>
              <a:defRPr/>
            </a:pP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每个晶胞中包含</a:t>
            </a: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个原子</a:t>
            </a:r>
          </a:p>
        </p:txBody>
      </p:sp>
      <p:sp>
        <p:nvSpPr>
          <p:cNvPr id="3" name="标题 2"/>
          <p:cNvSpPr>
            <a:spLocks noGrp="1"/>
          </p:cNvSpPr>
          <p:nvPr>
            <p:ph type="title"/>
          </p:nvPr>
        </p:nvSpPr>
        <p:spPr/>
        <p:txBody>
          <a:bodyPr/>
          <a:lstStyle/>
          <a:p>
            <a:pPr>
              <a:defRPr/>
            </a:pPr>
            <a:r>
              <a:rPr lang="zh-CN" altLang="en-US" dirty="0"/>
              <a:t>简单晶格</a:t>
            </a:r>
            <a:r>
              <a:rPr lang="en-US" altLang="zh-CN" dirty="0"/>
              <a:t>---</a:t>
            </a:r>
            <a:r>
              <a:rPr lang="zh-CN" altLang="en-US" dirty="0"/>
              <a:t>面心立方晶格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1" name="Rectangle 3"/>
          <p:cNvSpPr>
            <a:spLocks noChangeArrowheads="1"/>
          </p:cNvSpPr>
          <p:nvPr/>
        </p:nvSpPr>
        <p:spPr bwMode="auto">
          <a:xfrm>
            <a:off x="403225" y="1700213"/>
            <a:ext cx="58245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由立方体的中心到三个顶点引三个基矢</a:t>
            </a:r>
          </a:p>
        </p:txBody>
      </p:sp>
      <p:graphicFrame>
        <p:nvGraphicFramePr>
          <p:cNvPr id="20483" name="Object 4"/>
          <p:cNvGraphicFramePr>
            <a:graphicFrameLocks noChangeAspect="1"/>
          </p:cNvGraphicFramePr>
          <p:nvPr>
            <p:extLst/>
          </p:nvPr>
        </p:nvGraphicFramePr>
        <p:xfrm>
          <a:off x="1468292" y="2365519"/>
          <a:ext cx="2714673" cy="2808000"/>
        </p:xfrm>
        <a:graphic>
          <a:graphicData uri="http://schemas.openxmlformats.org/presentationml/2006/ole">
            <mc:AlternateContent xmlns:mc="http://schemas.openxmlformats.org/markup-compatibility/2006">
              <mc:Choice xmlns:v="urn:schemas-microsoft-com:vml" Requires="v">
                <p:oleObj spid="_x0000_s88068" name="Equation" r:id="rId3" imgW="1155600" imgH="1206360" progId="Equation.DSMT4">
                  <p:embed/>
                </p:oleObj>
              </mc:Choice>
              <mc:Fallback>
                <p:oleObj name="Equation" r:id="rId3" imgW="1155600" imgH="1206360" progId="Equation.DSMT4">
                  <p:embed/>
                  <p:pic>
                    <p:nvPicPr>
                      <p:cNvPr id="20483" name="Object 4"/>
                      <p:cNvPicPr>
                        <a:picLocks noChangeAspect="1" noChangeArrowheads="1"/>
                      </p:cNvPicPr>
                      <p:nvPr/>
                    </p:nvPicPr>
                    <p:blipFill>
                      <a:blip r:embed="rId4"/>
                      <a:srcRect/>
                      <a:stretch>
                        <a:fillRect/>
                      </a:stretch>
                    </p:blipFill>
                    <p:spPr bwMode="auto">
                      <a:xfrm>
                        <a:off x="1468292" y="2365519"/>
                        <a:ext cx="2714673" cy="2808000"/>
                      </a:xfrm>
                      <a:prstGeom prst="rect">
                        <a:avLst/>
                      </a:prstGeom>
                      <a:noFill/>
                      <a:ln>
                        <a:noFill/>
                      </a:ln>
                      <a:extLst/>
                    </p:spPr>
                  </p:pic>
                </p:oleObj>
              </mc:Fallback>
            </mc:AlternateContent>
          </a:graphicData>
        </a:graphic>
      </p:graphicFrame>
      <p:sp>
        <p:nvSpPr>
          <p:cNvPr id="421893" name="Rectangle 5"/>
          <p:cNvSpPr>
            <a:spLocks noChangeArrowheads="1"/>
          </p:cNvSpPr>
          <p:nvPr/>
        </p:nvSpPr>
        <p:spPr bwMode="auto">
          <a:xfrm>
            <a:off x="403225" y="2538605"/>
            <a:ext cx="8477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基矢</a:t>
            </a:r>
          </a:p>
        </p:txBody>
      </p:sp>
      <p:sp>
        <p:nvSpPr>
          <p:cNvPr id="421894" name="Rectangle 6"/>
          <p:cNvSpPr>
            <a:spLocks noChangeArrowheads="1"/>
          </p:cNvSpPr>
          <p:nvPr/>
        </p:nvSpPr>
        <p:spPr bwMode="auto">
          <a:xfrm>
            <a:off x="403225" y="5349875"/>
            <a:ext cx="15113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原胞体积</a:t>
            </a:r>
          </a:p>
        </p:txBody>
      </p:sp>
      <p:graphicFrame>
        <p:nvGraphicFramePr>
          <p:cNvPr id="20486" name="Object 7"/>
          <p:cNvGraphicFramePr>
            <a:graphicFrameLocks noChangeAspect="1"/>
          </p:cNvGraphicFramePr>
          <p:nvPr>
            <p:extLst/>
          </p:nvPr>
        </p:nvGraphicFramePr>
        <p:xfrm>
          <a:off x="442913" y="5810127"/>
          <a:ext cx="3132638" cy="900000"/>
        </p:xfrm>
        <a:graphic>
          <a:graphicData uri="http://schemas.openxmlformats.org/presentationml/2006/ole">
            <mc:AlternateContent xmlns:mc="http://schemas.openxmlformats.org/markup-compatibility/2006">
              <mc:Choice xmlns:v="urn:schemas-microsoft-com:vml" Requires="v">
                <p:oleObj spid="_x0000_s88069" name="Equation" r:id="rId5" imgW="1280237" imgH="289571" progId="Equation.DSMT4">
                  <p:embed/>
                </p:oleObj>
              </mc:Choice>
              <mc:Fallback>
                <p:oleObj name="Equation" r:id="rId5" imgW="1280237" imgH="289571" progId="Equation.DSMT4">
                  <p:embed/>
                  <p:pic>
                    <p:nvPicPr>
                      <p:cNvPr id="2048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913" y="5810127"/>
                        <a:ext cx="3132638"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487" name="Picture 9" descr="XCH001_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8592" y="2538605"/>
            <a:ext cx="4212892"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898" name="Rectangle 10"/>
          <p:cNvSpPr>
            <a:spLocks noChangeArrowheads="1"/>
          </p:cNvSpPr>
          <p:nvPr/>
        </p:nvSpPr>
        <p:spPr bwMode="auto">
          <a:xfrm>
            <a:off x="4295775" y="5981700"/>
            <a:ext cx="4668838" cy="831850"/>
          </a:xfrm>
          <a:prstGeom prst="rect">
            <a:avLst/>
          </a:prstGeom>
          <a:solidFill>
            <a:schemeClr val="bg1"/>
          </a:solidFill>
          <a:ln>
            <a:noFill/>
          </a:ln>
          <a:effec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每个原胞中只包含一个原子</a:t>
            </a:r>
          </a:p>
          <a:p>
            <a:pPr eaLnBrk="1" hangingPunct="1">
              <a:spcBef>
                <a:spcPct val="0"/>
              </a:spcBef>
              <a:buFontTx/>
              <a:buNone/>
              <a:defRPr/>
            </a:pP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每个晶胞中包含</a:t>
            </a:r>
            <a:r>
              <a:rPr kumimoji="1" lang="en-US" altLang="zh-CN"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kumimoji="1" lang="zh-CN" altLang="en-US" sz="24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个原子</a:t>
            </a:r>
          </a:p>
        </p:txBody>
      </p:sp>
      <p:sp>
        <p:nvSpPr>
          <p:cNvPr id="2" name="标题 1"/>
          <p:cNvSpPr>
            <a:spLocks noGrp="1"/>
          </p:cNvSpPr>
          <p:nvPr>
            <p:ph type="title"/>
          </p:nvPr>
        </p:nvSpPr>
        <p:spPr/>
        <p:txBody>
          <a:bodyPr/>
          <a:lstStyle/>
          <a:p>
            <a:pPr>
              <a:defRPr/>
            </a:pPr>
            <a:r>
              <a:rPr lang="zh-CN" altLang="en-US" dirty="0"/>
              <a:t>简单晶格</a:t>
            </a:r>
            <a:r>
              <a:rPr lang="en-US" altLang="zh-CN" dirty="0"/>
              <a:t>---</a:t>
            </a:r>
            <a:r>
              <a:rPr lang="zh-CN" altLang="en-US" dirty="0"/>
              <a:t>体心立方晶格</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805" name="Rectangle 53"/>
          <p:cNvSpPr>
            <a:spLocks noGrp="1" noChangeArrowheads="1"/>
          </p:cNvSpPr>
          <p:nvPr>
            <p:ph type="title"/>
          </p:nvPr>
        </p:nvSpPr>
        <p:spPr>
          <a:xfrm>
            <a:off x="442913" y="908050"/>
            <a:ext cx="8243887" cy="747713"/>
          </a:xfrm>
        </p:spPr>
        <p:txBody>
          <a:bodyPr/>
          <a:lstStyle/>
          <a:p>
            <a:pPr eaLnBrk="1" hangingPunct="1">
              <a:lnSpc>
                <a:spcPct val="125000"/>
              </a:lnSpc>
              <a:defRPr/>
            </a:pPr>
            <a:br>
              <a:rPr lang="en-US" altLang="zh-CN" sz="2400" dirty="0">
                <a:latin typeface="微软雅黑" panose="020B0503020204020204" pitchFamily="34" charset="-122"/>
              </a:rPr>
            </a:br>
            <a:r>
              <a:rPr lang="zh-CN" altLang="en-US" sz="2400" dirty="0">
                <a:solidFill>
                  <a:srgbClr val="800000"/>
                </a:solidFill>
                <a:latin typeface="微软雅黑" panose="020B0503020204020204" pitchFamily="34" charset="-122"/>
              </a:rPr>
              <a:t>原胞基矢与晶胞基矢关系总结</a:t>
            </a:r>
            <a:br>
              <a:rPr lang="en-US" altLang="zh-CN" sz="2400" dirty="0">
                <a:solidFill>
                  <a:srgbClr val="800000"/>
                </a:solidFill>
                <a:latin typeface="微软雅黑" panose="020B0503020204020204" pitchFamily="34" charset="-122"/>
              </a:rPr>
            </a:br>
            <a:r>
              <a:rPr lang="en-US" altLang="zh-CN" sz="1800" dirty="0">
                <a:latin typeface="微软雅黑" panose="020B0503020204020204" pitchFamily="34" charset="-122"/>
              </a:rPr>
              <a:t>(</a:t>
            </a:r>
            <a:r>
              <a:rPr lang="zh-CN" altLang="en-US" sz="1800" dirty="0">
                <a:latin typeface="微软雅黑" panose="020B0503020204020204" pitchFamily="34" charset="-122"/>
              </a:rPr>
              <a:t>简立方、体心立方和面心立方晶格</a:t>
            </a:r>
            <a:r>
              <a:rPr lang="en-US" altLang="zh-CN" sz="1800" dirty="0">
                <a:latin typeface="微软雅黑" panose="020B0503020204020204" pitchFamily="34" charset="-122"/>
              </a:rPr>
              <a:t>)</a:t>
            </a:r>
            <a:endParaRPr lang="zh-CN" altLang="en-US" sz="1800" dirty="0">
              <a:latin typeface="微软雅黑" panose="020B0503020204020204" pitchFamily="34" charset="-122"/>
            </a:endParaRPr>
          </a:p>
        </p:txBody>
      </p:sp>
      <p:pic>
        <p:nvPicPr>
          <p:cNvPr id="21507" name="Picture 56" descr="1-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25" y="1739900"/>
            <a:ext cx="2592388"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7" descr="1-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575" y="1849438"/>
            <a:ext cx="2592388"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8" descr="1-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225" y="2041525"/>
            <a:ext cx="223202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0" name="Group 60"/>
          <p:cNvGrpSpPr>
            <a:grpSpLocks/>
          </p:cNvGrpSpPr>
          <p:nvPr/>
        </p:nvGrpSpPr>
        <p:grpSpPr bwMode="auto">
          <a:xfrm>
            <a:off x="250825" y="2459038"/>
            <a:ext cx="1905000" cy="1554162"/>
            <a:chOff x="-22" y="516"/>
            <a:chExt cx="1200" cy="979"/>
          </a:xfrm>
        </p:grpSpPr>
        <p:grpSp>
          <p:nvGrpSpPr>
            <p:cNvPr id="21554" name="Group 61"/>
            <p:cNvGrpSpPr>
              <a:grpSpLocks/>
            </p:cNvGrpSpPr>
            <p:nvPr/>
          </p:nvGrpSpPr>
          <p:grpSpPr bwMode="auto">
            <a:xfrm>
              <a:off x="192" y="672"/>
              <a:ext cx="720" cy="624"/>
              <a:chOff x="720" y="2544"/>
              <a:chExt cx="720" cy="624"/>
            </a:xfrm>
          </p:grpSpPr>
          <p:sp>
            <p:nvSpPr>
              <p:cNvPr id="21558" name="Line 62"/>
              <p:cNvSpPr>
                <a:spLocks noChangeShapeType="1"/>
              </p:cNvSpPr>
              <p:nvPr/>
            </p:nvSpPr>
            <p:spPr bwMode="auto">
              <a:xfrm flipV="1">
                <a:off x="720" y="2544"/>
                <a:ext cx="0"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59" name="Line 63"/>
              <p:cNvSpPr>
                <a:spLocks noChangeShapeType="1"/>
              </p:cNvSpPr>
              <p:nvPr/>
            </p:nvSpPr>
            <p:spPr bwMode="auto">
              <a:xfrm>
                <a:off x="720" y="3168"/>
                <a:ext cx="72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60" name="Line 64"/>
              <p:cNvSpPr>
                <a:spLocks noChangeShapeType="1"/>
              </p:cNvSpPr>
              <p:nvPr/>
            </p:nvSpPr>
            <p:spPr bwMode="auto">
              <a:xfrm flipV="1">
                <a:off x="720" y="2976"/>
                <a:ext cx="240" cy="19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555" name="Text Box 65"/>
            <p:cNvSpPr txBox="1">
              <a:spLocks noChangeArrowheads="1"/>
            </p:cNvSpPr>
            <p:nvPr/>
          </p:nvSpPr>
          <p:spPr bwMode="auto">
            <a:xfrm>
              <a:off x="890" y="1207"/>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Clr>
                  <a:srgbClr val="A50021"/>
                </a:buClr>
                <a:buSzPct val="75000"/>
                <a:buFont typeface="Wingdings" panose="05000000000000000000" pitchFamily="2" charset="2"/>
                <a:buNone/>
              </a:pPr>
              <a:r>
                <a:rPr kumimoji="1" lang="en-US" altLang="zh-CN" sz="2400" i="1">
                  <a:solidFill>
                    <a:srgbClr val="0A031F"/>
                  </a:solidFill>
                  <a:latin typeface="Times New Roman" panose="02020603050405020304" pitchFamily="18" charset="0"/>
                  <a:ea typeface="宋体" panose="02010600030101010101" pitchFamily="2" charset="-122"/>
                </a:rPr>
                <a:t>i</a:t>
              </a:r>
            </a:p>
          </p:txBody>
        </p:sp>
        <p:sp>
          <p:nvSpPr>
            <p:cNvPr id="21556" name="Text Box 66"/>
            <p:cNvSpPr txBox="1">
              <a:spLocks noChangeArrowheads="1"/>
            </p:cNvSpPr>
            <p:nvPr/>
          </p:nvSpPr>
          <p:spPr bwMode="auto">
            <a:xfrm>
              <a:off x="430" y="88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Clr>
                  <a:srgbClr val="A50021"/>
                </a:buClr>
                <a:buSzPct val="75000"/>
                <a:buFont typeface="Wingdings" panose="05000000000000000000" pitchFamily="2" charset="2"/>
                <a:buNone/>
              </a:pPr>
              <a:r>
                <a:rPr kumimoji="1" lang="en-US" altLang="zh-CN" sz="2400" i="1">
                  <a:solidFill>
                    <a:srgbClr val="0A031F"/>
                  </a:solidFill>
                  <a:latin typeface="Times New Roman" panose="02020603050405020304" pitchFamily="18" charset="0"/>
                  <a:ea typeface="宋体" panose="02010600030101010101" pitchFamily="2" charset="-122"/>
                </a:rPr>
                <a:t>j</a:t>
              </a:r>
            </a:p>
          </p:txBody>
        </p:sp>
        <p:sp>
          <p:nvSpPr>
            <p:cNvPr id="21557" name="Text Box 67"/>
            <p:cNvSpPr txBox="1">
              <a:spLocks noChangeArrowheads="1"/>
            </p:cNvSpPr>
            <p:nvPr/>
          </p:nvSpPr>
          <p:spPr bwMode="auto">
            <a:xfrm>
              <a:off x="-22" y="51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Clr>
                  <a:srgbClr val="A50021"/>
                </a:buClr>
                <a:buSzPct val="75000"/>
                <a:buFont typeface="Wingdings" panose="05000000000000000000" pitchFamily="2" charset="2"/>
                <a:buNone/>
              </a:pPr>
              <a:r>
                <a:rPr kumimoji="1" lang="en-US" altLang="zh-CN" sz="2400" i="1">
                  <a:solidFill>
                    <a:srgbClr val="0A031F"/>
                  </a:solidFill>
                  <a:latin typeface="Times New Roman" panose="02020603050405020304" pitchFamily="18" charset="0"/>
                  <a:ea typeface="宋体" panose="02010600030101010101" pitchFamily="2" charset="-122"/>
                </a:rPr>
                <a:t>k</a:t>
              </a:r>
            </a:p>
          </p:txBody>
        </p:sp>
      </p:grpSp>
      <p:sp>
        <p:nvSpPr>
          <p:cNvPr id="12298" name="Text Box 69"/>
          <p:cNvSpPr txBox="1">
            <a:spLocks noChangeArrowheads="1"/>
          </p:cNvSpPr>
          <p:nvPr/>
        </p:nvSpPr>
        <p:spPr bwMode="auto">
          <a:xfrm>
            <a:off x="893763" y="4030663"/>
            <a:ext cx="2438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kumimoji="1" lang="en-US" altLang="zh-CN" sz="2000" dirty="0">
                <a:effectLst>
                  <a:outerShdw blurRad="38100" dist="38100" dir="2700000" algn="tl">
                    <a:srgbClr val="000000">
                      <a:alpha val="43137"/>
                    </a:srgbClr>
                  </a:outerShdw>
                </a:effectLst>
                <a:latin typeface="微软雅黑" panose="020B0503020204020204" pitchFamily="34" charset="-122"/>
              </a:rPr>
              <a:t> </a:t>
            </a:r>
            <a:r>
              <a:rPr kumimoji="1" lang="zh-CN" altLang="en-US" sz="2000" dirty="0">
                <a:solidFill>
                  <a:srgbClr val="0A031F"/>
                </a:solidFill>
                <a:effectLst>
                  <a:outerShdw blurRad="38100" dist="38100" dir="2700000" algn="tl">
                    <a:srgbClr val="000000">
                      <a:alpha val="43137"/>
                    </a:srgbClr>
                  </a:outerShdw>
                </a:effectLst>
                <a:latin typeface="微软雅黑" panose="020B0503020204020204" pitchFamily="34" charset="-122"/>
              </a:rPr>
              <a:t>简立方结构原胞</a:t>
            </a:r>
          </a:p>
        </p:txBody>
      </p:sp>
      <p:sp>
        <p:nvSpPr>
          <p:cNvPr id="12300" name="Text Box 79"/>
          <p:cNvSpPr txBox="1">
            <a:spLocks noChangeArrowheads="1"/>
          </p:cNvSpPr>
          <p:nvPr/>
        </p:nvSpPr>
        <p:spPr bwMode="auto">
          <a:xfrm>
            <a:off x="6223000" y="4030663"/>
            <a:ext cx="2438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kumimoji="1" lang="en-US" altLang="zh-CN" sz="2000">
                <a:effectLst>
                  <a:outerShdw blurRad="38100" dist="38100" dir="2700000" algn="tl">
                    <a:srgbClr val="000000">
                      <a:alpha val="43137"/>
                    </a:srgbClr>
                  </a:outerShdw>
                </a:effectLst>
                <a:latin typeface="微软雅黑" panose="020B0503020204020204" pitchFamily="34" charset="-122"/>
              </a:rPr>
              <a:t> </a:t>
            </a:r>
            <a:r>
              <a:rPr kumimoji="1" lang="zh-CN" altLang="en-US" sz="2000">
                <a:solidFill>
                  <a:srgbClr val="0A031F"/>
                </a:solidFill>
                <a:effectLst>
                  <a:outerShdw blurRad="38100" dist="38100" dir="2700000" algn="tl">
                    <a:srgbClr val="000000">
                      <a:alpha val="43137"/>
                    </a:srgbClr>
                  </a:outerShdw>
                </a:effectLst>
                <a:latin typeface="微软雅黑" panose="020B0503020204020204" pitchFamily="34" charset="-122"/>
              </a:rPr>
              <a:t>面心立方原胞</a:t>
            </a:r>
          </a:p>
        </p:txBody>
      </p:sp>
      <p:graphicFrame>
        <p:nvGraphicFramePr>
          <p:cNvPr id="21513" name="Object 81"/>
          <p:cNvGraphicFramePr>
            <a:graphicFrameLocks noChangeAspect="1"/>
          </p:cNvGraphicFramePr>
          <p:nvPr/>
        </p:nvGraphicFramePr>
        <p:xfrm>
          <a:off x="7693025" y="3584575"/>
          <a:ext cx="114300" cy="215900"/>
        </p:xfrm>
        <a:graphic>
          <a:graphicData uri="http://schemas.openxmlformats.org/presentationml/2006/ole">
            <mc:AlternateContent xmlns:mc="http://schemas.openxmlformats.org/markup-compatibility/2006">
              <mc:Choice xmlns:v="urn:schemas-microsoft-com:vml" Requires="v">
                <p:oleObj spid="_x0000_s89113" name="Equation" r:id="rId7" imgW="114151" imgH="215619" progId="Equation.3">
                  <p:embed/>
                </p:oleObj>
              </mc:Choice>
              <mc:Fallback>
                <p:oleObj name="Equation" r:id="rId7" imgW="114151" imgH="215619" progId="Equation.3">
                  <p:embed/>
                  <p:pic>
                    <p:nvPicPr>
                      <p:cNvPr id="21513" name="Object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3025" y="3584575"/>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4" name="Text Box 137"/>
          <p:cNvSpPr txBox="1">
            <a:spLocks noChangeArrowheads="1"/>
          </p:cNvSpPr>
          <p:nvPr/>
        </p:nvSpPr>
        <p:spPr bwMode="auto">
          <a:xfrm>
            <a:off x="3625850" y="4030663"/>
            <a:ext cx="2438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kumimoji="1" lang="en-US" altLang="zh-CN" sz="2000" dirty="0">
                <a:effectLst>
                  <a:outerShdw blurRad="38100" dist="38100" dir="2700000" algn="tl">
                    <a:srgbClr val="000000">
                      <a:alpha val="43137"/>
                    </a:srgbClr>
                  </a:outerShdw>
                </a:effectLst>
                <a:latin typeface="微软雅黑" panose="020B0503020204020204" pitchFamily="34" charset="-122"/>
              </a:rPr>
              <a:t> </a:t>
            </a:r>
            <a:r>
              <a:rPr kumimoji="1" lang="zh-CN" altLang="en-US" sz="2000" dirty="0">
                <a:solidFill>
                  <a:srgbClr val="0A031F"/>
                </a:solidFill>
                <a:effectLst>
                  <a:outerShdw blurRad="38100" dist="38100" dir="2700000" algn="tl">
                    <a:srgbClr val="000000">
                      <a:alpha val="43137"/>
                    </a:srgbClr>
                  </a:outerShdw>
                </a:effectLst>
                <a:latin typeface="微软雅黑" panose="020B0503020204020204" pitchFamily="34" charset="-122"/>
              </a:rPr>
              <a:t>体心立方原胞</a:t>
            </a:r>
          </a:p>
        </p:txBody>
      </p:sp>
      <p:graphicFrame>
        <p:nvGraphicFramePr>
          <p:cNvPr id="21515" name="Object 139"/>
          <p:cNvGraphicFramePr>
            <a:graphicFrameLocks noChangeAspect="1"/>
          </p:cNvGraphicFramePr>
          <p:nvPr/>
        </p:nvGraphicFramePr>
        <p:xfrm>
          <a:off x="4879975" y="3584575"/>
          <a:ext cx="114300" cy="215900"/>
        </p:xfrm>
        <a:graphic>
          <a:graphicData uri="http://schemas.openxmlformats.org/presentationml/2006/ole">
            <mc:AlternateContent xmlns:mc="http://schemas.openxmlformats.org/markup-compatibility/2006">
              <mc:Choice xmlns:v="urn:schemas-microsoft-com:vml" Requires="v">
                <p:oleObj spid="_x0000_s89114" name="Equation" r:id="rId9" imgW="114151" imgH="215619" progId="Equation.3">
                  <p:embed/>
                </p:oleObj>
              </mc:Choice>
              <mc:Fallback>
                <p:oleObj name="Equation" r:id="rId9" imgW="114151" imgH="215619" progId="Equation.3">
                  <p:embed/>
                  <p:pic>
                    <p:nvPicPr>
                      <p:cNvPr id="21515" name="Object 1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9975" y="3584575"/>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16" name="组合 2"/>
          <p:cNvGrpSpPr>
            <a:grpSpLocks/>
          </p:cNvGrpSpPr>
          <p:nvPr/>
        </p:nvGrpSpPr>
        <p:grpSpPr bwMode="auto">
          <a:xfrm>
            <a:off x="1003300" y="4481513"/>
            <a:ext cx="7370763" cy="1608137"/>
            <a:chOff x="971600" y="4369867"/>
            <a:chExt cx="7370762" cy="1608860"/>
          </a:xfrm>
        </p:grpSpPr>
        <p:grpSp>
          <p:nvGrpSpPr>
            <p:cNvPr id="21529" name="Group 70"/>
            <p:cNvGrpSpPr>
              <a:grpSpLocks/>
            </p:cNvGrpSpPr>
            <p:nvPr/>
          </p:nvGrpSpPr>
          <p:grpSpPr bwMode="auto">
            <a:xfrm>
              <a:off x="971600" y="4392814"/>
              <a:ext cx="1143000" cy="1581150"/>
              <a:chOff x="960" y="2880"/>
              <a:chExt cx="720" cy="996"/>
            </a:xfrm>
          </p:grpSpPr>
          <p:grpSp>
            <p:nvGrpSpPr>
              <p:cNvPr id="21546" name="Group 71"/>
              <p:cNvGrpSpPr>
                <a:grpSpLocks/>
              </p:cNvGrpSpPr>
              <p:nvPr/>
            </p:nvGrpSpPr>
            <p:grpSpPr bwMode="auto">
              <a:xfrm>
                <a:off x="960" y="2880"/>
                <a:ext cx="720" cy="996"/>
                <a:chOff x="960" y="2880"/>
                <a:chExt cx="720" cy="996"/>
              </a:xfrm>
            </p:grpSpPr>
            <p:sp>
              <p:nvSpPr>
                <p:cNvPr id="21550" name="Text Box 72"/>
                <p:cNvSpPr txBox="1">
                  <a:spLocks noChangeArrowheads="1"/>
                </p:cNvSpPr>
                <p:nvPr/>
              </p:nvSpPr>
              <p:spPr bwMode="auto">
                <a:xfrm>
                  <a:off x="960" y="2898"/>
                  <a:ext cx="72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pPr>
                  <a:r>
                    <a:rPr kumimoji="1" lang="en-US" altLang="zh-CN" sz="2400" b="0" i="1" dirty="0">
                      <a:latin typeface="Times New Roman" panose="02020603050405020304" pitchFamily="18" charset="0"/>
                      <a:ea typeface="宋体" panose="02010600030101010101" pitchFamily="2" charset="-122"/>
                    </a:rPr>
                    <a:t>    </a:t>
                  </a:r>
                  <a:r>
                    <a:rPr kumimoji="1" lang="en-US" altLang="zh-CN" sz="2400" b="0" i="1" dirty="0">
                      <a:solidFill>
                        <a:srgbClr val="0A031F"/>
                      </a:solidFill>
                      <a:latin typeface="Times New Roman" panose="02020603050405020304" pitchFamily="18" charset="0"/>
                      <a:ea typeface="宋体" panose="02010600030101010101" pitchFamily="2" charset="-122"/>
                    </a:rPr>
                    <a:t>=a</a:t>
                  </a:r>
                  <a:endParaRPr kumimoji="1" lang="en-US" altLang="zh-CN" sz="2400" i="1" dirty="0">
                    <a:solidFill>
                      <a:srgbClr val="0A031F"/>
                    </a:solidFill>
                    <a:latin typeface="Times New Roman" panose="02020603050405020304" pitchFamily="18" charset="0"/>
                    <a:ea typeface="宋体" panose="02010600030101010101" pitchFamily="2" charset="-122"/>
                  </a:endParaRPr>
                </a:p>
                <a:p>
                  <a:pPr eaLnBrk="1" hangingPunct="1">
                    <a:lnSpc>
                      <a:spcPct val="100000"/>
                    </a:lnSpc>
                    <a:spcBef>
                      <a:spcPct val="50000"/>
                    </a:spcBef>
                    <a:buFontTx/>
                    <a:buNone/>
                  </a:pPr>
                  <a:r>
                    <a:rPr kumimoji="1" lang="en-US" altLang="zh-CN" sz="2400" b="0" i="1" dirty="0">
                      <a:solidFill>
                        <a:srgbClr val="0A031F"/>
                      </a:solidFill>
                      <a:latin typeface="Times New Roman" panose="02020603050405020304" pitchFamily="18" charset="0"/>
                      <a:ea typeface="宋体" panose="02010600030101010101" pitchFamily="2" charset="-122"/>
                    </a:rPr>
                    <a:t>    =a</a:t>
                  </a:r>
                  <a:endParaRPr kumimoji="1" lang="en-US" altLang="zh-CN" sz="2400" i="1" dirty="0">
                    <a:solidFill>
                      <a:srgbClr val="0A031F"/>
                    </a:solidFill>
                    <a:latin typeface="Times New Roman" panose="02020603050405020304" pitchFamily="18" charset="0"/>
                    <a:ea typeface="宋体" panose="02010600030101010101" pitchFamily="2" charset="-122"/>
                  </a:endParaRPr>
                </a:p>
                <a:p>
                  <a:pPr eaLnBrk="1" hangingPunct="1">
                    <a:lnSpc>
                      <a:spcPct val="100000"/>
                    </a:lnSpc>
                    <a:spcBef>
                      <a:spcPct val="50000"/>
                    </a:spcBef>
                    <a:buFontTx/>
                    <a:buNone/>
                  </a:pPr>
                  <a:r>
                    <a:rPr kumimoji="1" lang="en-US" altLang="zh-CN" sz="2400" b="0" i="1" dirty="0">
                      <a:solidFill>
                        <a:srgbClr val="0A031F"/>
                      </a:solidFill>
                      <a:latin typeface="Times New Roman" panose="02020603050405020304" pitchFamily="18" charset="0"/>
                      <a:ea typeface="宋体" panose="02010600030101010101" pitchFamily="2" charset="-122"/>
                    </a:rPr>
                    <a:t>    =a</a:t>
                  </a:r>
                  <a:endParaRPr kumimoji="1" lang="en-US" altLang="zh-CN" sz="2400" i="1" dirty="0">
                    <a:solidFill>
                      <a:srgbClr val="0A031F"/>
                    </a:solidFill>
                    <a:latin typeface="Times New Roman" panose="02020603050405020304" pitchFamily="18" charset="0"/>
                    <a:ea typeface="宋体" panose="02010600030101010101" pitchFamily="2" charset="-122"/>
                  </a:endParaRPr>
                </a:p>
              </p:txBody>
            </p:sp>
            <p:graphicFrame>
              <p:nvGraphicFramePr>
                <p:cNvPr id="21551" name="Object 73"/>
                <p:cNvGraphicFramePr>
                  <a:graphicFrameLocks noChangeAspect="1"/>
                </p:cNvGraphicFramePr>
                <p:nvPr/>
              </p:nvGraphicFramePr>
              <p:xfrm>
                <a:off x="1008" y="2880"/>
                <a:ext cx="216" cy="333"/>
              </p:xfrm>
              <a:graphic>
                <a:graphicData uri="http://schemas.openxmlformats.org/presentationml/2006/ole">
                  <mc:AlternateContent xmlns:mc="http://schemas.openxmlformats.org/markup-compatibility/2006">
                    <mc:Choice xmlns:v="urn:schemas-microsoft-com:vml" Requires="v">
                      <p:oleObj spid="_x0000_s89115" name="Equation" r:id="rId10" imgW="164957" imgH="253780" progId="Equation.3">
                        <p:embed/>
                      </p:oleObj>
                    </mc:Choice>
                    <mc:Fallback>
                      <p:oleObj name="Equation" r:id="rId10" imgW="164957" imgH="253780" progId="Equation.3">
                        <p:embed/>
                        <p:pic>
                          <p:nvPicPr>
                            <p:cNvPr id="21551" name="Object 7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8" y="2880"/>
                              <a:ext cx="21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52" name="Object 74"/>
                <p:cNvGraphicFramePr>
                  <a:graphicFrameLocks noChangeAspect="1"/>
                </p:cNvGraphicFramePr>
                <p:nvPr/>
              </p:nvGraphicFramePr>
              <p:xfrm>
                <a:off x="1007" y="3198"/>
                <a:ext cx="249" cy="333"/>
              </p:xfrm>
              <a:graphic>
                <a:graphicData uri="http://schemas.openxmlformats.org/presentationml/2006/ole">
                  <mc:AlternateContent xmlns:mc="http://schemas.openxmlformats.org/markup-compatibility/2006">
                    <mc:Choice xmlns:v="urn:schemas-microsoft-com:vml" Requires="v">
                      <p:oleObj spid="_x0000_s89116" name="Equation" r:id="rId12" imgW="190417" imgH="253890" progId="Equation.DSMT4">
                        <p:embed/>
                      </p:oleObj>
                    </mc:Choice>
                    <mc:Fallback>
                      <p:oleObj name="Equation" r:id="rId12" imgW="190417" imgH="253890" progId="Equation.DSMT4">
                        <p:embed/>
                        <p:pic>
                          <p:nvPicPr>
                            <p:cNvPr id="21552" name="Object 7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 y="3198"/>
                              <a:ext cx="249"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53" name="Object 75"/>
                <p:cNvGraphicFramePr>
                  <a:graphicFrameLocks noChangeAspect="1"/>
                </p:cNvGraphicFramePr>
                <p:nvPr/>
              </p:nvGraphicFramePr>
              <p:xfrm>
                <a:off x="1016" y="3526"/>
                <a:ext cx="232" cy="349"/>
              </p:xfrm>
              <a:graphic>
                <a:graphicData uri="http://schemas.openxmlformats.org/presentationml/2006/ole">
                  <mc:AlternateContent xmlns:mc="http://schemas.openxmlformats.org/markup-compatibility/2006">
                    <mc:Choice xmlns:v="urn:schemas-microsoft-com:vml" Requires="v">
                      <p:oleObj spid="_x0000_s89117" name="Equation" r:id="rId14" imgW="177569" imgH="266353" progId="Equation.3">
                        <p:embed/>
                      </p:oleObj>
                    </mc:Choice>
                    <mc:Fallback>
                      <p:oleObj name="Equation" r:id="rId14" imgW="177569" imgH="266353" progId="Equation.3">
                        <p:embed/>
                        <p:pic>
                          <p:nvPicPr>
                            <p:cNvPr id="21553" name="Object 7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6" y="3526"/>
                              <a:ext cx="232"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547" name="Object 76"/>
              <p:cNvGraphicFramePr>
                <a:graphicFrameLocks noChangeAspect="1"/>
              </p:cNvGraphicFramePr>
              <p:nvPr/>
            </p:nvGraphicFramePr>
            <p:xfrm>
              <a:off x="1413" y="2919"/>
              <a:ext cx="141" cy="240"/>
            </p:xfrm>
            <a:graphic>
              <a:graphicData uri="http://schemas.openxmlformats.org/presentationml/2006/ole">
                <mc:AlternateContent xmlns:mc="http://schemas.openxmlformats.org/markup-compatibility/2006">
                  <mc:Choice xmlns:v="urn:schemas-microsoft-com:vml" Requires="v">
                    <p:oleObj spid="_x0000_s89118" name="Equation" r:id="rId16" imgW="126780" imgH="215526" progId="Equation.3">
                      <p:embed/>
                    </p:oleObj>
                  </mc:Choice>
                  <mc:Fallback>
                    <p:oleObj name="Equation" r:id="rId16" imgW="126780" imgH="215526" progId="Equation.3">
                      <p:embed/>
                      <p:pic>
                        <p:nvPicPr>
                          <p:cNvPr id="21547" name="Object 7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13" y="2919"/>
                            <a:ext cx="14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8" name="Object 77"/>
              <p:cNvGraphicFramePr>
                <a:graphicFrameLocks noChangeAspect="1"/>
              </p:cNvGraphicFramePr>
              <p:nvPr/>
            </p:nvGraphicFramePr>
            <p:xfrm>
              <a:off x="1395" y="3268"/>
              <a:ext cx="141" cy="268"/>
            </p:xfrm>
            <a:graphic>
              <a:graphicData uri="http://schemas.openxmlformats.org/presentationml/2006/ole">
                <mc:AlternateContent xmlns:mc="http://schemas.openxmlformats.org/markup-compatibility/2006">
                  <mc:Choice xmlns:v="urn:schemas-microsoft-com:vml" Requires="v">
                    <p:oleObj spid="_x0000_s89119" name="Equation" r:id="rId18" imgW="126890" imgH="241091" progId="Equation.3">
                      <p:embed/>
                    </p:oleObj>
                  </mc:Choice>
                  <mc:Fallback>
                    <p:oleObj name="Equation" r:id="rId18" imgW="126890" imgH="241091" progId="Equation.3">
                      <p:embed/>
                      <p:pic>
                        <p:nvPicPr>
                          <p:cNvPr id="21548" name="Object 7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95" y="3268"/>
                            <a:ext cx="141"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9" name="Object 78"/>
              <p:cNvGraphicFramePr>
                <a:graphicFrameLocks noChangeAspect="1"/>
              </p:cNvGraphicFramePr>
              <p:nvPr/>
            </p:nvGraphicFramePr>
            <p:xfrm>
              <a:off x="1406" y="3609"/>
              <a:ext cx="155" cy="240"/>
            </p:xfrm>
            <a:graphic>
              <a:graphicData uri="http://schemas.openxmlformats.org/presentationml/2006/ole">
                <mc:AlternateContent xmlns:mc="http://schemas.openxmlformats.org/markup-compatibility/2006">
                  <mc:Choice xmlns:v="urn:schemas-microsoft-com:vml" Requires="v">
                    <p:oleObj spid="_x0000_s89120" name="Equation" r:id="rId20" imgW="139579" imgH="215713" progId="Equation.3">
                      <p:embed/>
                    </p:oleObj>
                  </mc:Choice>
                  <mc:Fallback>
                    <p:oleObj name="Equation" r:id="rId20" imgW="139579" imgH="215713" progId="Equation.3">
                      <p:embed/>
                      <p:pic>
                        <p:nvPicPr>
                          <p:cNvPr id="21549" name="Object 7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06" y="3609"/>
                            <a:ext cx="15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30" name="Group 84"/>
            <p:cNvGrpSpPr>
              <a:grpSpLocks/>
            </p:cNvGrpSpPr>
            <p:nvPr/>
          </p:nvGrpSpPr>
          <p:grpSpPr bwMode="auto">
            <a:xfrm>
              <a:off x="6361162" y="4397577"/>
              <a:ext cx="1981200" cy="1581150"/>
              <a:chOff x="2256" y="2883"/>
              <a:chExt cx="1248" cy="996"/>
            </a:xfrm>
          </p:grpSpPr>
          <p:sp>
            <p:nvSpPr>
              <p:cNvPr id="21539" name="Text Box 85"/>
              <p:cNvSpPr txBox="1">
                <a:spLocks noChangeArrowheads="1"/>
              </p:cNvSpPr>
              <p:nvPr/>
            </p:nvSpPr>
            <p:spPr bwMode="auto">
              <a:xfrm>
                <a:off x="2256" y="2901"/>
                <a:ext cx="1248"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pPr>
                <a:r>
                  <a:rPr kumimoji="1" lang="en-US" altLang="zh-CN" sz="2400" b="0" i="1">
                    <a:latin typeface="Times New Roman" panose="02020603050405020304" pitchFamily="18" charset="0"/>
                    <a:ea typeface="宋体" panose="02010600030101010101" pitchFamily="2" charset="-122"/>
                  </a:rPr>
                  <a:t>    </a:t>
                </a:r>
                <a:r>
                  <a:rPr kumimoji="1" lang="en-US" altLang="zh-CN" sz="2400" b="0" i="1">
                    <a:solidFill>
                      <a:srgbClr val="0A031F"/>
                    </a:solidFill>
                    <a:latin typeface="Times New Roman" panose="02020603050405020304" pitchFamily="18" charset="0"/>
                    <a:ea typeface="宋体" panose="02010600030101010101" pitchFamily="2" charset="-122"/>
                  </a:rPr>
                  <a:t>=a/2</a:t>
                </a:r>
                <a:r>
                  <a:rPr kumimoji="1" lang="en-US" altLang="zh-CN" sz="2400">
                    <a:solidFill>
                      <a:srgbClr val="0A031F"/>
                    </a:solidFill>
                    <a:latin typeface="Times New Roman" panose="02020603050405020304" pitchFamily="18" charset="0"/>
                    <a:ea typeface="宋体" panose="02010600030101010101" pitchFamily="2" charset="-122"/>
                  </a:rPr>
                  <a:t>(</a:t>
                </a:r>
                <a:r>
                  <a:rPr kumimoji="1" lang="en-US" altLang="zh-CN" sz="2400" b="0">
                    <a:solidFill>
                      <a:srgbClr val="0A031F"/>
                    </a:solidFill>
                    <a:latin typeface="Times New Roman" panose="02020603050405020304" pitchFamily="18" charset="0"/>
                    <a:ea typeface="宋体" panose="02010600030101010101" pitchFamily="2" charset="-122"/>
                  </a:rPr>
                  <a:t>        </a:t>
                </a:r>
                <a:r>
                  <a:rPr kumimoji="1" lang="en-US" altLang="zh-CN" sz="2400">
                    <a:solidFill>
                      <a:srgbClr val="0A031F"/>
                    </a:solidFill>
                    <a:latin typeface="Times New Roman" panose="02020603050405020304" pitchFamily="18" charset="0"/>
                    <a:ea typeface="宋体" panose="02010600030101010101" pitchFamily="2" charset="-122"/>
                  </a:rPr>
                  <a:t>)</a:t>
                </a:r>
              </a:p>
              <a:p>
                <a:pPr eaLnBrk="1" hangingPunct="1">
                  <a:lnSpc>
                    <a:spcPct val="100000"/>
                  </a:lnSpc>
                  <a:spcBef>
                    <a:spcPct val="50000"/>
                  </a:spcBef>
                  <a:buFontTx/>
                  <a:buNone/>
                </a:pPr>
                <a:r>
                  <a:rPr kumimoji="1" lang="en-US" altLang="zh-CN" sz="2400" b="0" i="1">
                    <a:solidFill>
                      <a:srgbClr val="0A031F"/>
                    </a:solidFill>
                    <a:latin typeface="Times New Roman" panose="02020603050405020304" pitchFamily="18" charset="0"/>
                    <a:ea typeface="宋体" panose="02010600030101010101" pitchFamily="2" charset="-122"/>
                  </a:rPr>
                  <a:t>    =a/2</a:t>
                </a:r>
                <a:r>
                  <a:rPr kumimoji="1" lang="en-US" altLang="zh-CN" sz="2400" b="0">
                    <a:solidFill>
                      <a:srgbClr val="0A031F"/>
                    </a:solidFill>
                    <a:latin typeface="Times New Roman" panose="02020603050405020304" pitchFamily="18" charset="0"/>
                    <a:ea typeface="宋体" panose="02010600030101010101" pitchFamily="2" charset="-122"/>
                  </a:rPr>
                  <a:t>(        </a:t>
                </a:r>
                <a:r>
                  <a:rPr kumimoji="1" lang="en-US" altLang="zh-CN" sz="2400">
                    <a:solidFill>
                      <a:srgbClr val="0A031F"/>
                    </a:solidFill>
                    <a:latin typeface="Times New Roman" panose="02020603050405020304" pitchFamily="18" charset="0"/>
                    <a:ea typeface="宋体" panose="02010600030101010101" pitchFamily="2" charset="-122"/>
                  </a:rPr>
                  <a:t>)</a:t>
                </a:r>
              </a:p>
              <a:p>
                <a:pPr eaLnBrk="1" hangingPunct="1">
                  <a:lnSpc>
                    <a:spcPct val="100000"/>
                  </a:lnSpc>
                  <a:spcBef>
                    <a:spcPct val="50000"/>
                  </a:spcBef>
                  <a:buFontTx/>
                  <a:buNone/>
                </a:pPr>
                <a:r>
                  <a:rPr kumimoji="1" lang="en-US" altLang="zh-CN" sz="2400" b="0" i="1">
                    <a:solidFill>
                      <a:srgbClr val="0A031F"/>
                    </a:solidFill>
                    <a:latin typeface="Times New Roman" panose="02020603050405020304" pitchFamily="18" charset="0"/>
                    <a:ea typeface="宋体" panose="02010600030101010101" pitchFamily="2" charset="-122"/>
                  </a:rPr>
                  <a:t>    =a/2</a:t>
                </a:r>
                <a:r>
                  <a:rPr kumimoji="1" lang="en-US" altLang="zh-CN" sz="2400">
                    <a:solidFill>
                      <a:srgbClr val="0A031F"/>
                    </a:solidFill>
                    <a:latin typeface="Times New Roman" panose="02020603050405020304" pitchFamily="18" charset="0"/>
                    <a:ea typeface="宋体" panose="02010600030101010101" pitchFamily="2" charset="-122"/>
                  </a:rPr>
                  <a:t>(        )</a:t>
                </a:r>
              </a:p>
            </p:txBody>
          </p:sp>
          <p:graphicFrame>
            <p:nvGraphicFramePr>
              <p:cNvPr id="21540" name="Object 86"/>
              <p:cNvGraphicFramePr>
                <a:graphicFrameLocks noChangeAspect="1"/>
              </p:cNvGraphicFramePr>
              <p:nvPr/>
            </p:nvGraphicFramePr>
            <p:xfrm>
              <a:off x="2292" y="2883"/>
              <a:ext cx="216" cy="333"/>
            </p:xfrm>
            <a:graphic>
              <a:graphicData uri="http://schemas.openxmlformats.org/presentationml/2006/ole">
                <mc:AlternateContent xmlns:mc="http://schemas.openxmlformats.org/markup-compatibility/2006">
                  <mc:Choice xmlns:v="urn:schemas-microsoft-com:vml" Requires="v">
                    <p:oleObj spid="_x0000_s89121" name="Equation" r:id="rId22" imgW="164957" imgH="253780" progId="Equation.3">
                      <p:embed/>
                    </p:oleObj>
                  </mc:Choice>
                  <mc:Fallback>
                    <p:oleObj name="Equation" r:id="rId22" imgW="164957" imgH="253780" progId="Equation.3">
                      <p:embed/>
                      <p:pic>
                        <p:nvPicPr>
                          <p:cNvPr id="21540" name="Object 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2" y="2883"/>
                            <a:ext cx="21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1" name="Object 87"/>
              <p:cNvGraphicFramePr>
                <a:graphicFrameLocks noChangeAspect="1"/>
              </p:cNvGraphicFramePr>
              <p:nvPr/>
            </p:nvGraphicFramePr>
            <p:xfrm>
              <a:off x="2300" y="3201"/>
              <a:ext cx="249" cy="333"/>
            </p:xfrm>
            <a:graphic>
              <a:graphicData uri="http://schemas.openxmlformats.org/presentationml/2006/ole">
                <mc:AlternateContent xmlns:mc="http://schemas.openxmlformats.org/markup-compatibility/2006">
                  <mc:Choice xmlns:v="urn:schemas-microsoft-com:vml" Requires="v">
                    <p:oleObj spid="_x0000_s89122" name="Equation" r:id="rId23" imgW="190417" imgH="253890" progId="Equation.3">
                      <p:embed/>
                    </p:oleObj>
                  </mc:Choice>
                  <mc:Fallback>
                    <p:oleObj name="Equation" r:id="rId23" imgW="190417" imgH="253890" progId="Equation.3">
                      <p:embed/>
                      <p:pic>
                        <p:nvPicPr>
                          <p:cNvPr id="21541" name="Object 8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00" y="3201"/>
                            <a:ext cx="249"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2" name="Object 88"/>
              <p:cNvGraphicFramePr>
                <a:graphicFrameLocks noChangeAspect="1"/>
              </p:cNvGraphicFramePr>
              <p:nvPr/>
            </p:nvGraphicFramePr>
            <p:xfrm>
              <a:off x="2300" y="3529"/>
              <a:ext cx="232" cy="349"/>
            </p:xfrm>
            <a:graphic>
              <a:graphicData uri="http://schemas.openxmlformats.org/presentationml/2006/ole">
                <mc:AlternateContent xmlns:mc="http://schemas.openxmlformats.org/markup-compatibility/2006">
                  <mc:Choice xmlns:v="urn:schemas-microsoft-com:vml" Requires="v">
                    <p:oleObj spid="_x0000_s89123" name="Equation" r:id="rId25" imgW="177569" imgH="266353" progId="Equation.3">
                      <p:embed/>
                    </p:oleObj>
                  </mc:Choice>
                  <mc:Fallback>
                    <p:oleObj name="Equation" r:id="rId25" imgW="177569" imgH="266353" progId="Equation.3">
                      <p:embed/>
                      <p:pic>
                        <p:nvPicPr>
                          <p:cNvPr id="21542" name="Object 8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00" y="3529"/>
                            <a:ext cx="232"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3" name="Object 89"/>
              <p:cNvGraphicFramePr>
                <a:graphicFrameLocks noChangeAspect="1"/>
              </p:cNvGraphicFramePr>
              <p:nvPr/>
            </p:nvGraphicFramePr>
            <p:xfrm>
              <a:off x="2921" y="2925"/>
              <a:ext cx="394" cy="269"/>
            </p:xfrm>
            <a:graphic>
              <a:graphicData uri="http://schemas.openxmlformats.org/presentationml/2006/ole">
                <mc:AlternateContent xmlns:mc="http://schemas.openxmlformats.org/markup-compatibility/2006">
                  <mc:Choice xmlns:v="urn:schemas-microsoft-com:vml" Requires="v">
                    <p:oleObj spid="_x0000_s89124" name="Equation" r:id="rId27" imgW="355446" imgH="241195" progId="Equation.DSMT4">
                      <p:embed/>
                    </p:oleObj>
                  </mc:Choice>
                  <mc:Fallback>
                    <p:oleObj name="Equation" r:id="rId27" imgW="355446" imgH="241195" progId="Equation.DSMT4">
                      <p:embed/>
                      <p:pic>
                        <p:nvPicPr>
                          <p:cNvPr id="21543" name="Object 8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21" y="2925"/>
                            <a:ext cx="394"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4" name="Object 90"/>
              <p:cNvGraphicFramePr>
                <a:graphicFrameLocks noChangeAspect="1"/>
              </p:cNvGraphicFramePr>
              <p:nvPr/>
            </p:nvGraphicFramePr>
            <p:xfrm>
              <a:off x="2928" y="3278"/>
              <a:ext cx="381" cy="241"/>
            </p:xfrm>
            <a:graphic>
              <a:graphicData uri="http://schemas.openxmlformats.org/presentationml/2006/ole">
                <mc:AlternateContent xmlns:mc="http://schemas.openxmlformats.org/markup-compatibility/2006">
                  <mc:Choice xmlns:v="urn:schemas-microsoft-com:vml" Requires="v">
                    <p:oleObj spid="_x0000_s89125" name="Equation" r:id="rId29" imgW="342603" imgH="215713" progId="Equation.DSMT4">
                      <p:embed/>
                    </p:oleObj>
                  </mc:Choice>
                  <mc:Fallback>
                    <p:oleObj name="Equation" r:id="rId29" imgW="342603" imgH="215713" progId="Equation.DSMT4">
                      <p:embed/>
                      <p:pic>
                        <p:nvPicPr>
                          <p:cNvPr id="21544" name="Object 9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28" y="3278"/>
                            <a:ext cx="38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5" name="Object 91"/>
              <p:cNvGraphicFramePr>
                <a:graphicFrameLocks noChangeAspect="1"/>
              </p:cNvGraphicFramePr>
              <p:nvPr/>
            </p:nvGraphicFramePr>
            <p:xfrm>
              <a:off x="2928" y="3607"/>
              <a:ext cx="380" cy="255"/>
            </p:xfrm>
            <a:graphic>
              <a:graphicData uri="http://schemas.openxmlformats.org/presentationml/2006/ole">
                <mc:AlternateContent xmlns:mc="http://schemas.openxmlformats.org/markup-compatibility/2006">
                  <mc:Choice xmlns:v="urn:schemas-microsoft-com:vml" Requires="v">
                    <p:oleObj spid="_x0000_s89126" name="Equation" r:id="rId31" imgW="342751" imgH="228501" progId="Equation.DSMT4">
                      <p:embed/>
                    </p:oleObj>
                  </mc:Choice>
                  <mc:Fallback>
                    <p:oleObj name="Equation" r:id="rId31" imgW="342751" imgH="228501" progId="Equation.DSMT4">
                      <p:embed/>
                      <p:pic>
                        <p:nvPicPr>
                          <p:cNvPr id="21545" name="Object 9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28" y="3607"/>
                            <a:ext cx="380"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531" name="Text Box 141"/>
            <p:cNvSpPr txBox="1">
              <a:spLocks noChangeArrowheads="1"/>
            </p:cNvSpPr>
            <p:nvPr/>
          </p:nvSpPr>
          <p:spPr bwMode="auto">
            <a:xfrm>
              <a:off x="3733800" y="5193779"/>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pPr>
              <a:endParaRPr kumimoji="1" lang="zh-CN" altLang="zh-CN" sz="2400" b="0">
                <a:latin typeface="Times New Roman" panose="02020603050405020304" pitchFamily="18" charset="0"/>
                <a:ea typeface="宋体" panose="02010600030101010101" pitchFamily="2" charset="-122"/>
              </a:endParaRPr>
            </a:p>
          </p:txBody>
        </p:sp>
        <p:sp>
          <p:nvSpPr>
            <p:cNvPr id="21532" name="Text Box 143"/>
            <p:cNvSpPr txBox="1">
              <a:spLocks noChangeArrowheads="1"/>
            </p:cNvSpPr>
            <p:nvPr/>
          </p:nvSpPr>
          <p:spPr bwMode="auto">
            <a:xfrm>
              <a:off x="3548112" y="4426152"/>
              <a:ext cx="25749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pPr>
              <a:r>
                <a:rPr kumimoji="1" lang="en-US" altLang="zh-CN" sz="2400" b="0" i="1">
                  <a:latin typeface="Times New Roman" panose="02020603050405020304" pitchFamily="18" charset="0"/>
                  <a:ea typeface="宋体" panose="02010600030101010101" pitchFamily="2" charset="-122"/>
                </a:rPr>
                <a:t>    </a:t>
              </a:r>
              <a:r>
                <a:rPr kumimoji="1" lang="en-US" altLang="zh-CN" sz="2400" b="0" i="1">
                  <a:solidFill>
                    <a:srgbClr val="0A031F"/>
                  </a:solidFill>
                  <a:latin typeface="Times New Roman" panose="02020603050405020304" pitchFamily="18" charset="0"/>
                  <a:ea typeface="宋体" panose="02010600030101010101" pitchFamily="2" charset="-122"/>
                </a:rPr>
                <a:t>=a/2</a:t>
              </a:r>
              <a:r>
                <a:rPr kumimoji="1" lang="en-US" altLang="zh-CN" sz="2400">
                  <a:solidFill>
                    <a:srgbClr val="0A031F"/>
                  </a:solidFill>
                  <a:latin typeface="Times New Roman" panose="02020603050405020304" pitchFamily="18" charset="0"/>
                  <a:ea typeface="宋体" panose="02010600030101010101" pitchFamily="2" charset="-122"/>
                </a:rPr>
                <a:t>(        </a:t>
              </a:r>
              <a:r>
                <a:rPr kumimoji="1" lang="en-US" altLang="zh-CN" sz="2400" b="0">
                  <a:solidFill>
                    <a:srgbClr val="0A031F"/>
                  </a:solidFill>
                  <a:latin typeface="Times New Roman" panose="02020603050405020304" pitchFamily="18" charset="0"/>
                  <a:ea typeface="宋体" panose="02010600030101010101" pitchFamily="2" charset="-122"/>
                </a:rPr>
                <a:t>        </a:t>
              </a:r>
              <a:r>
                <a:rPr kumimoji="1" lang="en-US" altLang="zh-CN" sz="2400">
                  <a:solidFill>
                    <a:srgbClr val="0A031F"/>
                  </a:solidFill>
                  <a:latin typeface="Times New Roman" panose="02020603050405020304" pitchFamily="18" charset="0"/>
                  <a:ea typeface="宋体" panose="02010600030101010101" pitchFamily="2" charset="-122"/>
                </a:rPr>
                <a:t>)</a:t>
              </a:r>
            </a:p>
            <a:p>
              <a:pPr eaLnBrk="1" hangingPunct="1">
                <a:lnSpc>
                  <a:spcPct val="100000"/>
                </a:lnSpc>
                <a:spcBef>
                  <a:spcPct val="50000"/>
                </a:spcBef>
                <a:buFontTx/>
                <a:buNone/>
              </a:pPr>
              <a:r>
                <a:rPr kumimoji="1" lang="en-US" altLang="zh-CN" sz="2400" b="0" i="1">
                  <a:solidFill>
                    <a:srgbClr val="0A031F"/>
                  </a:solidFill>
                  <a:latin typeface="Times New Roman" panose="02020603050405020304" pitchFamily="18" charset="0"/>
                  <a:ea typeface="宋体" panose="02010600030101010101" pitchFamily="2" charset="-122"/>
                </a:rPr>
                <a:t>    =a/2</a:t>
              </a:r>
              <a:r>
                <a:rPr kumimoji="1" lang="en-US" altLang="zh-CN" sz="2400" b="0">
                  <a:solidFill>
                    <a:srgbClr val="0A031F"/>
                  </a:solidFill>
                  <a:latin typeface="Times New Roman" panose="02020603050405020304" pitchFamily="18" charset="0"/>
                  <a:ea typeface="宋体" panose="02010600030101010101" pitchFamily="2" charset="-122"/>
                </a:rPr>
                <a:t>(                </a:t>
              </a:r>
              <a:r>
                <a:rPr kumimoji="1" lang="en-US" altLang="zh-CN" sz="2400">
                  <a:solidFill>
                    <a:srgbClr val="0A031F"/>
                  </a:solidFill>
                  <a:latin typeface="Times New Roman" panose="02020603050405020304" pitchFamily="18" charset="0"/>
                  <a:ea typeface="宋体" panose="02010600030101010101" pitchFamily="2" charset="-122"/>
                </a:rPr>
                <a:t>)</a:t>
              </a:r>
            </a:p>
            <a:p>
              <a:pPr eaLnBrk="1" hangingPunct="1">
                <a:lnSpc>
                  <a:spcPct val="100000"/>
                </a:lnSpc>
                <a:spcBef>
                  <a:spcPct val="50000"/>
                </a:spcBef>
                <a:buFontTx/>
                <a:buNone/>
              </a:pPr>
              <a:r>
                <a:rPr kumimoji="1" lang="en-US" altLang="zh-CN" sz="2400" b="0" i="1">
                  <a:solidFill>
                    <a:srgbClr val="0A031F"/>
                  </a:solidFill>
                  <a:latin typeface="Times New Roman" panose="02020603050405020304" pitchFamily="18" charset="0"/>
                  <a:ea typeface="宋体" panose="02010600030101010101" pitchFamily="2" charset="-122"/>
                </a:rPr>
                <a:t>    =a/2</a:t>
              </a:r>
              <a:r>
                <a:rPr kumimoji="1" lang="en-US" altLang="zh-CN" sz="2400">
                  <a:solidFill>
                    <a:srgbClr val="0A031F"/>
                  </a:solidFill>
                  <a:latin typeface="Times New Roman" panose="02020603050405020304" pitchFamily="18" charset="0"/>
                  <a:ea typeface="宋体" panose="02010600030101010101" pitchFamily="2" charset="-122"/>
                </a:rPr>
                <a:t>(                )</a:t>
              </a:r>
            </a:p>
          </p:txBody>
        </p:sp>
        <p:graphicFrame>
          <p:nvGraphicFramePr>
            <p:cNvPr id="21533" name="Object 144"/>
            <p:cNvGraphicFramePr>
              <a:graphicFrameLocks noChangeAspect="1"/>
            </p:cNvGraphicFramePr>
            <p:nvPr/>
          </p:nvGraphicFramePr>
          <p:xfrm>
            <a:off x="3638550" y="4369867"/>
            <a:ext cx="342900" cy="528637"/>
          </p:xfrm>
          <a:graphic>
            <a:graphicData uri="http://schemas.openxmlformats.org/presentationml/2006/ole">
              <mc:AlternateContent xmlns:mc="http://schemas.openxmlformats.org/markup-compatibility/2006">
                <mc:Choice xmlns:v="urn:schemas-microsoft-com:vml" Requires="v">
                  <p:oleObj spid="_x0000_s89127" name="Equation" r:id="rId33" imgW="164957" imgH="253780" progId="Equation.3">
                    <p:embed/>
                  </p:oleObj>
                </mc:Choice>
                <mc:Fallback>
                  <p:oleObj name="Equation" r:id="rId33" imgW="164957" imgH="253780" progId="Equation.3">
                    <p:embed/>
                    <p:pic>
                      <p:nvPicPr>
                        <p:cNvPr id="21533" name="Object 1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38550" y="4369867"/>
                          <a:ext cx="34290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4" name="Object 145"/>
            <p:cNvGraphicFramePr>
              <a:graphicFrameLocks noChangeAspect="1"/>
            </p:cNvGraphicFramePr>
            <p:nvPr/>
          </p:nvGraphicFramePr>
          <p:xfrm>
            <a:off x="3649953" y="4873827"/>
            <a:ext cx="395287" cy="528637"/>
          </p:xfrm>
          <a:graphic>
            <a:graphicData uri="http://schemas.openxmlformats.org/presentationml/2006/ole">
              <mc:AlternateContent xmlns:mc="http://schemas.openxmlformats.org/markup-compatibility/2006">
                <mc:Choice xmlns:v="urn:schemas-microsoft-com:vml" Requires="v">
                  <p:oleObj spid="_x0000_s89128" name="Equation" r:id="rId34" imgW="190417" imgH="253890" progId="Equation.3">
                    <p:embed/>
                  </p:oleObj>
                </mc:Choice>
                <mc:Fallback>
                  <p:oleObj name="Equation" r:id="rId34" imgW="190417" imgH="253890" progId="Equation.3">
                    <p:embed/>
                    <p:pic>
                      <p:nvPicPr>
                        <p:cNvPr id="21534" name="Object 14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49953" y="4873827"/>
                          <a:ext cx="395287"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5" name="Object 146"/>
            <p:cNvGraphicFramePr>
              <a:graphicFrameLocks noChangeAspect="1"/>
            </p:cNvGraphicFramePr>
            <p:nvPr/>
          </p:nvGraphicFramePr>
          <p:xfrm>
            <a:off x="3651250" y="5395392"/>
            <a:ext cx="368300" cy="554037"/>
          </p:xfrm>
          <a:graphic>
            <a:graphicData uri="http://schemas.openxmlformats.org/presentationml/2006/ole">
              <mc:AlternateContent xmlns:mc="http://schemas.openxmlformats.org/markup-compatibility/2006">
                <mc:Choice xmlns:v="urn:schemas-microsoft-com:vml" Requires="v">
                  <p:oleObj spid="_x0000_s89129" name="Equation" r:id="rId35" imgW="177569" imgH="266353" progId="Equation.3">
                    <p:embed/>
                  </p:oleObj>
                </mc:Choice>
                <mc:Fallback>
                  <p:oleObj name="Equation" r:id="rId35" imgW="177569" imgH="266353" progId="Equation.3">
                    <p:embed/>
                    <p:pic>
                      <p:nvPicPr>
                        <p:cNvPr id="21535" name="Object 14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51250" y="5395392"/>
                          <a:ext cx="368300"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6" name="Object 147"/>
            <p:cNvGraphicFramePr>
              <a:graphicFrameLocks noChangeAspect="1"/>
            </p:cNvGraphicFramePr>
            <p:nvPr/>
          </p:nvGraphicFramePr>
          <p:xfrm>
            <a:off x="4716463" y="4446067"/>
            <a:ext cx="982662" cy="427037"/>
          </p:xfrm>
          <a:graphic>
            <a:graphicData uri="http://schemas.openxmlformats.org/presentationml/2006/ole">
              <mc:AlternateContent xmlns:mc="http://schemas.openxmlformats.org/markup-compatibility/2006">
                <mc:Choice xmlns:v="urn:schemas-microsoft-com:vml" Requires="v">
                  <p:oleObj spid="_x0000_s89130" name="Equation" r:id="rId36" imgW="558558" imgH="241195" progId="Equation.DSMT4">
                    <p:embed/>
                  </p:oleObj>
                </mc:Choice>
                <mc:Fallback>
                  <p:oleObj name="Equation" r:id="rId36" imgW="558558" imgH="241195" progId="Equation.DSMT4">
                    <p:embed/>
                    <p:pic>
                      <p:nvPicPr>
                        <p:cNvPr id="21536" name="Object 14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716463" y="4446067"/>
                          <a:ext cx="982662"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7" name="Object 148"/>
            <p:cNvGraphicFramePr>
              <a:graphicFrameLocks noChangeAspect="1"/>
            </p:cNvGraphicFramePr>
            <p:nvPr/>
          </p:nvGraphicFramePr>
          <p:xfrm>
            <a:off x="4716463" y="4950892"/>
            <a:ext cx="985837" cy="427037"/>
          </p:xfrm>
          <a:graphic>
            <a:graphicData uri="http://schemas.openxmlformats.org/presentationml/2006/ole">
              <mc:AlternateContent xmlns:mc="http://schemas.openxmlformats.org/markup-compatibility/2006">
                <mc:Choice xmlns:v="urn:schemas-microsoft-com:vml" Requires="v">
                  <p:oleObj spid="_x0000_s89131" name="Equation" r:id="rId38" imgW="558558" imgH="241195" progId="Equation.DSMT4">
                    <p:embed/>
                  </p:oleObj>
                </mc:Choice>
                <mc:Fallback>
                  <p:oleObj name="Equation" r:id="rId38" imgW="558558" imgH="241195" progId="Equation.DSMT4">
                    <p:embed/>
                    <p:pic>
                      <p:nvPicPr>
                        <p:cNvPr id="21537" name="Object 14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716463" y="4950892"/>
                          <a:ext cx="985837"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8" name="Object 149"/>
            <p:cNvGraphicFramePr>
              <a:graphicFrameLocks noChangeAspect="1"/>
            </p:cNvGraphicFramePr>
            <p:nvPr/>
          </p:nvGraphicFramePr>
          <p:xfrm>
            <a:off x="4627563" y="5527154"/>
            <a:ext cx="1162050" cy="428625"/>
          </p:xfrm>
          <a:graphic>
            <a:graphicData uri="http://schemas.openxmlformats.org/presentationml/2006/ole">
              <mc:AlternateContent xmlns:mc="http://schemas.openxmlformats.org/markup-compatibility/2006">
                <mc:Choice xmlns:v="urn:schemas-microsoft-com:vml" Requires="v">
                  <p:oleObj spid="_x0000_s89132" name="Equation" r:id="rId40" imgW="660113" imgH="241195" progId="Equation.DSMT4">
                    <p:embed/>
                  </p:oleObj>
                </mc:Choice>
                <mc:Fallback>
                  <p:oleObj name="Equation" r:id="rId40" imgW="660113" imgH="241195" progId="Equation.DSMT4">
                    <p:embed/>
                    <p:pic>
                      <p:nvPicPr>
                        <p:cNvPr id="21538" name="Object 149"/>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627563" y="5527154"/>
                          <a:ext cx="116205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517" name="Group 183"/>
          <p:cNvGrpSpPr>
            <a:grpSpLocks/>
          </p:cNvGrpSpPr>
          <p:nvPr/>
        </p:nvGrpSpPr>
        <p:grpSpPr bwMode="auto">
          <a:xfrm>
            <a:off x="1028700" y="6162675"/>
            <a:ext cx="6819900" cy="546100"/>
            <a:chOff x="666" y="3772"/>
            <a:chExt cx="4296" cy="344"/>
          </a:xfrm>
        </p:grpSpPr>
        <p:graphicFrame>
          <p:nvGraphicFramePr>
            <p:cNvPr id="21526" name="Object 178"/>
            <p:cNvGraphicFramePr>
              <a:graphicFrameLocks noChangeAspect="1"/>
            </p:cNvGraphicFramePr>
            <p:nvPr/>
          </p:nvGraphicFramePr>
          <p:xfrm>
            <a:off x="2296" y="3773"/>
            <a:ext cx="904" cy="343"/>
          </p:xfrm>
          <a:graphic>
            <a:graphicData uri="http://schemas.openxmlformats.org/presentationml/2006/ole">
              <mc:AlternateContent xmlns:mc="http://schemas.openxmlformats.org/markup-compatibility/2006">
                <mc:Choice xmlns:v="urn:schemas-microsoft-com:vml" Requires="v">
                  <p:oleObj spid="_x0000_s89133" name="Equation" r:id="rId42" imgW="634725" imgH="241195" progId="Equation.DSMT4">
                    <p:embed/>
                  </p:oleObj>
                </mc:Choice>
                <mc:Fallback>
                  <p:oleObj name="Equation" r:id="rId42" imgW="634725" imgH="241195" progId="Equation.DSMT4">
                    <p:embed/>
                    <p:pic>
                      <p:nvPicPr>
                        <p:cNvPr id="21526" name="Object 17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296" y="3773"/>
                          <a:ext cx="90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27" name="Object 180"/>
            <p:cNvGraphicFramePr>
              <a:graphicFrameLocks noChangeAspect="1"/>
            </p:cNvGraphicFramePr>
            <p:nvPr/>
          </p:nvGraphicFramePr>
          <p:xfrm>
            <a:off x="4058" y="3772"/>
            <a:ext cx="904" cy="343"/>
          </p:xfrm>
          <a:graphic>
            <a:graphicData uri="http://schemas.openxmlformats.org/presentationml/2006/ole">
              <mc:AlternateContent xmlns:mc="http://schemas.openxmlformats.org/markup-compatibility/2006">
                <mc:Choice xmlns:v="urn:schemas-microsoft-com:vml" Requires="v">
                  <p:oleObj spid="_x0000_s89134" name="Equation" r:id="rId44" imgW="634725" imgH="241195" progId="Equation.DSMT4">
                    <p:embed/>
                  </p:oleObj>
                </mc:Choice>
                <mc:Fallback>
                  <p:oleObj name="Equation" r:id="rId44" imgW="634725" imgH="241195" progId="Equation.DSMT4">
                    <p:embed/>
                    <p:pic>
                      <p:nvPicPr>
                        <p:cNvPr id="21527" name="Object 18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058" y="3772"/>
                          <a:ext cx="90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28" name="Object 182"/>
            <p:cNvGraphicFramePr>
              <a:graphicFrameLocks noChangeAspect="1"/>
            </p:cNvGraphicFramePr>
            <p:nvPr/>
          </p:nvGraphicFramePr>
          <p:xfrm>
            <a:off x="666" y="3779"/>
            <a:ext cx="603" cy="328"/>
          </p:xfrm>
          <a:graphic>
            <a:graphicData uri="http://schemas.openxmlformats.org/presentationml/2006/ole">
              <mc:AlternateContent xmlns:mc="http://schemas.openxmlformats.org/markup-compatibility/2006">
                <mc:Choice xmlns:v="urn:schemas-microsoft-com:vml" Requires="v">
                  <p:oleObj spid="_x0000_s89135" name="Equation" r:id="rId46" imgW="444307" imgH="241195" progId="Equation.DSMT4">
                    <p:embed/>
                  </p:oleObj>
                </mc:Choice>
                <mc:Fallback>
                  <p:oleObj name="Equation" r:id="rId46" imgW="444307" imgH="241195" progId="Equation.DSMT4">
                    <p:embed/>
                    <p:pic>
                      <p:nvPicPr>
                        <p:cNvPr id="21528" name="Object 18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66" y="3779"/>
                          <a:ext cx="603"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1518" name="Group 60"/>
          <p:cNvGrpSpPr>
            <a:grpSpLocks/>
          </p:cNvGrpSpPr>
          <p:nvPr/>
        </p:nvGrpSpPr>
        <p:grpSpPr bwMode="auto">
          <a:xfrm>
            <a:off x="4686300" y="1700213"/>
            <a:ext cx="1143000" cy="1752600"/>
            <a:chOff x="192" y="480"/>
            <a:chExt cx="720" cy="1104"/>
          </a:xfrm>
        </p:grpSpPr>
        <p:grpSp>
          <p:nvGrpSpPr>
            <p:cNvPr id="21519" name="Group 61"/>
            <p:cNvGrpSpPr>
              <a:grpSpLocks/>
            </p:cNvGrpSpPr>
            <p:nvPr/>
          </p:nvGrpSpPr>
          <p:grpSpPr bwMode="auto">
            <a:xfrm>
              <a:off x="192" y="672"/>
              <a:ext cx="720" cy="624"/>
              <a:chOff x="720" y="2544"/>
              <a:chExt cx="720" cy="624"/>
            </a:xfrm>
          </p:grpSpPr>
          <p:sp>
            <p:nvSpPr>
              <p:cNvPr id="21523" name="Line 62"/>
              <p:cNvSpPr>
                <a:spLocks noChangeShapeType="1"/>
              </p:cNvSpPr>
              <p:nvPr/>
            </p:nvSpPr>
            <p:spPr bwMode="auto">
              <a:xfrm flipV="1">
                <a:off x="720" y="2544"/>
                <a:ext cx="0"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4" name="Line 63"/>
              <p:cNvSpPr>
                <a:spLocks noChangeShapeType="1"/>
              </p:cNvSpPr>
              <p:nvPr/>
            </p:nvSpPr>
            <p:spPr bwMode="auto">
              <a:xfrm>
                <a:off x="720" y="3168"/>
                <a:ext cx="72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5" name="Line 64"/>
              <p:cNvSpPr>
                <a:spLocks noChangeShapeType="1"/>
              </p:cNvSpPr>
              <p:nvPr/>
            </p:nvSpPr>
            <p:spPr bwMode="auto">
              <a:xfrm flipV="1">
                <a:off x="720" y="2969"/>
                <a:ext cx="332" cy="19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520" name="Text Box 65"/>
            <p:cNvSpPr txBox="1">
              <a:spLocks noChangeArrowheads="1"/>
            </p:cNvSpPr>
            <p:nvPr/>
          </p:nvSpPr>
          <p:spPr bwMode="auto">
            <a:xfrm>
              <a:off x="480" y="129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Clr>
                  <a:srgbClr val="A50021"/>
                </a:buClr>
                <a:buSzPct val="75000"/>
                <a:buFont typeface="Wingdings" panose="05000000000000000000" pitchFamily="2" charset="2"/>
                <a:buNone/>
              </a:pPr>
              <a:r>
                <a:rPr kumimoji="1" lang="en-US" altLang="zh-CN" sz="2400" i="1">
                  <a:solidFill>
                    <a:srgbClr val="0A031F"/>
                  </a:solidFill>
                  <a:latin typeface="Times New Roman" panose="02020603050405020304" pitchFamily="18" charset="0"/>
                  <a:ea typeface="宋体" panose="02010600030101010101" pitchFamily="2" charset="-122"/>
                </a:rPr>
                <a:t>i</a:t>
              </a:r>
            </a:p>
          </p:txBody>
        </p:sp>
        <p:sp>
          <p:nvSpPr>
            <p:cNvPr id="21521" name="Text Box 66"/>
            <p:cNvSpPr txBox="1">
              <a:spLocks noChangeArrowheads="1"/>
            </p:cNvSpPr>
            <p:nvPr/>
          </p:nvSpPr>
          <p:spPr bwMode="auto">
            <a:xfrm>
              <a:off x="524" y="81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Clr>
                  <a:srgbClr val="A50021"/>
                </a:buClr>
                <a:buSzPct val="75000"/>
                <a:buFont typeface="Wingdings" panose="05000000000000000000" pitchFamily="2" charset="2"/>
                <a:buNone/>
              </a:pPr>
              <a:r>
                <a:rPr kumimoji="1" lang="en-US" altLang="zh-CN" sz="2400" i="1">
                  <a:solidFill>
                    <a:srgbClr val="0A031F"/>
                  </a:solidFill>
                  <a:latin typeface="Times New Roman" panose="02020603050405020304" pitchFamily="18" charset="0"/>
                  <a:ea typeface="宋体" panose="02010600030101010101" pitchFamily="2" charset="-122"/>
                </a:rPr>
                <a:t>j</a:t>
              </a:r>
            </a:p>
          </p:txBody>
        </p:sp>
        <p:sp>
          <p:nvSpPr>
            <p:cNvPr id="21522" name="Text Box 67"/>
            <p:cNvSpPr txBox="1">
              <a:spLocks noChangeArrowheads="1"/>
            </p:cNvSpPr>
            <p:nvPr/>
          </p:nvSpPr>
          <p:spPr bwMode="auto">
            <a:xfrm>
              <a:off x="240" y="48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Clr>
                  <a:srgbClr val="A50021"/>
                </a:buClr>
                <a:buSzPct val="75000"/>
                <a:buFont typeface="Wingdings" panose="05000000000000000000" pitchFamily="2" charset="2"/>
                <a:buNone/>
              </a:pPr>
              <a:r>
                <a:rPr kumimoji="1" lang="en-US" altLang="zh-CN" sz="2400" i="1">
                  <a:solidFill>
                    <a:srgbClr val="0A031F"/>
                  </a:solidFill>
                  <a:latin typeface="Times New Roman" panose="02020603050405020304" pitchFamily="18" charset="0"/>
                  <a:ea typeface="宋体" panose="02010600030101010101" pitchFamily="2" charset="-122"/>
                </a:rPr>
                <a:t>k</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5" name="Rectangle 3"/>
          <p:cNvSpPr>
            <a:spLocks noChangeArrowheads="1"/>
          </p:cNvSpPr>
          <p:nvPr/>
        </p:nvSpPr>
        <p:spPr bwMode="auto">
          <a:xfrm>
            <a:off x="152400" y="1628775"/>
            <a:ext cx="874077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200" dirty="0">
                <a:solidFill>
                  <a:srgbClr val="800000"/>
                </a:solidFill>
                <a:effectLst>
                  <a:outerShdw blurRad="38100" dist="38100" dir="2700000" algn="tl">
                    <a:srgbClr val="000000">
                      <a:alpha val="43137"/>
                    </a:srgbClr>
                  </a:outerShdw>
                </a:effectLst>
              </a:rPr>
              <a:t>定义：</a:t>
            </a:r>
            <a:r>
              <a:rPr kumimoji="1" lang="zh-CN" altLang="en-US" sz="2200" dirty="0">
                <a:effectLst>
                  <a:outerShdw blurRad="38100" dist="38100" dir="2700000" algn="tl">
                    <a:srgbClr val="000000">
                      <a:alpha val="43137"/>
                    </a:srgbClr>
                  </a:outerShdw>
                </a:effectLst>
              </a:rPr>
              <a:t>包含两种或两种以上的等价原子，每个原胞包括两个或更多的原子。</a:t>
            </a:r>
          </a:p>
        </p:txBody>
      </p:sp>
      <p:sp>
        <p:nvSpPr>
          <p:cNvPr id="422916" name="Rectangle 4"/>
          <p:cNvSpPr>
            <a:spLocks noChangeArrowheads="1"/>
          </p:cNvSpPr>
          <p:nvPr/>
        </p:nvSpPr>
        <p:spPr bwMode="auto">
          <a:xfrm>
            <a:off x="76200" y="2598738"/>
            <a:ext cx="5105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000" dirty="0">
                <a:solidFill>
                  <a:srgbClr val="0000CC"/>
                </a:solidFill>
                <a:effectLst>
                  <a:outerShdw blurRad="38100" dist="38100" dir="2700000" algn="tl">
                    <a:srgbClr val="000000">
                      <a:alpha val="43137"/>
                    </a:srgbClr>
                  </a:outerShdw>
                </a:effectLst>
              </a:rPr>
              <a:t>（</a:t>
            </a:r>
            <a:r>
              <a:rPr kumimoji="1" lang="en-US" altLang="zh-CN" sz="2000" dirty="0">
                <a:solidFill>
                  <a:srgbClr val="0000CC"/>
                </a:solidFill>
                <a:effectLst>
                  <a:outerShdw blurRad="38100" dist="38100" dir="2700000" algn="tl">
                    <a:srgbClr val="000000">
                      <a:alpha val="43137"/>
                    </a:srgbClr>
                  </a:outerShdw>
                </a:effectLst>
              </a:rPr>
              <a:t>1</a:t>
            </a:r>
            <a:r>
              <a:rPr kumimoji="1" lang="zh-CN" altLang="en-US" sz="2000" dirty="0">
                <a:solidFill>
                  <a:srgbClr val="0000CC"/>
                </a:solidFill>
                <a:effectLst>
                  <a:outerShdw blurRad="38100" dist="38100" dir="2700000" algn="tl">
                    <a:srgbClr val="000000">
                      <a:alpha val="43137"/>
                    </a:srgbClr>
                  </a:outerShdw>
                </a:effectLst>
              </a:rPr>
              <a:t>） 不同原子或离子构成的晶体</a:t>
            </a:r>
          </a:p>
        </p:txBody>
      </p:sp>
      <p:sp>
        <p:nvSpPr>
          <p:cNvPr id="422917" name="Rectangle 5"/>
          <p:cNvSpPr>
            <a:spLocks noChangeArrowheads="1"/>
          </p:cNvSpPr>
          <p:nvPr/>
        </p:nvSpPr>
        <p:spPr bwMode="auto">
          <a:xfrm>
            <a:off x="5148263" y="2598738"/>
            <a:ext cx="3733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en-US" altLang="zh-CN" sz="2000" dirty="0" err="1">
                <a:effectLst>
                  <a:outerShdw blurRad="38100" dist="38100" dir="2700000" algn="tl">
                    <a:srgbClr val="000000">
                      <a:alpha val="43137"/>
                    </a:srgbClr>
                  </a:outerShdw>
                </a:effectLst>
              </a:rPr>
              <a:t>NaCl</a:t>
            </a:r>
            <a:r>
              <a:rPr kumimoji="1" lang="en-US" altLang="zh-CN" sz="2000" dirty="0">
                <a:effectLst>
                  <a:outerShdw blurRad="38100" dist="38100" dir="2700000" algn="tl">
                    <a:srgbClr val="000000">
                      <a:alpha val="43137"/>
                    </a:srgbClr>
                  </a:outerShdw>
                </a:effectLst>
              </a:rPr>
              <a:t> </a:t>
            </a:r>
            <a:r>
              <a:rPr kumimoji="1" lang="zh-CN" altLang="en-US" sz="2000" dirty="0">
                <a:effectLst>
                  <a:outerShdw blurRad="38100" dist="38100" dir="2700000" algn="tl">
                    <a:srgbClr val="000000">
                      <a:alpha val="43137"/>
                    </a:srgbClr>
                  </a:outerShdw>
                </a:effectLst>
              </a:rPr>
              <a:t>、 </a:t>
            </a:r>
            <a:r>
              <a:rPr kumimoji="1" lang="en-US" altLang="zh-CN" sz="2000" dirty="0">
                <a:effectLst>
                  <a:outerShdw blurRad="38100" dist="38100" dir="2700000" algn="tl">
                    <a:srgbClr val="000000">
                      <a:alpha val="43137"/>
                    </a:srgbClr>
                  </a:outerShdw>
                </a:effectLst>
              </a:rPr>
              <a:t>CsCl </a:t>
            </a:r>
            <a:r>
              <a:rPr kumimoji="1" lang="zh-CN" altLang="en-US" sz="2000" dirty="0">
                <a:effectLst>
                  <a:outerShdw blurRad="38100" dist="38100" dir="2700000" algn="tl">
                    <a:srgbClr val="000000">
                      <a:alpha val="43137"/>
                    </a:srgbClr>
                  </a:outerShdw>
                </a:effectLst>
              </a:rPr>
              <a:t>、</a:t>
            </a:r>
            <a:r>
              <a:rPr kumimoji="1" lang="en-US" altLang="zh-CN" sz="2000" dirty="0" err="1">
                <a:effectLst>
                  <a:outerShdw blurRad="38100" dist="38100" dir="2700000" algn="tl">
                    <a:srgbClr val="000000">
                      <a:alpha val="43137"/>
                    </a:srgbClr>
                  </a:outerShdw>
                </a:effectLst>
              </a:rPr>
              <a:t>ZnS</a:t>
            </a:r>
            <a:r>
              <a:rPr kumimoji="1" lang="zh-CN" altLang="en-US" sz="2000" dirty="0">
                <a:effectLst>
                  <a:outerShdw blurRad="38100" dist="38100" dir="2700000" algn="tl">
                    <a:srgbClr val="000000">
                      <a:alpha val="43137"/>
                    </a:srgbClr>
                  </a:outerShdw>
                </a:effectLst>
              </a:rPr>
              <a:t>等 </a:t>
            </a:r>
          </a:p>
        </p:txBody>
      </p:sp>
      <p:pic>
        <p:nvPicPr>
          <p:cNvPr id="23557" name="Picture 6" descr="XCH001_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94050"/>
            <a:ext cx="3886200"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7" descr="XCH001_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184525"/>
            <a:ext cx="4030663"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a:t> 复式晶格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1" name="Rectangle 3"/>
          <p:cNvSpPr>
            <a:spLocks noGrp="1" noChangeArrowheads="1"/>
          </p:cNvSpPr>
          <p:nvPr>
            <p:ph type="title"/>
          </p:nvPr>
        </p:nvSpPr>
        <p:spPr/>
        <p:txBody>
          <a:bodyPr/>
          <a:lstStyle/>
          <a:p>
            <a:pPr>
              <a:defRPr/>
            </a:pPr>
            <a:r>
              <a:rPr lang="en-US" altLang="zh-CN" dirty="0"/>
              <a:t>X</a:t>
            </a:r>
            <a:r>
              <a:rPr lang="zh-CN" altLang="en-US" dirty="0"/>
              <a:t>射线衍射初探</a:t>
            </a:r>
            <a:r>
              <a:rPr lang="en-US" altLang="zh-CN" dirty="0">
                <a:solidFill>
                  <a:srgbClr val="C00000"/>
                </a:solidFill>
              </a:rPr>
              <a:t>——</a:t>
            </a:r>
            <a:r>
              <a:rPr lang="en-US" altLang="zh-CN" dirty="0">
                <a:solidFill>
                  <a:srgbClr val="C00000"/>
                </a:solidFill>
                <a:effectLst>
                  <a:outerShdw blurRad="38100" dist="38100" dir="2700000" algn="tl">
                    <a:srgbClr val="000000">
                      <a:alpha val="43137"/>
                    </a:srgbClr>
                  </a:outerShdw>
                </a:effectLst>
                <a:latin typeface="微软雅黑" panose="020B0503020204020204" pitchFamily="34" charset="-122"/>
              </a:rPr>
              <a:t>X </a:t>
            </a:r>
            <a:r>
              <a:rPr lang="zh-CN" altLang="en-US" dirty="0">
                <a:solidFill>
                  <a:srgbClr val="C00000"/>
                </a:solidFill>
                <a:effectLst>
                  <a:outerShdw blurRad="38100" dist="38100" dir="2700000" algn="tl">
                    <a:srgbClr val="000000">
                      <a:alpha val="43137"/>
                    </a:srgbClr>
                  </a:outerShdw>
                </a:effectLst>
                <a:latin typeface="微软雅黑" panose="020B0503020204020204" pitchFamily="34" charset="-122"/>
              </a:rPr>
              <a:t>射线的产生</a:t>
            </a:r>
            <a:endParaRPr kumimoji="1" lang="zh-CN" dirty="0"/>
          </a:p>
        </p:txBody>
      </p:sp>
      <p:sp>
        <p:nvSpPr>
          <p:cNvPr id="288772" name="Text Box 4"/>
          <p:cNvSpPr txBox="1">
            <a:spLocks noChangeArrowheads="1"/>
          </p:cNvSpPr>
          <p:nvPr/>
        </p:nvSpPr>
        <p:spPr bwMode="auto">
          <a:xfrm>
            <a:off x="755650" y="1778000"/>
            <a:ext cx="14160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光栅方程</a:t>
            </a:r>
          </a:p>
        </p:txBody>
      </p:sp>
      <p:sp>
        <p:nvSpPr>
          <p:cNvPr id="288773" name="Text Box 5"/>
          <p:cNvSpPr txBox="1">
            <a:spLocks noChangeArrowheads="1"/>
          </p:cNvSpPr>
          <p:nvPr/>
        </p:nvSpPr>
        <p:spPr bwMode="auto">
          <a:xfrm>
            <a:off x="755650" y="3043238"/>
            <a:ext cx="42672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 </a:t>
            </a:r>
            <a:r>
              <a:rPr kumimoji="1" lang="zh-CN" altLang="en-US"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 0.001-0.01</a:t>
            </a: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nm</a:t>
            </a:r>
            <a:endPar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74" name="Line 6"/>
          <p:cNvSpPr>
            <a:spLocks noChangeShapeType="1"/>
          </p:cNvSpPr>
          <p:nvPr/>
        </p:nvSpPr>
        <p:spPr bwMode="auto">
          <a:xfrm>
            <a:off x="4787900" y="5461000"/>
            <a:ext cx="1612900" cy="0"/>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1750" name="Group 7"/>
          <p:cNvGrpSpPr>
            <a:grpSpLocks/>
          </p:cNvGrpSpPr>
          <p:nvPr/>
        </p:nvGrpSpPr>
        <p:grpSpPr bwMode="auto">
          <a:xfrm>
            <a:off x="6550025" y="5299075"/>
            <a:ext cx="1616075" cy="584200"/>
            <a:chOff x="3262" y="3380"/>
            <a:chExt cx="1018" cy="368"/>
          </a:xfrm>
        </p:grpSpPr>
        <p:sp>
          <p:nvSpPr>
            <p:cNvPr id="288776" name="Line 8"/>
            <p:cNvSpPr>
              <a:spLocks noChangeShapeType="1"/>
            </p:cNvSpPr>
            <p:nvPr/>
          </p:nvSpPr>
          <p:spPr bwMode="auto">
            <a:xfrm flipV="1">
              <a:off x="3264" y="3380"/>
              <a:ext cx="840" cy="99"/>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77" name="Line 9"/>
            <p:cNvSpPr>
              <a:spLocks noChangeShapeType="1"/>
            </p:cNvSpPr>
            <p:nvPr/>
          </p:nvSpPr>
          <p:spPr bwMode="auto">
            <a:xfrm flipV="1">
              <a:off x="3262" y="3491"/>
              <a:ext cx="962" cy="1"/>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78" name="Line 10"/>
            <p:cNvSpPr>
              <a:spLocks noChangeShapeType="1"/>
            </p:cNvSpPr>
            <p:nvPr/>
          </p:nvSpPr>
          <p:spPr bwMode="auto">
            <a:xfrm>
              <a:off x="3264" y="3500"/>
              <a:ext cx="720" cy="97"/>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79" name="Line 11"/>
            <p:cNvSpPr>
              <a:spLocks noChangeShapeType="1"/>
            </p:cNvSpPr>
            <p:nvPr/>
          </p:nvSpPr>
          <p:spPr bwMode="auto">
            <a:xfrm>
              <a:off x="3262" y="3522"/>
              <a:ext cx="1018" cy="226"/>
            </a:xfrm>
            <a:prstGeom prst="line">
              <a:avLst/>
            </a:prstGeom>
            <a:noFill/>
            <a:ln w="38100">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8780" name="Rectangle 12"/>
          <p:cNvSpPr>
            <a:spLocks noChangeArrowheads="1"/>
          </p:cNvSpPr>
          <p:nvPr/>
        </p:nvSpPr>
        <p:spPr bwMode="auto">
          <a:xfrm>
            <a:off x="4521200" y="5114925"/>
            <a:ext cx="812800"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a:t>
            </a:r>
          </a:p>
        </p:txBody>
      </p:sp>
      <p:grpSp>
        <p:nvGrpSpPr>
          <p:cNvPr id="31752" name="Group 13"/>
          <p:cNvGrpSpPr>
            <a:grpSpLocks/>
          </p:cNvGrpSpPr>
          <p:nvPr/>
        </p:nvGrpSpPr>
        <p:grpSpPr bwMode="auto">
          <a:xfrm>
            <a:off x="5067300" y="4605338"/>
            <a:ext cx="952500" cy="1295400"/>
            <a:chOff x="2328" y="2943"/>
            <a:chExt cx="600" cy="816"/>
          </a:xfrm>
        </p:grpSpPr>
        <p:sp>
          <p:nvSpPr>
            <p:cNvPr id="288782" name="Rectangle 14"/>
            <p:cNvSpPr>
              <a:spLocks noChangeArrowheads="1"/>
            </p:cNvSpPr>
            <p:nvPr/>
          </p:nvSpPr>
          <p:spPr bwMode="auto">
            <a:xfrm>
              <a:off x="2552" y="3212"/>
              <a:ext cx="160" cy="249"/>
            </a:xfrm>
            <a:prstGeom prst="rect">
              <a:avLst/>
            </a:prstGeom>
            <a:solidFill>
              <a:schemeClr val="tx1"/>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3" name="Rectangle 15"/>
            <p:cNvSpPr>
              <a:spLocks noChangeArrowheads="1"/>
            </p:cNvSpPr>
            <p:nvPr/>
          </p:nvSpPr>
          <p:spPr bwMode="auto">
            <a:xfrm>
              <a:off x="2552" y="3510"/>
              <a:ext cx="160" cy="249"/>
            </a:xfrm>
            <a:prstGeom prst="rect">
              <a:avLst/>
            </a:prstGeom>
            <a:solidFill>
              <a:schemeClr val="tx1"/>
            </a:solidFill>
            <a:ln w="381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4" name="Rectangle 16"/>
            <p:cNvSpPr>
              <a:spLocks noChangeArrowheads="1"/>
            </p:cNvSpPr>
            <p:nvPr/>
          </p:nvSpPr>
          <p:spPr bwMode="auto">
            <a:xfrm>
              <a:off x="2328" y="2943"/>
              <a:ext cx="600"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准直缝</a:t>
              </a:r>
            </a:p>
          </p:txBody>
        </p:sp>
      </p:grpSp>
      <p:grpSp>
        <p:nvGrpSpPr>
          <p:cNvPr id="31753" name="Group 17"/>
          <p:cNvGrpSpPr>
            <a:grpSpLocks/>
          </p:cNvGrpSpPr>
          <p:nvPr/>
        </p:nvGrpSpPr>
        <p:grpSpPr bwMode="auto">
          <a:xfrm>
            <a:off x="6083300" y="4643438"/>
            <a:ext cx="571500" cy="1243012"/>
            <a:chOff x="2968" y="2967"/>
            <a:chExt cx="360" cy="783"/>
          </a:xfrm>
        </p:grpSpPr>
        <p:sp>
          <p:nvSpPr>
            <p:cNvPr id="288786" name="Line 18"/>
            <p:cNvSpPr>
              <a:spLocks noChangeShapeType="1"/>
            </p:cNvSpPr>
            <p:nvPr/>
          </p:nvSpPr>
          <p:spPr bwMode="auto">
            <a:xfrm>
              <a:off x="3046" y="3208"/>
              <a:ext cx="0" cy="344"/>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7" name="Line 19"/>
            <p:cNvSpPr>
              <a:spLocks noChangeShapeType="1"/>
            </p:cNvSpPr>
            <p:nvPr/>
          </p:nvSpPr>
          <p:spPr bwMode="auto">
            <a:xfrm>
              <a:off x="3180" y="3388"/>
              <a:ext cx="0" cy="362"/>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8" name="Line 20"/>
            <p:cNvSpPr>
              <a:spLocks noChangeShapeType="1"/>
            </p:cNvSpPr>
            <p:nvPr/>
          </p:nvSpPr>
          <p:spPr bwMode="auto">
            <a:xfrm>
              <a:off x="3040" y="3204"/>
              <a:ext cx="136" cy="18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89" name="Line 21"/>
            <p:cNvSpPr>
              <a:spLocks noChangeShapeType="1"/>
            </p:cNvSpPr>
            <p:nvPr/>
          </p:nvSpPr>
          <p:spPr bwMode="auto">
            <a:xfrm>
              <a:off x="3046" y="3544"/>
              <a:ext cx="124" cy="198"/>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0" name="Line 22"/>
            <p:cNvSpPr>
              <a:spLocks noChangeShapeType="1"/>
            </p:cNvSpPr>
            <p:nvPr/>
          </p:nvSpPr>
          <p:spPr bwMode="auto">
            <a:xfrm>
              <a:off x="3260" y="3378"/>
              <a:ext cx="0" cy="362"/>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1" name="Line 23"/>
            <p:cNvSpPr>
              <a:spLocks noChangeShapeType="1"/>
            </p:cNvSpPr>
            <p:nvPr/>
          </p:nvSpPr>
          <p:spPr bwMode="auto">
            <a:xfrm>
              <a:off x="3112" y="3200"/>
              <a:ext cx="148" cy="18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2" name="Line 24"/>
            <p:cNvSpPr>
              <a:spLocks noChangeShapeType="1"/>
            </p:cNvSpPr>
            <p:nvPr/>
          </p:nvSpPr>
          <p:spPr bwMode="auto">
            <a:xfrm>
              <a:off x="3040" y="3206"/>
              <a:ext cx="80" cy="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3" name="Line 25"/>
            <p:cNvSpPr>
              <a:spLocks noChangeShapeType="1"/>
            </p:cNvSpPr>
            <p:nvPr/>
          </p:nvSpPr>
          <p:spPr bwMode="auto">
            <a:xfrm>
              <a:off x="3180" y="3742"/>
              <a:ext cx="80" cy="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4" name="Line 26"/>
            <p:cNvSpPr>
              <a:spLocks noChangeShapeType="1"/>
            </p:cNvSpPr>
            <p:nvPr/>
          </p:nvSpPr>
          <p:spPr bwMode="auto">
            <a:xfrm>
              <a:off x="3184" y="3390"/>
              <a:ext cx="80" cy="0"/>
            </a:xfrm>
            <a:prstGeom prst="line">
              <a:avLst/>
            </a:prstGeom>
            <a:noFill/>
            <a:ln w="38100">
              <a:solidFill>
                <a:srgbClr val="FF0000"/>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795" name="Rectangle 27"/>
            <p:cNvSpPr>
              <a:spLocks noChangeArrowheads="1"/>
            </p:cNvSpPr>
            <p:nvPr/>
          </p:nvSpPr>
          <p:spPr bwMode="auto">
            <a:xfrm>
              <a:off x="2968" y="2967"/>
              <a:ext cx="360"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晶体</a:t>
              </a:r>
              <a:endParaRPr kumimoji="1" lang="zh-CN" altLang="en-US" sz="1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1754" name="Group 28"/>
          <p:cNvGrpSpPr>
            <a:grpSpLocks/>
          </p:cNvGrpSpPr>
          <p:nvPr/>
        </p:nvGrpSpPr>
        <p:grpSpPr bwMode="auto">
          <a:xfrm>
            <a:off x="7670800" y="4475163"/>
            <a:ext cx="1403350" cy="1427162"/>
            <a:chOff x="3968" y="2861"/>
            <a:chExt cx="884" cy="899"/>
          </a:xfrm>
        </p:grpSpPr>
        <p:sp>
          <p:nvSpPr>
            <p:cNvPr id="288797" name="Rectangle 29"/>
            <p:cNvSpPr>
              <a:spLocks noChangeArrowheads="1"/>
            </p:cNvSpPr>
            <p:nvPr/>
          </p:nvSpPr>
          <p:spPr bwMode="auto">
            <a:xfrm>
              <a:off x="4080" y="3176"/>
              <a:ext cx="19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36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798" name="Rectangle 30"/>
            <p:cNvSpPr>
              <a:spLocks noChangeArrowheads="1"/>
            </p:cNvSpPr>
            <p:nvPr/>
          </p:nvSpPr>
          <p:spPr bwMode="auto">
            <a:xfrm>
              <a:off x="4200" y="3296"/>
              <a:ext cx="16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36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799" name="Rectangle 31"/>
            <p:cNvSpPr>
              <a:spLocks noChangeArrowheads="1"/>
            </p:cNvSpPr>
            <p:nvPr/>
          </p:nvSpPr>
          <p:spPr bwMode="auto">
            <a:xfrm>
              <a:off x="3968" y="3408"/>
              <a:ext cx="16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36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kumimoji="1" lang="en-US" altLang="zh-CN" sz="10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00" name="Rectangle 32"/>
            <p:cNvSpPr>
              <a:spLocks noChangeArrowheads="1"/>
            </p:cNvSpPr>
            <p:nvPr/>
          </p:nvSpPr>
          <p:spPr bwMode="auto">
            <a:xfrm>
              <a:off x="4261" y="3552"/>
              <a:ext cx="14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36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801" name="Rectangle 33"/>
            <p:cNvSpPr>
              <a:spLocks noChangeArrowheads="1"/>
            </p:cNvSpPr>
            <p:nvPr/>
          </p:nvSpPr>
          <p:spPr bwMode="auto">
            <a:xfrm>
              <a:off x="4212" y="2861"/>
              <a:ext cx="64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zh-CN" altLang="en-US" sz="2000"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劳厄斑</a:t>
              </a:r>
            </a:p>
          </p:txBody>
        </p:sp>
      </p:grpSp>
      <p:grpSp>
        <p:nvGrpSpPr>
          <p:cNvPr id="31755" name="Group 34"/>
          <p:cNvGrpSpPr>
            <a:grpSpLocks/>
          </p:cNvGrpSpPr>
          <p:nvPr/>
        </p:nvGrpSpPr>
        <p:grpSpPr bwMode="auto">
          <a:xfrm>
            <a:off x="7594600" y="4505325"/>
            <a:ext cx="777875" cy="2163763"/>
            <a:chOff x="3920" y="2880"/>
            <a:chExt cx="490" cy="1363"/>
          </a:xfrm>
        </p:grpSpPr>
        <p:sp>
          <p:nvSpPr>
            <p:cNvPr id="288803" name="Line 35"/>
            <p:cNvSpPr>
              <a:spLocks noChangeShapeType="1"/>
            </p:cNvSpPr>
            <p:nvPr/>
          </p:nvSpPr>
          <p:spPr bwMode="auto">
            <a:xfrm>
              <a:off x="3920" y="2880"/>
              <a:ext cx="0" cy="877"/>
            </a:xfrm>
            <a:prstGeom prst="line">
              <a:avLst/>
            </a:prstGeom>
            <a:noFill/>
            <a:ln w="381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04" name="Line 36"/>
            <p:cNvSpPr>
              <a:spLocks noChangeShapeType="1"/>
            </p:cNvSpPr>
            <p:nvPr/>
          </p:nvSpPr>
          <p:spPr bwMode="auto">
            <a:xfrm>
              <a:off x="4410" y="3378"/>
              <a:ext cx="0" cy="865"/>
            </a:xfrm>
            <a:prstGeom prst="line">
              <a:avLst/>
            </a:prstGeom>
            <a:noFill/>
            <a:ln w="381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05" name="Line 37"/>
            <p:cNvSpPr>
              <a:spLocks noChangeShapeType="1"/>
            </p:cNvSpPr>
            <p:nvPr/>
          </p:nvSpPr>
          <p:spPr bwMode="auto">
            <a:xfrm>
              <a:off x="3922" y="2882"/>
              <a:ext cx="488" cy="489"/>
            </a:xfrm>
            <a:prstGeom prst="line">
              <a:avLst/>
            </a:prstGeom>
            <a:noFill/>
            <a:ln w="381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06" name="Line 38"/>
            <p:cNvSpPr>
              <a:spLocks noChangeShapeType="1"/>
            </p:cNvSpPr>
            <p:nvPr/>
          </p:nvSpPr>
          <p:spPr bwMode="auto">
            <a:xfrm>
              <a:off x="3922" y="3746"/>
              <a:ext cx="488" cy="489"/>
            </a:xfrm>
            <a:prstGeom prst="line">
              <a:avLst/>
            </a:prstGeom>
            <a:noFill/>
            <a:ln w="38100">
              <a:solidFill>
                <a:schemeClr val="tx1"/>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8807" name="Text Box 39"/>
          <p:cNvSpPr txBox="1">
            <a:spLocks noChangeArrowheads="1"/>
          </p:cNvSpPr>
          <p:nvPr/>
        </p:nvSpPr>
        <p:spPr bwMode="auto">
          <a:xfrm>
            <a:off x="774700" y="5146675"/>
            <a:ext cx="3565525"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nSpc>
                <a:spcPct val="150000"/>
              </a:lnSpc>
              <a:spcBef>
                <a:spcPct val="50000"/>
              </a:spcBef>
              <a:defRPr/>
            </a:pP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用天然晶体作为光栅，证实了</a:t>
            </a:r>
            <a:r>
              <a:rPr kumimoji="1"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射线的波动性，同时发展出鉴定晶体结构的普遍方法</a:t>
            </a:r>
          </a:p>
        </p:txBody>
      </p:sp>
      <p:sp>
        <p:nvSpPr>
          <p:cNvPr id="288808" name="Text Box 40"/>
          <p:cNvSpPr txBox="1">
            <a:spLocks noChangeArrowheads="1"/>
          </p:cNvSpPr>
          <p:nvPr/>
        </p:nvSpPr>
        <p:spPr bwMode="auto">
          <a:xfrm>
            <a:off x="755650" y="4516438"/>
            <a:ext cx="40925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劳厄（</a:t>
            </a: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Laue</a:t>
            </a: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）实验（</a:t>
            </a: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1912</a:t>
            </a: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nvGrpSpPr>
          <p:cNvPr id="31758" name="Group 41"/>
          <p:cNvGrpSpPr>
            <a:grpSpLocks/>
          </p:cNvGrpSpPr>
          <p:nvPr/>
        </p:nvGrpSpPr>
        <p:grpSpPr bwMode="auto">
          <a:xfrm>
            <a:off x="4419600" y="1684338"/>
            <a:ext cx="4724400" cy="1816100"/>
            <a:chOff x="1632" y="1208"/>
            <a:chExt cx="2976" cy="1144"/>
          </a:xfrm>
        </p:grpSpPr>
        <p:grpSp>
          <p:nvGrpSpPr>
            <p:cNvPr id="31761" name="Group 42"/>
            <p:cNvGrpSpPr>
              <a:grpSpLocks/>
            </p:cNvGrpSpPr>
            <p:nvPr/>
          </p:nvGrpSpPr>
          <p:grpSpPr bwMode="auto">
            <a:xfrm>
              <a:off x="1632" y="1208"/>
              <a:ext cx="2922" cy="1144"/>
              <a:chOff x="1384" y="1536"/>
              <a:chExt cx="2922" cy="1144"/>
            </a:xfrm>
          </p:grpSpPr>
          <p:sp>
            <p:nvSpPr>
              <p:cNvPr id="288811" name="Line 43"/>
              <p:cNvSpPr>
                <a:spLocks noChangeShapeType="1"/>
              </p:cNvSpPr>
              <p:nvPr/>
            </p:nvSpPr>
            <p:spPr bwMode="auto">
              <a:xfrm>
                <a:off x="1826" y="1919"/>
                <a:ext cx="0" cy="192"/>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2" name="Line 44"/>
              <p:cNvSpPr>
                <a:spLocks noChangeShapeType="1"/>
              </p:cNvSpPr>
              <p:nvPr/>
            </p:nvSpPr>
            <p:spPr bwMode="auto">
              <a:xfrm>
                <a:off x="3818" y="1919"/>
                <a:ext cx="0" cy="193"/>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3" name="Line 45"/>
              <p:cNvSpPr>
                <a:spLocks noChangeShapeType="1"/>
              </p:cNvSpPr>
              <p:nvPr/>
            </p:nvSpPr>
            <p:spPr bwMode="auto">
              <a:xfrm>
                <a:off x="1774" y="1919"/>
                <a:ext cx="376"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4" name="Line 46"/>
              <p:cNvSpPr>
                <a:spLocks noChangeShapeType="1"/>
              </p:cNvSpPr>
              <p:nvPr/>
            </p:nvSpPr>
            <p:spPr bwMode="auto">
              <a:xfrm>
                <a:off x="1754" y="2119"/>
                <a:ext cx="388"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5" name="Line 47"/>
              <p:cNvSpPr>
                <a:spLocks noChangeShapeType="1"/>
              </p:cNvSpPr>
              <p:nvPr/>
            </p:nvSpPr>
            <p:spPr bwMode="auto">
              <a:xfrm>
                <a:off x="3570" y="1919"/>
                <a:ext cx="376"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6" name="Line 48"/>
              <p:cNvSpPr>
                <a:spLocks noChangeShapeType="1"/>
              </p:cNvSpPr>
              <p:nvPr/>
            </p:nvSpPr>
            <p:spPr bwMode="auto">
              <a:xfrm>
                <a:off x="3576" y="2111"/>
                <a:ext cx="370" cy="1"/>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7" name="Arc 49"/>
              <p:cNvSpPr>
                <a:spLocks/>
              </p:cNvSpPr>
              <p:nvPr/>
            </p:nvSpPr>
            <p:spPr bwMode="auto">
              <a:xfrm flipH="1">
                <a:off x="1694" y="1919"/>
                <a:ext cx="80"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8" name="Arc 50"/>
              <p:cNvSpPr>
                <a:spLocks/>
              </p:cNvSpPr>
              <p:nvPr/>
            </p:nvSpPr>
            <p:spPr bwMode="auto">
              <a:xfrm flipH="1" flipV="1">
                <a:off x="1694" y="2013"/>
                <a:ext cx="73"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19" name="Arc 51"/>
              <p:cNvSpPr>
                <a:spLocks/>
              </p:cNvSpPr>
              <p:nvPr/>
            </p:nvSpPr>
            <p:spPr bwMode="auto">
              <a:xfrm>
                <a:off x="3914" y="1911"/>
                <a:ext cx="96" cy="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0" name="Arc 52"/>
              <p:cNvSpPr>
                <a:spLocks/>
              </p:cNvSpPr>
              <p:nvPr/>
            </p:nvSpPr>
            <p:spPr bwMode="auto">
              <a:xfrm flipV="1">
                <a:off x="3922" y="2005"/>
                <a:ext cx="88"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34925">
                <a:solidFill>
                  <a:srgbClr val="00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1" name="Line 53"/>
              <p:cNvSpPr>
                <a:spLocks noChangeShapeType="1"/>
              </p:cNvSpPr>
              <p:nvPr/>
            </p:nvSpPr>
            <p:spPr bwMode="auto">
              <a:xfrm>
                <a:off x="1392" y="2015"/>
                <a:ext cx="296" cy="1"/>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2" name="Line 54"/>
              <p:cNvSpPr>
                <a:spLocks noChangeShapeType="1"/>
              </p:cNvSpPr>
              <p:nvPr/>
            </p:nvSpPr>
            <p:spPr bwMode="auto">
              <a:xfrm>
                <a:off x="4010" y="2007"/>
                <a:ext cx="296" cy="1"/>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3" name="Oval 55"/>
              <p:cNvSpPr>
                <a:spLocks noChangeArrowheads="1"/>
              </p:cNvSpPr>
              <p:nvPr/>
            </p:nvSpPr>
            <p:spPr bwMode="auto">
              <a:xfrm>
                <a:off x="2558" y="1989"/>
                <a:ext cx="80" cy="30"/>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4" name="Oval 56"/>
              <p:cNvSpPr>
                <a:spLocks noChangeArrowheads="1"/>
              </p:cNvSpPr>
              <p:nvPr/>
            </p:nvSpPr>
            <p:spPr bwMode="auto">
              <a:xfrm>
                <a:off x="2558" y="2025"/>
                <a:ext cx="80" cy="30"/>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5" name="Line 57"/>
              <p:cNvSpPr>
                <a:spLocks noChangeShapeType="1"/>
              </p:cNvSpPr>
              <p:nvPr/>
            </p:nvSpPr>
            <p:spPr bwMode="auto">
              <a:xfrm>
                <a:off x="1826" y="1983"/>
                <a:ext cx="776"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6" name="Line 58"/>
              <p:cNvSpPr>
                <a:spLocks noChangeShapeType="1"/>
              </p:cNvSpPr>
              <p:nvPr/>
            </p:nvSpPr>
            <p:spPr bwMode="auto">
              <a:xfrm>
                <a:off x="1833" y="2057"/>
                <a:ext cx="776"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7" name="Line 59"/>
              <p:cNvSpPr>
                <a:spLocks noChangeShapeType="1"/>
              </p:cNvSpPr>
              <p:nvPr/>
            </p:nvSpPr>
            <p:spPr bwMode="auto">
              <a:xfrm>
                <a:off x="2998" y="1975"/>
                <a:ext cx="820"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8" name="Line 60"/>
              <p:cNvSpPr>
                <a:spLocks noChangeShapeType="1"/>
              </p:cNvSpPr>
              <p:nvPr/>
            </p:nvSpPr>
            <p:spPr bwMode="auto">
              <a:xfrm>
                <a:off x="2898" y="1879"/>
                <a:ext cx="224" cy="2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29" name="Line 61"/>
              <p:cNvSpPr>
                <a:spLocks noChangeShapeType="1"/>
              </p:cNvSpPr>
              <p:nvPr/>
            </p:nvSpPr>
            <p:spPr bwMode="auto">
              <a:xfrm>
                <a:off x="2850" y="1919"/>
                <a:ext cx="224" cy="2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0" name="Line 62"/>
              <p:cNvSpPr>
                <a:spLocks noChangeShapeType="1"/>
              </p:cNvSpPr>
              <p:nvPr/>
            </p:nvSpPr>
            <p:spPr bwMode="auto">
              <a:xfrm flipV="1">
                <a:off x="2848" y="1875"/>
                <a:ext cx="60" cy="5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1" name="Line 63"/>
              <p:cNvSpPr>
                <a:spLocks noChangeShapeType="1"/>
              </p:cNvSpPr>
              <p:nvPr/>
            </p:nvSpPr>
            <p:spPr bwMode="auto">
              <a:xfrm flipV="1">
                <a:off x="3066" y="2111"/>
                <a:ext cx="48" cy="32"/>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2" name="Line 64"/>
              <p:cNvSpPr>
                <a:spLocks noChangeShapeType="1"/>
              </p:cNvSpPr>
              <p:nvPr/>
            </p:nvSpPr>
            <p:spPr bwMode="auto">
              <a:xfrm>
                <a:off x="3066" y="2039"/>
                <a:ext cx="752"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3" name="Line 65"/>
              <p:cNvSpPr>
                <a:spLocks noChangeShapeType="1"/>
              </p:cNvSpPr>
              <p:nvPr/>
            </p:nvSpPr>
            <p:spPr bwMode="auto">
              <a:xfrm>
                <a:off x="2850" y="1919"/>
                <a:ext cx="96" cy="8"/>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4" name="Line 66"/>
              <p:cNvSpPr>
                <a:spLocks noChangeShapeType="1"/>
              </p:cNvSpPr>
              <p:nvPr/>
            </p:nvSpPr>
            <p:spPr bwMode="auto">
              <a:xfrm>
                <a:off x="2898" y="1959"/>
                <a:ext cx="64"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5" name="Line 67"/>
              <p:cNvSpPr>
                <a:spLocks noChangeShapeType="1"/>
              </p:cNvSpPr>
              <p:nvPr/>
            </p:nvSpPr>
            <p:spPr bwMode="auto">
              <a:xfrm>
                <a:off x="2930" y="2007"/>
                <a:ext cx="88"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6" name="Line 68"/>
              <p:cNvSpPr>
                <a:spLocks noChangeShapeType="1"/>
              </p:cNvSpPr>
              <p:nvPr/>
            </p:nvSpPr>
            <p:spPr bwMode="auto">
              <a:xfrm flipV="1">
                <a:off x="2986" y="2055"/>
                <a:ext cx="64" cy="8"/>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7" name="Line 69"/>
              <p:cNvSpPr>
                <a:spLocks noChangeShapeType="1"/>
              </p:cNvSpPr>
              <p:nvPr/>
            </p:nvSpPr>
            <p:spPr bwMode="auto">
              <a:xfrm flipV="1">
                <a:off x="3042" y="2087"/>
                <a:ext cx="48" cy="16"/>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8" name="Oval 70"/>
              <p:cNvSpPr>
                <a:spLocks noChangeArrowheads="1"/>
              </p:cNvSpPr>
              <p:nvPr/>
            </p:nvSpPr>
            <p:spPr bwMode="auto">
              <a:xfrm>
                <a:off x="2666" y="1983"/>
                <a:ext cx="96" cy="96"/>
              </a:xfrm>
              <a:prstGeom prst="ellipse">
                <a:avLst/>
              </a:prstGeom>
              <a:noFill/>
              <a:ln w="34925">
                <a:solidFill>
                  <a:srgbClr val="0000C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39" name="Line 71"/>
              <p:cNvSpPr>
                <a:spLocks noChangeShapeType="1"/>
              </p:cNvSpPr>
              <p:nvPr/>
            </p:nvSpPr>
            <p:spPr bwMode="auto">
              <a:xfrm>
                <a:off x="2680" y="2031"/>
                <a:ext cx="72" cy="0"/>
              </a:xfrm>
              <a:prstGeom prst="line">
                <a:avLst/>
              </a:prstGeom>
              <a:noFill/>
              <a:ln w="34925">
                <a:solidFill>
                  <a:srgbClr val="0000CC"/>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0" name="Line 72"/>
              <p:cNvSpPr>
                <a:spLocks noChangeShapeType="1"/>
              </p:cNvSpPr>
              <p:nvPr/>
            </p:nvSpPr>
            <p:spPr bwMode="auto">
              <a:xfrm>
                <a:off x="2780" y="2031"/>
                <a:ext cx="158" cy="0"/>
              </a:xfrm>
              <a:prstGeom prst="line">
                <a:avLst/>
              </a:prstGeom>
              <a:noFill/>
              <a:ln w="34925">
                <a:solidFill>
                  <a:srgbClr val="0000CC"/>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1" name="Line 73"/>
              <p:cNvSpPr>
                <a:spLocks noChangeShapeType="1"/>
              </p:cNvSpPr>
              <p:nvPr/>
            </p:nvSpPr>
            <p:spPr bwMode="auto">
              <a:xfrm flipH="1">
                <a:off x="2616" y="2044"/>
                <a:ext cx="328" cy="521"/>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2" name="Line 74"/>
              <p:cNvSpPr>
                <a:spLocks noChangeShapeType="1"/>
              </p:cNvSpPr>
              <p:nvPr/>
            </p:nvSpPr>
            <p:spPr bwMode="auto">
              <a:xfrm>
                <a:off x="2946" y="2040"/>
                <a:ext cx="86" cy="533"/>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3" name="Line 75"/>
              <p:cNvSpPr>
                <a:spLocks noChangeShapeType="1"/>
              </p:cNvSpPr>
              <p:nvPr/>
            </p:nvSpPr>
            <p:spPr bwMode="auto">
              <a:xfrm flipH="1">
                <a:off x="2818" y="2032"/>
                <a:ext cx="132" cy="539"/>
              </a:xfrm>
              <a:prstGeom prst="line">
                <a:avLst/>
              </a:prstGeom>
              <a:noFill/>
              <a:ln w="34925">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4" name="Rectangle 76"/>
              <p:cNvSpPr>
                <a:spLocks noChangeArrowheads="1"/>
              </p:cNvSpPr>
              <p:nvPr/>
            </p:nvSpPr>
            <p:spPr bwMode="auto">
              <a:xfrm>
                <a:off x="1392" y="1742"/>
                <a:ext cx="216"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288845" name="Rectangle 77"/>
              <p:cNvSpPr>
                <a:spLocks noChangeArrowheads="1"/>
              </p:cNvSpPr>
              <p:nvPr/>
            </p:nvSpPr>
            <p:spPr bwMode="auto">
              <a:xfrm>
                <a:off x="2538" y="1776"/>
                <a:ext cx="22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a:t>
                </a:r>
              </a:p>
            </p:txBody>
          </p:sp>
          <p:sp>
            <p:nvSpPr>
              <p:cNvPr id="288846" name="Rectangle 78"/>
              <p:cNvSpPr>
                <a:spLocks noChangeArrowheads="1"/>
              </p:cNvSpPr>
              <p:nvPr/>
            </p:nvSpPr>
            <p:spPr bwMode="auto">
              <a:xfrm>
                <a:off x="2854" y="1680"/>
                <a:ext cx="216" cy="176"/>
              </a:xfrm>
              <a:prstGeom prst="rect">
                <a:avLst/>
              </a:prstGeom>
              <a:noFill/>
              <a:ln w="349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p>
            </p:txBody>
          </p:sp>
          <p:sp>
            <p:nvSpPr>
              <p:cNvPr id="288847" name="Rectangle 79"/>
              <p:cNvSpPr>
                <a:spLocks noChangeArrowheads="1"/>
              </p:cNvSpPr>
              <p:nvPr/>
            </p:nvSpPr>
            <p:spPr bwMode="auto">
              <a:xfrm>
                <a:off x="3090" y="2432"/>
                <a:ext cx="504"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a:t>
                </a:r>
              </a:p>
            </p:txBody>
          </p:sp>
          <p:sp>
            <p:nvSpPr>
              <p:cNvPr id="288848" name="Text Box 80"/>
              <p:cNvSpPr txBox="1">
                <a:spLocks noChangeArrowheads="1"/>
              </p:cNvSpPr>
              <p:nvPr/>
            </p:nvSpPr>
            <p:spPr bwMode="auto">
              <a:xfrm>
                <a:off x="1384" y="1536"/>
                <a:ext cx="776"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a:t>
                </a:r>
                <a:r>
                  <a:rPr kumimoji="1" lang="zh-CN" altLang="en-US" sz="20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射线管</a:t>
                </a:r>
                <a:endParaRPr kumimoji="1" lang="zh-CN" altLang="en-US" sz="1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49" name="Freeform 81"/>
              <p:cNvSpPr>
                <a:spLocks/>
              </p:cNvSpPr>
              <p:nvPr/>
            </p:nvSpPr>
            <p:spPr bwMode="auto">
              <a:xfrm>
                <a:off x="2138" y="1632"/>
                <a:ext cx="1440" cy="288"/>
              </a:xfrm>
              <a:custGeom>
                <a:avLst/>
                <a:gdLst>
                  <a:gd name="T0" fmla="*/ 0 w 3600"/>
                  <a:gd name="T1" fmla="*/ 720 h 720"/>
                  <a:gd name="T2" fmla="*/ 1905 w 3600"/>
                  <a:gd name="T3" fmla="*/ 0 h 720"/>
                  <a:gd name="T4" fmla="*/ 3600 w 3600"/>
                  <a:gd name="T5" fmla="*/ 720 h 720"/>
                </a:gdLst>
                <a:ahLst/>
                <a:cxnLst>
                  <a:cxn ang="0">
                    <a:pos x="T0" y="T1"/>
                  </a:cxn>
                  <a:cxn ang="0">
                    <a:pos x="T2" y="T3"/>
                  </a:cxn>
                  <a:cxn ang="0">
                    <a:pos x="T4" y="T5"/>
                  </a:cxn>
                </a:cxnLst>
                <a:rect l="0" t="0" r="r" b="b"/>
                <a:pathLst>
                  <a:path w="3600" h="720">
                    <a:moveTo>
                      <a:pt x="0" y="720"/>
                    </a:moveTo>
                    <a:cubicBezTo>
                      <a:pt x="652" y="360"/>
                      <a:pt x="1305" y="0"/>
                      <a:pt x="1905" y="0"/>
                    </a:cubicBezTo>
                    <a:cubicBezTo>
                      <a:pt x="2505" y="0"/>
                      <a:pt x="3318" y="600"/>
                      <a:pt x="3600" y="720"/>
                    </a:cubicBezTo>
                  </a:path>
                </a:pathLst>
              </a:custGeom>
              <a:noFill/>
              <a:ln w="34925" cap="flat" cmpd="sng">
                <a:solidFill>
                  <a:srgbClr val="000066"/>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50" name="Freeform 82"/>
              <p:cNvSpPr>
                <a:spLocks/>
              </p:cNvSpPr>
              <p:nvPr/>
            </p:nvSpPr>
            <p:spPr bwMode="auto">
              <a:xfrm>
                <a:off x="2138" y="2112"/>
                <a:ext cx="1446" cy="295"/>
              </a:xfrm>
              <a:custGeom>
                <a:avLst/>
                <a:gdLst>
                  <a:gd name="T0" fmla="*/ 0 w 3615"/>
                  <a:gd name="T1" fmla="*/ 15 h 737"/>
                  <a:gd name="T2" fmla="*/ 1785 w 3615"/>
                  <a:gd name="T3" fmla="*/ 735 h 737"/>
                  <a:gd name="T4" fmla="*/ 3615 w 3615"/>
                  <a:gd name="T5" fmla="*/ 0 h 737"/>
                </a:gdLst>
                <a:ahLst/>
                <a:cxnLst>
                  <a:cxn ang="0">
                    <a:pos x="T0" y="T1"/>
                  </a:cxn>
                  <a:cxn ang="0">
                    <a:pos x="T2" y="T3"/>
                  </a:cxn>
                  <a:cxn ang="0">
                    <a:pos x="T4" y="T5"/>
                  </a:cxn>
                </a:cxnLst>
                <a:rect l="0" t="0" r="r" b="b"/>
                <a:pathLst>
                  <a:path w="3615" h="737">
                    <a:moveTo>
                      <a:pt x="0" y="15"/>
                    </a:moveTo>
                    <a:cubicBezTo>
                      <a:pt x="591" y="376"/>
                      <a:pt x="1183" y="737"/>
                      <a:pt x="1785" y="735"/>
                    </a:cubicBezTo>
                    <a:cubicBezTo>
                      <a:pt x="2387" y="733"/>
                      <a:pt x="3001" y="366"/>
                      <a:pt x="3615" y="0"/>
                    </a:cubicBezTo>
                  </a:path>
                </a:pathLst>
              </a:custGeom>
              <a:noFill/>
              <a:ln w="34925" cap="flat" cmpd="sng">
                <a:solidFill>
                  <a:srgbClr val="000066"/>
                </a:solidFill>
                <a:prstDash val="solid"/>
                <a:round/>
                <a:headEnd type="none" w="med" len="sm"/>
                <a:tailEnd type="none" w="med"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8851" name="Line 83"/>
              <p:cNvSpPr>
                <a:spLocks noChangeShapeType="1"/>
              </p:cNvSpPr>
              <p:nvPr/>
            </p:nvSpPr>
            <p:spPr bwMode="auto">
              <a:xfrm>
                <a:off x="2072" y="1710"/>
                <a:ext cx="240" cy="120"/>
              </a:xfrm>
              <a:prstGeom prst="line">
                <a:avLst/>
              </a:prstGeom>
              <a:noFill/>
              <a:ln w="3492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8852" name="Rectangle 84"/>
            <p:cNvSpPr>
              <a:spLocks noChangeArrowheads="1"/>
            </p:cNvSpPr>
            <p:nvPr/>
          </p:nvSpPr>
          <p:spPr bwMode="auto">
            <a:xfrm>
              <a:off x="4320" y="1488"/>
              <a:ext cx="2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lgn="ctr">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sp>
        <p:nvSpPr>
          <p:cNvPr id="288855" name="Text Box 87"/>
          <p:cNvSpPr txBox="1">
            <a:spLocks noChangeArrowheads="1"/>
          </p:cNvSpPr>
          <p:nvPr/>
        </p:nvSpPr>
        <p:spPr bwMode="auto">
          <a:xfrm>
            <a:off x="755650" y="3825875"/>
            <a:ext cx="7797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kumimoji="1" lang="en-US" altLang="zh-CN" sz="2400" i="1"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d</a:t>
            </a:r>
            <a:r>
              <a:rPr kumimoji="1" lang="zh-CN" altLang="en-US" sz="2400" i="1"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足够小 </a:t>
            </a:r>
            <a:r>
              <a:rPr kumimoji="1" lang="zh-CN" altLang="en-US"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 </a:t>
            </a:r>
            <a:r>
              <a:rPr kumimoji="1" lang="el-GR" altLang="zh-CN" sz="2400" i="1"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θ</a:t>
            </a:r>
            <a:r>
              <a:rPr kumimoji="1" lang="en-US" altLang="zh-CN"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a:t>
            </a:r>
            <a:r>
              <a:rPr kumimoji="1" lang="zh-CN" altLang="en-US"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较大，可能观测到明显</a:t>
            </a:r>
            <a:r>
              <a:rPr kumimoji="1" lang="en-US" altLang="zh-CN"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X </a:t>
            </a:r>
            <a:r>
              <a:rPr kumimoji="1" lang="zh-CN" altLang="en-US"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射线衍射</a:t>
            </a:r>
            <a:endParaRPr kumimoji="1" lang="el-GR" altLang="zh-CN" sz="24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endParaRPr>
          </a:p>
        </p:txBody>
      </p:sp>
      <p:graphicFrame>
        <p:nvGraphicFramePr>
          <p:cNvPr id="31760" name="Object 54"/>
          <p:cNvGraphicFramePr>
            <a:graphicFrameLocks noChangeAspect="1"/>
          </p:cNvGraphicFramePr>
          <p:nvPr/>
        </p:nvGraphicFramePr>
        <p:xfrm>
          <a:off x="1373188" y="2393950"/>
          <a:ext cx="2249487" cy="476250"/>
        </p:xfrm>
        <a:graphic>
          <a:graphicData uri="http://schemas.openxmlformats.org/presentationml/2006/ole">
            <mc:AlternateContent xmlns:mc="http://schemas.openxmlformats.org/markup-compatibility/2006">
              <mc:Choice xmlns:v="urn:schemas-microsoft-com:vml" Requires="v">
                <p:oleObj spid="_x0000_s31839" name="公式" r:id="rId3" imgW="868622" imgH="99185" progId="Equation.3">
                  <p:embed/>
                </p:oleObj>
              </mc:Choice>
              <mc:Fallback>
                <p:oleObj name="公式" r:id="rId3" imgW="868622" imgH="99185" progId="Equation.3">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88" y="2393950"/>
                        <a:ext cx="22494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ChangeArrowheads="1"/>
          </p:cNvSpPr>
          <p:nvPr/>
        </p:nvSpPr>
        <p:spPr bwMode="auto">
          <a:xfrm>
            <a:off x="179388" y="2420938"/>
            <a:ext cx="8020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000" dirty="0">
                <a:solidFill>
                  <a:srgbClr val="0000CC"/>
                </a:solidFill>
                <a:effectLst>
                  <a:outerShdw blurRad="38100" dist="38100" dir="2700000" algn="tl">
                    <a:srgbClr val="000000">
                      <a:alpha val="43137"/>
                    </a:srgbClr>
                  </a:outerShdw>
                </a:effectLst>
              </a:rPr>
              <a:t>（</a:t>
            </a:r>
            <a:r>
              <a:rPr kumimoji="1" lang="en-US" altLang="zh-CN" sz="2000" dirty="0">
                <a:solidFill>
                  <a:srgbClr val="0000CC"/>
                </a:solidFill>
                <a:effectLst>
                  <a:outerShdw blurRad="38100" dist="38100" dir="2700000" algn="tl">
                    <a:srgbClr val="000000">
                      <a:alpha val="43137"/>
                    </a:srgbClr>
                  </a:outerShdw>
                </a:effectLst>
              </a:rPr>
              <a:t>2</a:t>
            </a:r>
            <a:r>
              <a:rPr kumimoji="1" lang="zh-CN" altLang="en-US" sz="2000" dirty="0">
                <a:solidFill>
                  <a:srgbClr val="0000CC"/>
                </a:solidFill>
                <a:effectLst>
                  <a:outerShdw blurRad="38100" dist="38100" dir="2700000" algn="tl">
                    <a:srgbClr val="000000">
                      <a:alpha val="43137"/>
                    </a:srgbClr>
                  </a:outerShdw>
                </a:effectLst>
              </a:rPr>
              <a:t>） 相同原子但几何位置不等价的原子构成的晶体</a:t>
            </a:r>
            <a:endParaRPr kumimoji="1" lang="zh-CN" altLang="en-US" sz="2000" b="0" dirty="0">
              <a:solidFill>
                <a:srgbClr val="0000CC"/>
              </a:solidFill>
              <a:effectLst>
                <a:outerShdw blurRad="38100" dist="38100" dir="2700000" algn="tl">
                  <a:srgbClr val="000000">
                    <a:alpha val="43137"/>
                  </a:srgbClr>
                </a:outerShdw>
              </a:effectLst>
            </a:endParaRPr>
          </a:p>
        </p:txBody>
      </p:sp>
      <p:sp>
        <p:nvSpPr>
          <p:cNvPr id="423939" name="Rectangle 3"/>
          <p:cNvSpPr>
            <a:spLocks noChangeArrowheads="1"/>
          </p:cNvSpPr>
          <p:nvPr/>
        </p:nvSpPr>
        <p:spPr bwMode="auto">
          <a:xfrm>
            <a:off x="976313" y="2813050"/>
            <a:ext cx="39560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000" dirty="0">
                <a:effectLst>
                  <a:outerShdw blurRad="38100" dist="38100" dir="2700000" algn="tl">
                    <a:srgbClr val="000000">
                      <a:alpha val="43137"/>
                    </a:srgbClr>
                  </a:outerShdw>
                </a:effectLst>
              </a:rPr>
              <a:t>金刚石结构的</a:t>
            </a:r>
            <a:r>
              <a:rPr kumimoji="1" lang="en-US" altLang="zh-CN" sz="2000" dirty="0">
                <a:effectLst>
                  <a:outerShdw blurRad="38100" dist="38100" dir="2700000" algn="tl">
                    <a:srgbClr val="000000">
                      <a:alpha val="43137"/>
                    </a:srgbClr>
                  </a:outerShdw>
                </a:effectLst>
              </a:rPr>
              <a:t>C</a:t>
            </a:r>
            <a:r>
              <a:rPr kumimoji="1" lang="zh-CN" altLang="en-US" sz="2000" dirty="0">
                <a:effectLst>
                  <a:outerShdw blurRad="38100" dist="38100" dir="2700000" algn="tl">
                    <a:srgbClr val="000000">
                      <a:alpha val="43137"/>
                    </a:srgbClr>
                  </a:outerShdw>
                </a:effectLst>
              </a:rPr>
              <a:t>、</a:t>
            </a:r>
            <a:r>
              <a:rPr kumimoji="1" lang="en-US" altLang="zh-CN" sz="2000" dirty="0">
                <a:effectLst>
                  <a:outerShdw blurRad="38100" dist="38100" dir="2700000" algn="tl">
                    <a:srgbClr val="000000">
                      <a:alpha val="43137"/>
                    </a:srgbClr>
                  </a:outerShdw>
                </a:effectLst>
              </a:rPr>
              <a:t>Si</a:t>
            </a:r>
            <a:r>
              <a:rPr kumimoji="1" lang="zh-CN" altLang="en-US" sz="2000" dirty="0">
                <a:effectLst>
                  <a:outerShdw blurRad="38100" dist="38100" dir="2700000" algn="tl">
                    <a:srgbClr val="000000">
                      <a:alpha val="43137"/>
                    </a:srgbClr>
                  </a:outerShdw>
                </a:effectLst>
              </a:rPr>
              <a:t>、</a:t>
            </a:r>
            <a:r>
              <a:rPr kumimoji="1" lang="en-US" altLang="zh-CN" sz="2000" dirty="0">
                <a:effectLst>
                  <a:outerShdw blurRad="38100" dist="38100" dir="2700000" algn="tl">
                    <a:srgbClr val="000000">
                      <a:alpha val="43137"/>
                    </a:srgbClr>
                  </a:outerShdw>
                </a:effectLst>
              </a:rPr>
              <a:t>Ge</a:t>
            </a:r>
            <a:endParaRPr kumimoji="1" lang="en-US" altLang="zh-CN" sz="2000" b="0" dirty="0">
              <a:effectLst>
                <a:outerShdw blurRad="38100" dist="38100" dir="2700000" algn="tl">
                  <a:srgbClr val="000000">
                    <a:alpha val="43137"/>
                  </a:srgbClr>
                </a:outerShdw>
              </a:effectLst>
            </a:endParaRPr>
          </a:p>
        </p:txBody>
      </p:sp>
      <p:sp>
        <p:nvSpPr>
          <p:cNvPr id="423940" name="Rectangle 4"/>
          <p:cNvSpPr>
            <a:spLocks noChangeArrowheads="1"/>
          </p:cNvSpPr>
          <p:nvPr/>
        </p:nvSpPr>
        <p:spPr bwMode="auto">
          <a:xfrm>
            <a:off x="4800600" y="2813050"/>
            <a:ext cx="419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000">
                <a:effectLst>
                  <a:outerShdw blurRad="38100" dist="38100" dir="2700000" algn="tl">
                    <a:srgbClr val="000000">
                      <a:alpha val="43137"/>
                    </a:srgbClr>
                  </a:outerShdw>
                </a:effectLst>
              </a:rPr>
              <a:t>六角密排结构</a:t>
            </a:r>
            <a:r>
              <a:rPr kumimoji="1" lang="en-US" altLang="zh-CN" sz="2000">
                <a:effectLst>
                  <a:outerShdw blurRad="38100" dist="38100" dir="2700000" algn="tl">
                    <a:srgbClr val="000000">
                      <a:alpha val="43137"/>
                    </a:srgbClr>
                  </a:outerShdw>
                </a:effectLst>
              </a:rPr>
              <a:t>Be</a:t>
            </a:r>
            <a:r>
              <a:rPr kumimoji="1" lang="zh-CN" altLang="en-US" sz="2000">
                <a:effectLst>
                  <a:outerShdw blurRad="38100" dist="38100" dir="2700000" algn="tl">
                    <a:srgbClr val="000000">
                      <a:alpha val="43137"/>
                    </a:srgbClr>
                  </a:outerShdw>
                </a:effectLst>
              </a:rPr>
              <a:t>、</a:t>
            </a:r>
            <a:r>
              <a:rPr kumimoji="1" lang="en-US" altLang="zh-CN" sz="2000">
                <a:effectLst>
                  <a:outerShdw blurRad="38100" dist="38100" dir="2700000" algn="tl">
                    <a:srgbClr val="000000">
                      <a:alpha val="43137"/>
                    </a:srgbClr>
                  </a:outerShdw>
                </a:effectLst>
              </a:rPr>
              <a:t>Mg</a:t>
            </a:r>
            <a:r>
              <a:rPr kumimoji="1" lang="zh-CN" altLang="en-US" sz="2000">
                <a:effectLst>
                  <a:outerShdw blurRad="38100" dist="38100" dir="2700000" algn="tl">
                    <a:srgbClr val="000000">
                      <a:alpha val="43137"/>
                    </a:srgbClr>
                  </a:outerShdw>
                </a:effectLst>
              </a:rPr>
              <a:t>、</a:t>
            </a:r>
            <a:r>
              <a:rPr kumimoji="1" lang="en-US" altLang="zh-CN" sz="2000">
                <a:effectLst>
                  <a:outerShdw blurRad="38100" dist="38100" dir="2700000" algn="tl">
                    <a:srgbClr val="000000">
                      <a:alpha val="43137"/>
                    </a:srgbClr>
                  </a:outerShdw>
                </a:effectLst>
              </a:rPr>
              <a:t>Zn</a:t>
            </a:r>
            <a:endParaRPr kumimoji="1" lang="en-US" altLang="zh-CN" sz="2000" b="0">
              <a:effectLst>
                <a:outerShdw blurRad="38100" dist="38100" dir="2700000" algn="tl">
                  <a:srgbClr val="000000">
                    <a:alpha val="43137"/>
                  </a:srgbClr>
                </a:outerShdw>
              </a:effectLst>
            </a:endParaRPr>
          </a:p>
        </p:txBody>
      </p:sp>
      <p:pic>
        <p:nvPicPr>
          <p:cNvPr id="24581" name="Picture 5" descr="XCH001_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88" y="3267075"/>
            <a:ext cx="3449637"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XCH001_0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263" y="3263900"/>
            <a:ext cx="2482850"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a:off x="152400" y="1628775"/>
            <a:ext cx="874077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zh-CN" altLang="en-US" sz="2200" dirty="0">
                <a:solidFill>
                  <a:srgbClr val="800000"/>
                </a:solidFill>
                <a:effectLst>
                  <a:outerShdw blurRad="38100" dist="38100" dir="2700000" algn="tl">
                    <a:srgbClr val="000000">
                      <a:alpha val="43137"/>
                    </a:srgbClr>
                  </a:outerShdw>
                </a:effectLst>
              </a:rPr>
              <a:t>定义：</a:t>
            </a:r>
            <a:r>
              <a:rPr kumimoji="1" lang="zh-CN" altLang="en-US" sz="2200" dirty="0">
                <a:effectLst>
                  <a:outerShdw blurRad="38100" dist="38100" dir="2700000" algn="tl">
                    <a:srgbClr val="000000">
                      <a:alpha val="43137"/>
                    </a:srgbClr>
                  </a:outerShdw>
                </a:effectLst>
              </a:rPr>
              <a:t>包含两种或两种以上的等价原子，每个原胞包括两个或更多的原子。</a:t>
            </a:r>
          </a:p>
        </p:txBody>
      </p:sp>
      <p:sp>
        <p:nvSpPr>
          <p:cNvPr id="10" name="标题 1"/>
          <p:cNvSpPr txBox="1">
            <a:spLocks/>
          </p:cNvSpPr>
          <p:nvPr/>
        </p:nvSpPr>
        <p:spPr>
          <a:xfrm>
            <a:off x="442913" y="809625"/>
            <a:ext cx="8243887" cy="747713"/>
          </a:xfrm>
          <a:prstGeom prst="rect">
            <a:avLst/>
          </a:prstGeom>
        </p:spPr>
        <p:txBody>
          <a:bodyPr anchor="b"/>
          <a:lst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defRPr/>
            </a:pPr>
            <a:r>
              <a:rPr lang="zh-CN" altLang="en-US" kern="0"/>
              <a:t> 复式晶格 </a:t>
            </a:r>
            <a:endParaRPr lang="zh-CN" altLang="en-US" kern="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pPr eaLnBrk="1" hangingPunct="1">
              <a:defRPr/>
            </a:pPr>
            <a:r>
              <a:rPr lang="zh-CN" altLang="en-US" sz="3600" dirty="0"/>
              <a:t>简单晶格与复式晶格的联系</a:t>
            </a:r>
          </a:p>
        </p:txBody>
      </p:sp>
      <p:sp>
        <p:nvSpPr>
          <p:cNvPr id="20483" name="Rectangle 3"/>
          <p:cNvSpPr>
            <a:spLocks noGrp="1" noChangeArrowheads="1"/>
          </p:cNvSpPr>
          <p:nvPr>
            <p:ph sz="half" idx="1"/>
          </p:nvPr>
        </p:nvSpPr>
        <p:spPr>
          <a:ln w="38100">
            <a:solidFill>
              <a:srgbClr val="0070C0"/>
            </a:solidFill>
            <a:prstDash val="dash"/>
          </a:ln>
        </p:spPr>
        <p:txBody>
          <a:bodyPr/>
          <a:lstStyle/>
          <a:p>
            <a:pPr marL="0" indent="0" algn="ctr">
              <a:lnSpc>
                <a:spcPct val="150000"/>
              </a:lnSpc>
              <a:buFontTx/>
              <a:buNone/>
              <a:defRPr/>
            </a:pPr>
            <a:r>
              <a:rPr lang="zh-CN" altLang="en-US" sz="2000" dirty="0">
                <a:solidFill>
                  <a:srgbClr val="800000"/>
                </a:solidFill>
              </a:rPr>
              <a:t>复式晶格</a:t>
            </a:r>
          </a:p>
          <a:p>
            <a:pPr>
              <a:lnSpc>
                <a:spcPct val="150000"/>
              </a:lnSpc>
              <a:defRPr/>
            </a:pPr>
            <a:r>
              <a:rPr lang="en-US" altLang="zh-CN" sz="2000" dirty="0"/>
              <a:t>(1)</a:t>
            </a:r>
            <a:r>
              <a:rPr lang="zh-CN" altLang="en-US" sz="2000" dirty="0"/>
              <a:t>每种等价原子形成一个简单晶格</a:t>
            </a:r>
            <a:r>
              <a:rPr lang="en-US" altLang="zh-CN" sz="2000" dirty="0"/>
              <a:t>;</a:t>
            </a:r>
          </a:p>
          <a:p>
            <a:pPr>
              <a:lnSpc>
                <a:spcPct val="150000"/>
              </a:lnSpc>
              <a:defRPr/>
            </a:pPr>
            <a:r>
              <a:rPr lang="en-US" altLang="zh-CN" sz="2000" dirty="0"/>
              <a:t>(2)</a:t>
            </a:r>
            <a:r>
              <a:rPr lang="zh-CN" altLang="en-US" sz="2000" dirty="0"/>
              <a:t>不同的等价原子形成的简单晶格是相同的</a:t>
            </a:r>
            <a:r>
              <a:rPr lang="en-US" altLang="zh-CN" sz="2000" dirty="0"/>
              <a:t>;</a:t>
            </a:r>
          </a:p>
          <a:p>
            <a:pPr>
              <a:lnSpc>
                <a:spcPct val="150000"/>
              </a:lnSpc>
              <a:defRPr/>
            </a:pPr>
            <a:r>
              <a:rPr lang="en-US" altLang="zh-CN" sz="2000" dirty="0"/>
              <a:t>(3)</a:t>
            </a:r>
            <a:r>
              <a:rPr lang="zh-CN" altLang="en-US" sz="2000" dirty="0"/>
              <a:t>复式晶格由多个相同的简单晶格互相套构而成。</a:t>
            </a:r>
          </a:p>
          <a:p>
            <a:pPr>
              <a:lnSpc>
                <a:spcPct val="150000"/>
              </a:lnSpc>
              <a:defRPr/>
            </a:pPr>
            <a:r>
              <a:rPr lang="zh-CN" altLang="en-US" sz="2000" dirty="0"/>
              <a:t>例如：</a:t>
            </a:r>
            <a:r>
              <a:rPr lang="en-US" altLang="zh-CN" sz="2000" dirty="0" err="1"/>
              <a:t>NaCl</a:t>
            </a:r>
            <a:r>
              <a:rPr lang="zh-CN" altLang="en-US" sz="2000" dirty="0"/>
              <a:t>，</a:t>
            </a:r>
            <a:r>
              <a:rPr lang="en-US" altLang="zh-CN" sz="2000" dirty="0"/>
              <a:t>CsCl</a:t>
            </a:r>
            <a:r>
              <a:rPr lang="zh-CN" altLang="en-US" sz="2000" dirty="0"/>
              <a:t>，金刚石，六角密排等结构。</a:t>
            </a:r>
          </a:p>
        </p:txBody>
      </p:sp>
      <p:sp>
        <p:nvSpPr>
          <p:cNvPr id="2" name="内容占位符 1"/>
          <p:cNvSpPr>
            <a:spLocks noGrp="1"/>
          </p:cNvSpPr>
          <p:nvPr>
            <p:ph sz="half" idx="2"/>
          </p:nvPr>
        </p:nvSpPr>
        <p:spPr>
          <a:ln w="38100">
            <a:solidFill>
              <a:srgbClr val="0070C0"/>
            </a:solidFill>
            <a:prstDash val="dash"/>
          </a:ln>
        </p:spPr>
        <p:txBody>
          <a:bodyPr/>
          <a:lstStyle/>
          <a:p>
            <a:pPr marL="0" indent="0">
              <a:buFontTx/>
              <a:buNone/>
              <a:defRPr/>
            </a:pPr>
            <a:endParaRPr lang="zh-CN" altLang="en-US" dirty="0"/>
          </a:p>
        </p:txBody>
      </p:sp>
      <p:grpSp>
        <p:nvGrpSpPr>
          <p:cNvPr id="25605" name="Group 4"/>
          <p:cNvGrpSpPr>
            <a:grpSpLocks/>
          </p:cNvGrpSpPr>
          <p:nvPr/>
        </p:nvGrpSpPr>
        <p:grpSpPr bwMode="auto">
          <a:xfrm>
            <a:off x="5313363" y="1916113"/>
            <a:ext cx="2919412" cy="2998787"/>
            <a:chOff x="2100" y="4656"/>
            <a:chExt cx="3115" cy="3199"/>
          </a:xfrm>
        </p:grpSpPr>
        <p:grpSp>
          <p:nvGrpSpPr>
            <p:cNvPr id="25607" name="Group 5"/>
            <p:cNvGrpSpPr>
              <a:grpSpLocks/>
            </p:cNvGrpSpPr>
            <p:nvPr/>
          </p:nvGrpSpPr>
          <p:grpSpPr bwMode="auto">
            <a:xfrm>
              <a:off x="2224" y="4783"/>
              <a:ext cx="2880" cy="2964"/>
              <a:chOff x="3780" y="5031"/>
              <a:chExt cx="2880" cy="2964"/>
            </a:xfrm>
          </p:grpSpPr>
          <p:sp>
            <p:nvSpPr>
              <p:cNvPr id="24625" name="AutoShape 6"/>
              <p:cNvSpPr>
                <a:spLocks noChangeArrowheads="1"/>
              </p:cNvSpPr>
              <p:nvPr/>
            </p:nvSpPr>
            <p:spPr bwMode="auto">
              <a:xfrm>
                <a:off x="3780" y="5031"/>
                <a:ext cx="2880" cy="2964"/>
              </a:xfrm>
              <a:prstGeom prst="cube">
                <a:avLst>
                  <a:gd name="adj" fmla="val 25000"/>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26" name="Line 7"/>
              <p:cNvSpPr>
                <a:spLocks noChangeShapeType="1"/>
              </p:cNvSpPr>
              <p:nvPr/>
            </p:nvSpPr>
            <p:spPr bwMode="auto">
              <a:xfrm>
                <a:off x="4500" y="5031"/>
                <a:ext cx="0" cy="2239"/>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627" name="Line 8"/>
              <p:cNvSpPr>
                <a:spLocks noChangeShapeType="1"/>
              </p:cNvSpPr>
              <p:nvPr/>
            </p:nvSpPr>
            <p:spPr bwMode="auto">
              <a:xfrm>
                <a:off x="4491" y="7260"/>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628" name="Line 9"/>
              <p:cNvSpPr>
                <a:spLocks noChangeShapeType="1"/>
              </p:cNvSpPr>
              <p:nvPr/>
            </p:nvSpPr>
            <p:spPr bwMode="auto">
              <a:xfrm flipH="1">
                <a:off x="3780" y="7212"/>
                <a:ext cx="720" cy="779"/>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24583" name="Oval 10"/>
            <p:cNvSpPr>
              <a:spLocks noChangeArrowheads="1"/>
            </p:cNvSpPr>
            <p:nvPr/>
          </p:nvSpPr>
          <p:spPr bwMode="auto">
            <a:xfrm>
              <a:off x="2108" y="538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584" name="Oval 11"/>
            <p:cNvSpPr>
              <a:spLocks noChangeArrowheads="1"/>
            </p:cNvSpPr>
            <p:nvPr/>
          </p:nvSpPr>
          <p:spPr bwMode="auto">
            <a:xfrm>
              <a:off x="2828" y="4671"/>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585" name="Line 12"/>
            <p:cNvSpPr>
              <a:spLocks noChangeShapeType="1"/>
            </p:cNvSpPr>
            <p:nvPr/>
          </p:nvSpPr>
          <p:spPr bwMode="auto">
            <a:xfrm>
              <a:off x="2623" y="5095"/>
              <a:ext cx="2161"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86" name="Line 13"/>
            <p:cNvSpPr>
              <a:spLocks noChangeShapeType="1"/>
            </p:cNvSpPr>
            <p:nvPr/>
          </p:nvSpPr>
          <p:spPr bwMode="auto">
            <a:xfrm>
              <a:off x="2600" y="6195"/>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87" name="Line 14"/>
            <p:cNvSpPr>
              <a:spLocks noChangeShapeType="1"/>
            </p:cNvSpPr>
            <p:nvPr/>
          </p:nvSpPr>
          <p:spPr bwMode="auto">
            <a:xfrm>
              <a:off x="2584" y="7357"/>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88" name="Line 15"/>
            <p:cNvSpPr>
              <a:spLocks noChangeShapeType="1"/>
            </p:cNvSpPr>
            <p:nvPr/>
          </p:nvSpPr>
          <p:spPr bwMode="auto">
            <a:xfrm>
              <a:off x="2600" y="5088"/>
              <a:ext cx="0" cy="226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89" name="Line 16"/>
            <p:cNvSpPr>
              <a:spLocks noChangeShapeType="1"/>
            </p:cNvSpPr>
            <p:nvPr/>
          </p:nvSpPr>
          <p:spPr bwMode="auto">
            <a:xfrm>
              <a:off x="3672" y="5091"/>
              <a:ext cx="0" cy="2269"/>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0" name="Line 17"/>
            <p:cNvSpPr>
              <a:spLocks noChangeShapeType="1"/>
            </p:cNvSpPr>
            <p:nvPr/>
          </p:nvSpPr>
          <p:spPr bwMode="auto">
            <a:xfrm>
              <a:off x="4759" y="5091"/>
              <a:ext cx="0" cy="2269"/>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1" name="Line 18"/>
            <p:cNvSpPr>
              <a:spLocks noChangeShapeType="1"/>
            </p:cNvSpPr>
            <p:nvPr/>
          </p:nvSpPr>
          <p:spPr bwMode="auto">
            <a:xfrm flipH="1">
              <a:off x="3260" y="4768"/>
              <a:ext cx="737" cy="737"/>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2" name="Line 19"/>
            <p:cNvSpPr>
              <a:spLocks noChangeShapeType="1"/>
            </p:cNvSpPr>
            <p:nvPr/>
          </p:nvSpPr>
          <p:spPr bwMode="auto">
            <a:xfrm flipH="1">
              <a:off x="3252" y="5863"/>
              <a:ext cx="737" cy="737"/>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3" name="Line 20"/>
            <p:cNvSpPr>
              <a:spLocks noChangeShapeType="1"/>
            </p:cNvSpPr>
            <p:nvPr/>
          </p:nvSpPr>
          <p:spPr bwMode="auto">
            <a:xfrm flipH="1">
              <a:off x="3255" y="7007"/>
              <a:ext cx="739" cy="737"/>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4" name="Line 21"/>
            <p:cNvSpPr>
              <a:spLocks noChangeShapeType="1"/>
            </p:cNvSpPr>
            <p:nvPr/>
          </p:nvSpPr>
          <p:spPr bwMode="auto">
            <a:xfrm>
              <a:off x="4001" y="4783"/>
              <a:ext cx="0" cy="221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5" name="Line 22"/>
            <p:cNvSpPr>
              <a:spLocks noChangeShapeType="1"/>
            </p:cNvSpPr>
            <p:nvPr/>
          </p:nvSpPr>
          <p:spPr bwMode="auto">
            <a:xfrm>
              <a:off x="3248" y="5484"/>
              <a:ext cx="0" cy="226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6" name="Line 23"/>
            <p:cNvSpPr>
              <a:spLocks noChangeShapeType="1"/>
            </p:cNvSpPr>
            <p:nvPr/>
          </p:nvSpPr>
          <p:spPr bwMode="auto">
            <a:xfrm>
              <a:off x="2224" y="6597"/>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7" name="Line 24"/>
            <p:cNvSpPr>
              <a:spLocks noChangeShapeType="1"/>
            </p:cNvSpPr>
            <p:nvPr/>
          </p:nvSpPr>
          <p:spPr bwMode="auto">
            <a:xfrm>
              <a:off x="2944" y="5872"/>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8" name="Line 25"/>
            <p:cNvSpPr>
              <a:spLocks noChangeShapeType="1"/>
            </p:cNvSpPr>
            <p:nvPr/>
          </p:nvSpPr>
          <p:spPr bwMode="auto">
            <a:xfrm flipH="1">
              <a:off x="2215" y="5857"/>
              <a:ext cx="739" cy="737"/>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599" name="Oval 26"/>
            <p:cNvSpPr>
              <a:spLocks noChangeArrowheads="1"/>
            </p:cNvSpPr>
            <p:nvPr/>
          </p:nvSpPr>
          <p:spPr bwMode="auto">
            <a:xfrm>
              <a:off x="3858" y="4656"/>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00" name="Oval 27"/>
            <p:cNvSpPr>
              <a:spLocks noChangeArrowheads="1"/>
            </p:cNvSpPr>
            <p:nvPr/>
          </p:nvSpPr>
          <p:spPr bwMode="auto">
            <a:xfrm>
              <a:off x="4268" y="5381"/>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01" name="Oval 28"/>
            <p:cNvSpPr>
              <a:spLocks noChangeArrowheads="1"/>
            </p:cNvSpPr>
            <p:nvPr/>
          </p:nvSpPr>
          <p:spPr bwMode="auto">
            <a:xfrm>
              <a:off x="4988" y="4664"/>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02" name="Oval 29"/>
            <p:cNvSpPr>
              <a:spLocks noChangeArrowheads="1"/>
            </p:cNvSpPr>
            <p:nvPr/>
          </p:nvSpPr>
          <p:spPr bwMode="auto">
            <a:xfrm>
              <a:off x="2500" y="4979"/>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03" name="Oval 30"/>
            <p:cNvSpPr>
              <a:spLocks noChangeArrowheads="1"/>
            </p:cNvSpPr>
            <p:nvPr/>
          </p:nvSpPr>
          <p:spPr bwMode="auto">
            <a:xfrm>
              <a:off x="2485" y="7208"/>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04" name="Oval 31"/>
            <p:cNvSpPr>
              <a:spLocks noChangeArrowheads="1"/>
            </p:cNvSpPr>
            <p:nvPr/>
          </p:nvSpPr>
          <p:spPr bwMode="auto">
            <a:xfrm>
              <a:off x="3884" y="6880"/>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05" name="Oval 32"/>
            <p:cNvSpPr>
              <a:spLocks noChangeArrowheads="1"/>
            </p:cNvSpPr>
            <p:nvPr/>
          </p:nvSpPr>
          <p:spPr bwMode="auto">
            <a:xfrm>
              <a:off x="3140" y="7613"/>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06" name="Oval 33"/>
            <p:cNvSpPr>
              <a:spLocks noChangeArrowheads="1"/>
            </p:cNvSpPr>
            <p:nvPr/>
          </p:nvSpPr>
          <p:spPr bwMode="auto">
            <a:xfrm>
              <a:off x="4653" y="7235"/>
              <a:ext cx="227" cy="229"/>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07" name="Oval 34"/>
            <p:cNvSpPr>
              <a:spLocks noChangeArrowheads="1"/>
            </p:cNvSpPr>
            <p:nvPr/>
          </p:nvSpPr>
          <p:spPr bwMode="auto">
            <a:xfrm>
              <a:off x="3548" y="6068"/>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08" name="Line 35"/>
            <p:cNvSpPr>
              <a:spLocks noChangeShapeType="1"/>
            </p:cNvSpPr>
            <p:nvPr/>
          </p:nvSpPr>
          <p:spPr bwMode="auto">
            <a:xfrm flipH="1">
              <a:off x="4383" y="5858"/>
              <a:ext cx="739" cy="73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4609" name="Oval 36"/>
            <p:cNvSpPr>
              <a:spLocks noChangeArrowheads="1"/>
            </p:cNvSpPr>
            <p:nvPr/>
          </p:nvSpPr>
          <p:spPr bwMode="auto">
            <a:xfrm>
              <a:off x="2828" y="5757"/>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0" name="Oval 37"/>
            <p:cNvSpPr>
              <a:spLocks noChangeArrowheads="1"/>
            </p:cNvSpPr>
            <p:nvPr/>
          </p:nvSpPr>
          <p:spPr bwMode="auto">
            <a:xfrm>
              <a:off x="2100" y="6471"/>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1" name="Oval 38"/>
            <p:cNvSpPr>
              <a:spLocks noChangeArrowheads="1"/>
            </p:cNvSpPr>
            <p:nvPr/>
          </p:nvSpPr>
          <p:spPr bwMode="auto">
            <a:xfrm>
              <a:off x="4268" y="6471"/>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2" name="Oval 39"/>
            <p:cNvSpPr>
              <a:spLocks noChangeArrowheads="1"/>
            </p:cNvSpPr>
            <p:nvPr/>
          </p:nvSpPr>
          <p:spPr bwMode="auto">
            <a:xfrm>
              <a:off x="4988" y="5757"/>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3" name="Oval 40"/>
            <p:cNvSpPr>
              <a:spLocks noChangeArrowheads="1"/>
            </p:cNvSpPr>
            <p:nvPr/>
          </p:nvSpPr>
          <p:spPr bwMode="auto">
            <a:xfrm>
              <a:off x="3148" y="5367"/>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4" name="Oval 41"/>
            <p:cNvSpPr>
              <a:spLocks noChangeArrowheads="1"/>
            </p:cNvSpPr>
            <p:nvPr/>
          </p:nvSpPr>
          <p:spPr bwMode="auto">
            <a:xfrm>
              <a:off x="4644" y="4985"/>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5" name="Oval 42"/>
            <p:cNvSpPr>
              <a:spLocks noChangeArrowheads="1"/>
            </p:cNvSpPr>
            <p:nvPr/>
          </p:nvSpPr>
          <p:spPr bwMode="auto">
            <a:xfrm>
              <a:off x="2485" y="6077"/>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6" name="Oval 43"/>
            <p:cNvSpPr>
              <a:spLocks noChangeArrowheads="1"/>
            </p:cNvSpPr>
            <p:nvPr/>
          </p:nvSpPr>
          <p:spPr bwMode="auto">
            <a:xfrm>
              <a:off x="2108" y="762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7" name="Oval 44"/>
            <p:cNvSpPr>
              <a:spLocks noChangeArrowheads="1"/>
            </p:cNvSpPr>
            <p:nvPr/>
          </p:nvSpPr>
          <p:spPr bwMode="auto">
            <a:xfrm>
              <a:off x="2828" y="6847"/>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8" name="Oval 45"/>
            <p:cNvSpPr>
              <a:spLocks noChangeArrowheads="1"/>
            </p:cNvSpPr>
            <p:nvPr/>
          </p:nvSpPr>
          <p:spPr bwMode="auto">
            <a:xfrm>
              <a:off x="3557" y="4976"/>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19" name="Oval 46"/>
            <p:cNvSpPr>
              <a:spLocks noChangeArrowheads="1"/>
            </p:cNvSpPr>
            <p:nvPr/>
          </p:nvSpPr>
          <p:spPr bwMode="auto">
            <a:xfrm>
              <a:off x="3875" y="574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20" name="Oval 47"/>
            <p:cNvSpPr>
              <a:spLocks noChangeArrowheads="1"/>
            </p:cNvSpPr>
            <p:nvPr/>
          </p:nvSpPr>
          <p:spPr bwMode="auto">
            <a:xfrm>
              <a:off x="3140" y="646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21" name="Oval 48"/>
            <p:cNvSpPr>
              <a:spLocks noChangeArrowheads="1"/>
            </p:cNvSpPr>
            <p:nvPr/>
          </p:nvSpPr>
          <p:spPr bwMode="auto">
            <a:xfrm>
              <a:off x="3548" y="7223"/>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22" name="Oval 49"/>
            <p:cNvSpPr>
              <a:spLocks noChangeArrowheads="1"/>
            </p:cNvSpPr>
            <p:nvPr/>
          </p:nvSpPr>
          <p:spPr bwMode="auto">
            <a:xfrm>
              <a:off x="4659" y="606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23" name="Oval 50"/>
            <p:cNvSpPr>
              <a:spLocks noChangeArrowheads="1"/>
            </p:cNvSpPr>
            <p:nvPr/>
          </p:nvSpPr>
          <p:spPr bwMode="auto">
            <a:xfrm>
              <a:off x="4988" y="688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4624" name="Oval 51"/>
            <p:cNvSpPr>
              <a:spLocks noChangeArrowheads="1"/>
            </p:cNvSpPr>
            <p:nvPr/>
          </p:nvSpPr>
          <p:spPr bwMode="auto">
            <a:xfrm>
              <a:off x="4268" y="7613"/>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grpSp>
      <p:sp>
        <p:nvSpPr>
          <p:cNvPr id="24581" name="Text Box 52"/>
          <p:cNvSpPr txBox="1">
            <a:spLocks noChangeArrowheads="1"/>
          </p:cNvSpPr>
          <p:nvPr/>
        </p:nvSpPr>
        <p:spPr bwMode="auto">
          <a:xfrm>
            <a:off x="5430838" y="5087938"/>
            <a:ext cx="2670175"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spcBef>
                <a:spcPct val="50000"/>
              </a:spcBef>
              <a:buFontTx/>
              <a:buNone/>
              <a:defRPr/>
            </a:pPr>
            <a:r>
              <a:rPr kumimoji="1" lang="en-US" altLang="zh-CN" sz="2000" dirty="0" err="1">
                <a:solidFill>
                  <a:srgbClr val="800000"/>
                </a:solidFill>
                <a:effectLst>
                  <a:outerShdw blurRad="38100" dist="38100" dir="2700000" algn="tl">
                    <a:srgbClr val="000000">
                      <a:alpha val="43137"/>
                    </a:srgbClr>
                  </a:outerShdw>
                </a:effectLst>
              </a:rPr>
              <a:t>NaCl</a:t>
            </a:r>
            <a:r>
              <a:rPr kumimoji="1" lang="zh-CN" altLang="en-US" sz="2000" dirty="0">
                <a:solidFill>
                  <a:srgbClr val="800000"/>
                </a:solidFill>
                <a:effectLst>
                  <a:outerShdw blurRad="38100" dist="38100" dir="2700000" algn="tl">
                    <a:srgbClr val="000000">
                      <a:alpha val="43137"/>
                    </a:srgbClr>
                  </a:outerShdw>
                </a:effectLst>
              </a:rPr>
              <a:t>结构</a:t>
            </a:r>
            <a:endParaRPr kumimoji="1" lang="en-US" altLang="zh-CN" sz="2000" dirty="0">
              <a:solidFill>
                <a:srgbClr val="800000"/>
              </a:solidFill>
              <a:effectLst>
                <a:outerShdw blurRad="38100" dist="38100" dir="2700000" algn="tl">
                  <a:srgbClr val="000000">
                    <a:alpha val="43137"/>
                  </a:srgbClr>
                </a:outerShdw>
              </a:effectLst>
            </a:endParaRPr>
          </a:p>
          <a:p>
            <a:pPr algn="ctr" eaLnBrk="1" hangingPunct="1">
              <a:lnSpc>
                <a:spcPct val="100000"/>
              </a:lnSpc>
              <a:spcBef>
                <a:spcPct val="50000"/>
              </a:spcBef>
              <a:buFontTx/>
              <a:buNone/>
              <a:defRPr/>
            </a:pPr>
            <a:r>
              <a:rPr kumimoji="1" lang="zh-CN" altLang="en-US" sz="2000" u="sng" dirty="0">
                <a:solidFill>
                  <a:srgbClr val="0A031F"/>
                </a:solidFill>
                <a:effectLst>
                  <a:outerShdw blurRad="38100" dist="38100" dir="2700000" algn="tl">
                    <a:srgbClr val="000000">
                      <a:alpha val="43137"/>
                    </a:srgbClr>
                  </a:outerShdw>
                </a:effectLst>
              </a:rPr>
              <a:t>两个面心</a:t>
            </a:r>
            <a:r>
              <a:rPr kumimoji="1" lang="zh-CN" altLang="en-US" sz="2000" dirty="0">
                <a:solidFill>
                  <a:srgbClr val="0A031F"/>
                </a:solidFill>
                <a:effectLst>
                  <a:outerShdw blurRad="38100" dist="38100" dir="2700000" algn="tl">
                    <a:srgbClr val="000000">
                      <a:alpha val="43137"/>
                    </a:srgbClr>
                  </a:outerShdw>
                </a:effectLst>
              </a:rPr>
              <a:t>的套构</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7" name="Rectangle 3"/>
          <p:cNvSpPr>
            <a:spLocks noChangeArrowheads="1"/>
          </p:cNvSpPr>
          <p:nvPr/>
        </p:nvSpPr>
        <p:spPr bwMode="auto">
          <a:xfrm>
            <a:off x="468313" y="1844675"/>
            <a:ext cx="822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buFontTx/>
              <a:buNone/>
              <a:defRPr/>
            </a:pPr>
            <a:r>
              <a:rPr kumimoji="1" lang="en-US" altLang="zh-CN" sz="2400" dirty="0" err="1">
                <a:solidFill>
                  <a:srgbClr val="0000CC"/>
                </a:solidFill>
                <a:effectLst>
                  <a:outerShdw blurRad="38100" dist="38100" dir="2700000" algn="tl">
                    <a:srgbClr val="000000">
                      <a:alpha val="43137"/>
                    </a:srgbClr>
                  </a:outerShdw>
                </a:effectLst>
              </a:rPr>
              <a:t>NaCl</a:t>
            </a:r>
            <a:r>
              <a:rPr kumimoji="1" lang="zh-CN" altLang="en-US" sz="2400" dirty="0">
                <a:solidFill>
                  <a:srgbClr val="0000CC"/>
                </a:solidFill>
                <a:effectLst>
                  <a:outerShdw blurRad="38100" dist="38100" dir="2700000" algn="tl">
                    <a:srgbClr val="000000">
                      <a:alpha val="43137"/>
                    </a:srgbClr>
                  </a:outerShdw>
                </a:effectLst>
              </a:rPr>
              <a:t>晶格 </a:t>
            </a:r>
            <a:r>
              <a:rPr kumimoji="1" lang="en-US" altLang="zh-CN" sz="2400" dirty="0">
                <a:effectLst>
                  <a:outerShdw blurRad="38100" dist="38100" dir="2700000" algn="tl">
                    <a:srgbClr val="000000">
                      <a:alpha val="43137"/>
                    </a:srgbClr>
                  </a:outerShdw>
                </a:effectLst>
              </a:rPr>
              <a:t>—— Na</a:t>
            </a:r>
            <a:r>
              <a:rPr kumimoji="1" lang="en-US" altLang="zh-CN" sz="2400" baseline="30000" dirty="0">
                <a:effectLst>
                  <a:outerShdw blurRad="38100" dist="38100" dir="2700000" algn="tl">
                    <a:srgbClr val="000000">
                      <a:alpha val="43137"/>
                    </a:srgbClr>
                  </a:outerShdw>
                </a:effectLst>
              </a:rPr>
              <a:t>+</a:t>
            </a:r>
            <a:r>
              <a:rPr kumimoji="1" lang="zh-CN" altLang="en-US" sz="2400" dirty="0">
                <a:effectLst>
                  <a:outerShdw blurRad="38100" dist="38100" dir="2700000" algn="tl">
                    <a:srgbClr val="000000">
                      <a:alpha val="43137"/>
                    </a:srgbClr>
                  </a:outerShdw>
                </a:effectLst>
              </a:rPr>
              <a:t>和</a:t>
            </a:r>
            <a:r>
              <a:rPr kumimoji="1" lang="en-US" altLang="zh-CN" sz="2400" dirty="0">
                <a:effectLst>
                  <a:outerShdw blurRad="38100" dist="38100" dir="2700000" algn="tl">
                    <a:srgbClr val="000000">
                      <a:alpha val="43137"/>
                    </a:srgbClr>
                  </a:outerShdw>
                </a:effectLst>
              </a:rPr>
              <a:t>Cl</a:t>
            </a:r>
            <a:r>
              <a:rPr kumimoji="1" lang="zh-CN" altLang="en-US" sz="2400" baseline="30000" dirty="0">
                <a:effectLst>
                  <a:outerShdw blurRad="38100" dist="38100" dir="2700000" algn="tl">
                    <a:srgbClr val="000000">
                      <a:alpha val="43137"/>
                    </a:srgbClr>
                  </a:outerShdw>
                </a:effectLst>
              </a:rPr>
              <a:t>－</a:t>
            </a:r>
            <a:r>
              <a:rPr kumimoji="1" lang="zh-CN" altLang="en-US" sz="2400" dirty="0">
                <a:effectLst>
                  <a:outerShdw blurRad="38100" dist="38100" dir="2700000" algn="tl">
                    <a:srgbClr val="000000">
                      <a:alpha val="43137"/>
                    </a:srgbClr>
                  </a:outerShdw>
                </a:effectLst>
              </a:rPr>
              <a:t>各有一个相同的面心立方晶格  </a:t>
            </a:r>
          </a:p>
        </p:txBody>
      </p:sp>
      <p:pic>
        <p:nvPicPr>
          <p:cNvPr id="26627" name="Picture 4" descr="XCH001_009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560638"/>
            <a:ext cx="42672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5" descr="XCH001_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30475"/>
            <a:ext cx="4167188"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a:t>复式晶格看成由多个相同的子晶格互相套构而成</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ChangeArrowheads="1"/>
          </p:cNvSpPr>
          <p:nvPr/>
        </p:nvSpPr>
        <p:spPr bwMode="auto">
          <a:xfrm>
            <a:off x="0" y="1773238"/>
            <a:ext cx="9144000" cy="97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20000"/>
              </a:lnSpc>
              <a:buFontTx/>
              <a:buNone/>
              <a:defRPr/>
            </a:pPr>
            <a:r>
              <a:rPr kumimoji="1" lang="en-US" altLang="zh-CN" sz="2400" dirty="0">
                <a:solidFill>
                  <a:srgbClr val="0000CC"/>
                </a:solidFill>
                <a:effectLst>
                  <a:outerShdw blurRad="38100" dist="38100" dir="2700000" algn="tl">
                    <a:srgbClr val="000000">
                      <a:alpha val="43137"/>
                    </a:srgbClr>
                  </a:outerShdw>
                </a:effectLst>
              </a:rPr>
              <a:t>CsCl</a:t>
            </a:r>
            <a:r>
              <a:rPr kumimoji="1" lang="zh-CN" altLang="en-US" sz="2400" dirty="0">
                <a:solidFill>
                  <a:srgbClr val="0000CC"/>
                </a:solidFill>
                <a:effectLst>
                  <a:outerShdw blurRad="38100" dist="38100" dir="2700000" algn="tl">
                    <a:srgbClr val="000000">
                      <a:alpha val="43137"/>
                    </a:srgbClr>
                  </a:outerShdw>
                </a:effectLst>
              </a:rPr>
              <a:t>的复式晶格</a:t>
            </a:r>
            <a:r>
              <a:rPr kumimoji="1" lang="en-US" altLang="zh-CN" sz="2400" dirty="0">
                <a:effectLst>
                  <a:outerShdw blurRad="38100" dist="38100" dir="2700000" algn="tl">
                    <a:srgbClr val="000000">
                      <a:alpha val="43137"/>
                    </a:srgbClr>
                  </a:outerShdw>
                </a:effectLst>
              </a:rPr>
              <a:t>——</a:t>
            </a:r>
            <a:r>
              <a:rPr kumimoji="1" lang="zh-CN" altLang="en-US" sz="2400" dirty="0">
                <a:effectLst>
                  <a:outerShdw blurRad="38100" dist="38100" dir="2700000" algn="tl">
                    <a:srgbClr val="000000">
                      <a:alpha val="43137"/>
                    </a:srgbClr>
                  </a:outerShdw>
                </a:effectLst>
              </a:rPr>
              <a:t>由两个简立方的子晶格彼此沿立方体空间对角线位移</a:t>
            </a:r>
            <a:r>
              <a:rPr kumimoji="1" lang="en-US" altLang="zh-CN" sz="2400" dirty="0">
                <a:effectLst>
                  <a:outerShdw blurRad="38100" dist="38100" dir="2700000" algn="tl">
                    <a:srgbClr val="000000">
                      <a:alpha val="43137"/>
                    </a:srgbClr>
                  </a:outerShdw>
                </a:effectLst>
              </a:rPr>
              <a:t>1</a:t>
            </a:r>
            <a:r>
              <a:rPr kumimoji="1" lang="zh-CN" altLang="en-US" sz="2400" dirty="0">
                <a:effectLst>
                  <a:outerShdw blurRad="38100" dist="38100" dir="2700000" algn="tl">
                    <a:srgbClr val="000000">
                      <a:alpha val="43137"/>
                    </a:srgbClr>
                  </a:outerShdw>
                </a:effectLst>
              </a:rPr>
              <a:t>／</a:t>
            </a:r>
            <a:r>
              <a:rPr kumimoji="1" lang="en-US" altLang="zh-CN" sz="2400" dirty="0">
                <a:effectLst>
                  <a:outerShdw blurRad="38100" dist="38100" dir="2700000" algn="tl">
                    <a:srgbClr val="000000">
                      <a:alpha val="43137"/>
                    </a:srgbClr>
                  </a:outerShdw>
                </a:effectLst>
              </a:rPr>
              <a:t>2 </a:t>
            </a:r>
            <a:r>
              <a:rPr kumimoji="1" lang="zh-CN" altLang="en-US" sz="2400" dirty="0">
                <a:effectLst>
                  <a:outerShdw blurRad="38100" dist="38100" dir="2700000" algn="tl">
                    <a:srgbClr val="000000">
                      <a:alpha val="43137"/>
                    </a:srgbClr>
                  </a:outerShdw>
                </a:effectLst>
              </a:rPr>
              <a:t>的长度套构而成</a:t>
            </a:r>
            <a:endParaRPr kumimoji="1" lang="zh-CN" altLang="en-US" sz="2400" b="0" dirty="0">
              <a:effectLst>
                <a:outerShdw blurRad="38100" dist="38100" dir="2700000" algn="tl">
                  <a:srgbClr val="000000">
                    <a:alpha val="43137"/>
                  </a:srgbClr>
                </a:outerShdw>
              </a:effectLst>
            </a:endParaRPr>
          </a:p>
        </p:txBody>
      </p:sp>
      <p:graphicFrame>
        <p:nvGraphicFramePr>
          <p:cNvPr id="27651" name="Object 4"/>
          <p:cNvGraphicFramePr>
            <a:graphicFrameLocks noChangeAspect="1"/>
          </p:cNvGraphicFramePr>
          <p:nvPr/>
        </p:nvGraphicFramePr>
        <p:xfrm>
          <a:off x="8167688" y="7154863"/>
          <a:ext cx="976312" cy="427037"/>
        </p:xfrm>
        <a:graphic>
          <a:graphicData uri="http://schemas.openxmlformats.org/presentationml/2006/ole">
            <mc:AlternateContent xmlns:mc="http://schemas.openxmlformats.org/markup-compatibility/2006">
              <mc:Choice xmlns:v="urn:schemas-microsoft-com:vml" Requires="v">
                <p:oleObj spid="_x0000_s90115" name="Equation" r:id="rId3" imgW="405872" imgH="177569" progId="Equation.DSMT4">
                  <p:embed/>
                </p:oleObj>
              </mc:Choice>
              <mc:Fallback>
                <p:oleObj name="Equation" r:id="rId3" imgW="405872" imgH="177569" progId="Equation.DSMT4">
                  <p:embed/>
                  <p:pic>
                    <p:nvPicPr>
                      <p:cNvPr id="27651" name="Object 4"/>
                      <p:cNvPicPr>
                        <a:picLocks noChangeAspect="1" noChangeArrowheads="1"/>
                      </p:cNvPicPr>
                      <p:nvPr/>
                    </p:nvPicPr>
                    <p:blipFill>
                      <a:blip r:embed="rId4">
                        <a:lum bright="100000" contrast="100000"/>
                        <a:extLst>
                          <a:ext uri="{28A0092B-C50C-407E-A947-70E740481C1C}">
                            <a14:useLocalDpi xmlns:a14="http://schemas.microsoft.com/office/drawing/2010/main" val="0"/>
                          </a:ext>
                        </a:extLst>
                      </a:blip>
                      <a:srcRect/>
                      <a:stretch>
                        <a:fillRect/>
                      </a:stretch>
                    </p:blipFill>
                    <p:spPr bwMode="auto">
                      <a:xfrm>
                        <a:off x="8167688" y="7154863"/>
                        <a:ext cx="9763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652" name="Picture 5" descr="XCH001_010_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162300"/>
            <a:ext cx="4318000"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descr="XCH001_0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162300"/>
            <a:ext cx="38862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title"/>
          </p:nvPr>
        </p:nvSpPr>
        <p:spPr/>
        <p:txBody>
          <a:bodyPr/>
          <a:lstStyle/>
          <a:p>
            <a:pPr>
              <a:defRPr/>
            </a:pPr>
            <a:r>
              <a:rPr lang="zh-CN" altLang="en-US" dirty="0"/>
              <a:t>复式晶格看成由多个相同的子晶格互相套构而成</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ChangeArrowheads="1"/>
          </p:cNvSpPr>
          <p:nvPr/>
        </p:nvSpPr>
        <p:spPr bwMode="auto">
          <a:xfrm>
            <a:off x="0" y="1628775"/>
            <a:ext cx="9144000"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20000"/>
              </a:lnSpc>
              <a:buFontTx/>
              <a:buNone/>
              <a:defRPr/>
            </a:pPr>
            <a:r>
              <a:rPr kumimoji="1" lang="zh-CN" altLang="en-US" sz="2400" dirty="0">
                <a:solidFill>
                  <a:srgbClr val="0000CC"/>
                </a:solidFill>
                <a:effectLst>
                  <a:outerShdw blurRad="38100" dist="38100" dir="2700000" algn="tl">
                    <a:srgbClr val="000000">
                      <a:alpha val="43137"/>
                    </a:srgbClr>
                  </a:outerShdw>
                </a:effectLst>
              </a:rPr>
              <a:t>立方</a:t>
            </a:r>
            <a:r>
              <a:rPr kumimoji="1" lang="en-US" altLang="zh-CN" sz="2400" dirty="0" err="1">
                <a:solidFill>
                  <a:srgbClr val="0000CC"/>
                </a:solidFill>
                <a:effectLst>
                  <a:outerShdw blurRad="38100" dist="38100" dir="2700000" algn="tl">
                    <a:srgbClr val="000000">
                      <a:alpha val="43137"/>
                    </a:srgbClr>
                  </a:outerShdw>
                </a:effectLst>
              </a:rPr>
              <a:t>ZnS</a:t>
            </a:r>
            <a:r>
              <a:rPr kumimoji="1" lang="zh-CN" altLang="en-US" sz="2400" dirty="0">
                <a:solidFill>
                  <a:srgbClr val="0000CC"/>
                </a:solidFill>
                <a:effectLst>
                  <a:outerShdw blurRad="38100" dist="38100" dir="2700000" algn="tl">
                    <a:srgbClr val="000000">
                      <a:alpha val="43137"/>
                    </a:srgbClr>
                  </a:outerShdw>
                </a:effectLst>
              </a:rPr>
              <a:t>的复式晶格</a:t>
            </a:r>
            <a:r>
              <a:rPr kumimoji="1" lang="en-US" altLang="zh-CN" sz="2400" dirty="0">
                <a:effectLst>
                  <a:outerShdw blurRad="38100" dist="38100" dir="2700000" algn="tl">
                    <a:srgbClr val="000000">
                      <a:alpha val="43137"/>
                    </a:srgbClr>
                  </a:outerShdw>
                </a:effectLst>
              </a:rPr>
              <a:t>——S</a:t>
            </a:r>
            <a:r>
              <a:rPr kumimoji="1" lang="zh-CN" altLang="en-US" sz="2400" dirty="0">
                <a:effectLst>
                  <a:outerShdw blurRad="38100" dist="38100" dir="2700000" algn="tl">
                    <a:srgbClr val="000000">
                      <a:alpha val="43137"/>
                    </a:srgbClr>
                  </a:outerShdw>
                </a:effectLst>
              </a:rPr>
              <a:t>和</a:t>
            </a:r>
            <a:r>
              <a:rPr kumimoji="1" lang="en-US" altLang="zh-CN" sz="2400" dirty="0">
                <a:effectLst>
                  <a:outerShdw blurRad="38100" dist="38100" dir="2700000" algn="tl">
                    <a:srgbClr val="000000">
                      <a:alpha val="43137"/>
                    </a:srgbClr>
                  </a:outerShdw>
                </a:effectLst>
              </a:rPr>
              <a:t>Zn</a:t>
            </a:r>
            <a:r>
              <a:rPr kumimoji="1" lang="zh-CN" altLang="en-US" sz="2400" dirty="0">
                <a:effectLst>
                  <a:outerShdw blurRad="38100" dist="38100" dir="2700000" algn="tl">
                    <a:srgbClr val="000000">
                      <a:alpha val="43137"/>
                    </a:srgbClr>
                  </a:outerShdw>
                </a:effectLst>
              </a:rPr>
              <a:t>分别组成面心立方结构的子晶格</a:t>
            </a:r>
            <a:endParaRPr kumimoji="1" lang="en-US" altLang="zh-CN" sz="2400" dirty="0">
              <a:effectLst>
                <a:outerShdw blurRad="38100" dist="38100" dir="2700000" algn="tl">
                  <a:srgbClr val="000000">
                    <a:alpha val="43137"/>
                  </a:srgbClr>
                </a:outerShdw>
              </a:effectLst>
            </a:endParaRPr>
          </a:p>
          <a:p>
            <a:pPr algn="ctr" eaLnBrk="1" hangingPunct="1">
              <a:lnSpc>
                <a:spcPct val="120000"/>
              </a:lnSpc>
              <a:buFontTx/>
              <a:buNone/>
              <a:defRPr/>
            </a:pPr>
            <a:r>
              <a:rPr kumimoji="1" lang="zh-CN" altLang="en-US" sz="2400" dirty="0">
                <a:effectLst>
                  <a:outerShdw blurRad="38100" dist="38100" dir="2700000" algn="tl">
                    <a:srgbClr val="000000">
                      <a:alpha val="43137"/>
                    </a:srgbClr>
                  </a:outerShdw>
                </a:effectLst>
              </a:rPr>
              <a:t>沿空间对角线位移 </a:t>
            </a:r>
            <a:r>
              <a:rPr kumimoji="1" lang="en-US" altLang="zh-CN" sz="2400" dirty="0">
                <a:effectLst>
                  <a:outerShdw blurRad="38100" dist="38100" dir="2700000" algn="tl">
                    <a:srgbClr val="000000">
                      <a:alpha val="43137"/>
                    </a:srgbClr>
                  </a:outerShdw>
                </a:effectLst>
              </a:rPr>
              <a:t>1</a:t>
            </a:r>
            <a:r>
              <a:rPr kumimoji="1" lang="zh-CN" altLang="en-US" sz="2400" dirty="0">
                <a:effectLst>
                  <a:outerShdw blurRad="38100" dist="38100" dir="2700000" algn="tl">
                    <a:srgbClr val="000000">
                      <a:alpha val="43137"/>
                    </a:srgbClr>
                  </a:outerShdw>
                </a:effectLst>
              </a:rPr>
              <a:t>／</a:t>
            </a:r>
            <a:r>
              <a:rPr kumimoji="1" lang="en-US" altLang="zh-CN" sz="2400" dirty="0">
                <a:effectLst>
                  <a:outerShdw blurRad="38100" dist="38100" dir="2700000" algn="tl">
                    <a:srgbClr val="000000">
                      <a:alpha val="43137"/>
                    </a:srgbClr>
                  </a:outerShdw>
                </a:effectLst>
              </a:rPr>
              <a:t>4 </a:t>
            </a:r>
            <a:r>
              <a:rPr kumimoji="1" lang="zh-CN" altLang="en-US" sz="2400" dirty="0">
                <a:effectLst>
                  <a:outerShdw blurRad="38100" dist="38100" dir="2700000" algn="tl">
                    <a:srgbClr val="000000">
                      <a:alpha val="43137"/>
                    </a:srgbClr>
                  </a:outerShdw>
                </a:effectLst>
              </a:rPr>
              <a:t>的长度套构而成</a:t>
            </a:r>
            <a:endParaRPr kumimoji="1" lang="zh-CN" altLang="en-US" sz="2400" b="0" dirty="0">
              <a:effectLst>
                <a:outerShdw blurRad="38100" dist="38100" dir="2700000" algn="tl">
                  <a:srgbClr val="000000">
                    <a:alpha val="43137"/>
                  </a:srgbClr>
                </a:outerShdw>
              </a:effectLst>
            </a:endParaRPr>
          </a:p>
        </p:txBody>
      </p:sp>
      <p:pic>
        <p:nvPicPr>
          <p:cNvPr id="28675" name="Picture 4" descr="XCH001_0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9975" y="2924175"/>
            <a:ext cx="3646488"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5" descr="XCH001_044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927350"/>
            <a:ext cx="3382962"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a:spLocks noGrp="1"/>
          </p:cNvSpPr>
          <p:nvPr>
            <p:ph type="title"/>
          </p:nvPr>
        </p:nvSpPr>
        <p:spPr/>
        <p:txBody>
          <a:bodyPr/>
          <a:lstStyle/>
          <a:p>
            <a:pPr>
              <a:defRPr/>
            </a:pPr>
            <a:r>
              <a:rPr lang="zh-CN" altLang="en-US" dirty="0"/>
              <a:t>复式晶格看成由多个相同的子晶格互相套构而成</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468313" y="765175"/>
            <a:ext cx="8675687" cy="828675"/>
          </a:xfrm>
        </p:spPr>
        <p:txBody>
          <a:bodyPr/>
          <a:lstStyle/>
          <a:p>
            <a:pPr algn="l" eaLnBrk="1" hangingPunct="1">
              <a:lnSpc>
                <a:spcPct val="150000"/>
              </a:lnSpc>
              <a:defRPr/>
            </a:pPr>
            <a:r>
              <a:rPr lang="zh-CN" altLang="en-US" sz="2800" dirty="0"/>
              <a:t>关于复式晶格的原胞包括原子数大于</a:t>
            </a:r>
            <a:r>
              <a:rPr lang="en-US" altLang="zh-CN" sz="2800" dirty="0"/>
              <a:t>1</a:t>
            </a:r>
            <a:r>
              <a:rPr lang="zh-CN" altLang="en-US" sz="2800" dirty="0"/>
              <a:t>的理解</a:t>
            </a:r>
            <a:endParaRPr lang="en-US" altLang="zh-CN" sz="2800" dirty="0"/>
          </a:p>
        </p:txBody>
      </p:sp>
      <p:sp>
        <p:nvSpPr>
          <p:cNvPr id="28675" name="Text Box 3"/>
          <p:cNvSpPr txBox="1">
            <a:spLocks noChangeArrowheads="1"/>
          </p:cNvSpPr>
          <p:nvPr/>
        </p:nvSpPr>
        <p:spPr bwMode="auto">
          <a:xfrm>
            <a:off x="469900" y="1563688"/>
            <a:ext cx="77533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kumimoji="1" lang="zh-CN" altLang="en-US" sz="2400" dirty="0">
                <a:solidFill>
                  <a:srgbClr val="0A031F"/>
                </a:solidFill>
                <a:effectLst>
                  <a:outerShdw blurRad="38100" dist="38100" dir="2700000" algn="tl">
                    <a:srgbClr val="000000">
                      <a:alpha val="43137"/>
                    </a:srgbClr>
                  </a:outerShdw>
                </a:effectLst>
              </a:rPr>
              <a:t>复式晶格的原胞就是相应的简单晶格的原胞，</a:t>
            </a:r>
            <a:endParaRPr kumimoji="1" lang="en-US" altLang="zh-CN" sz="2400" dirty="0">
              <a:solidFill>
                <a:srgbClr val="0A031F"/>
              </a:solidFill>
              <a:effectLst>
                <a:outerShdw blurRad="38100" dist="38100" dir="2700000" algn="tl">
                  <a:srgbClr val="000000">
                    <a:alpha val="43137"/>
                  </a:srgbClr>
                </a:outerShdw>
              </a:effectLst>
            </a:endParaRPr>
          </a:p>
          <a:p>
            <a:pPr eaLnBrk="1" hangingPunct="1">
              <a:lnSpc>
                <a:spcPct val="100000"/>
              </a:lnSpc>
              <a:spcBef>
                <a:spcPct val="50000"/>
              </a:spcBef>
              <a:buFontTx/>
              <a:buNone/>
              <a:defRPr/>
            </a:pPr>
            <a:r>
              <a:rPr kumimoji="1" lang="zh-CN" altLang="en-US" sz="2400" dirty="0">
                <a:solidFill>
                  <a:srgbClr val="0A031F"/>
                </a:solidFill>
                <a:effectLst>
                  <a:outerShdw blurRad="38100" dist="38100" dir="2700000" algn="tl">
                    <a:srgbClr val="000000">
                      <a:alpha val="43137"/>
                    </a:srgbClr>
                  </a:outerShdw>
                </a:effectLst>
              </a:rPr>
              <a:t>原胞中包含每种等价原子各一个。</a:t>
            </a:r>
          </a:p>
        </p:txBody>
      </p:sp>
      <p:grpSp>
        <p:nvGrpSpPr>
          <p:cNvPr id="29700" name="Group 4"/>
          <p:cNvGrpSpPr>
            <a:grpSpLocks/>
          </p:cNvGrpSpPr>
          <p:nvPr/>
        </p:nvGrpSpPr>
        <p:grpSpPr bwMode="auto">
          <a:xfrm>
            <a:off x="1938338" y="3254375"/>
            <a:ext cx="1566862" cy="2714625"/>
            <a:chOff x="1269" y="1362"/>
            <a:chExt cx="987" cy="1710"/>
          </a:xfrm>
        </p:grpSpPr>
        <p:sp>
          <p:nvSpPr>
            <p:cNvPr id="28748" name="Line 5"/>
            <p:cNvSpPr>
              <a:spLocks noChangeShapeType="1"/>
            </p:cNvSpPr>
            <p:nvPr/>
          </p:nvSpPr>
          <p:spPr bwMode="auto">
            <a:xfrm>
              <a:off x="1575" y="1362"/>
              <a:ext cx="657" cy="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49" name="Line 6"/>
            <p:cNvSpPr>
              <a:spLocks noChangeShapeType="1"/>
            </p:cNvSpPr>
            <p:nvPr/>
          </p:nvSpPr>
          <p:spPr bwMode="auto">
            <a:xfrm>
              <a:off x="1536" y="1392"/>
              <a:ext cx="0" cy="1392"/>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0" name="Line 7"/>
            <p:cNvSpPr>
              <a:spLocks noChangeShapeType="1"/>
            </p:cNvSpPr>
            <p:nvPr/>
          </p:nvSpPr>
          <p:spPr bwMode="auto">
            <a:xfrm>
              <a:off x="2256" y="1422"/>
              <a:ext cx="0" cy="1392"/>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1" name="Line 8"/>
            <p:cNvSpPr>
              <a:spLocks noChangeShapeType="1"/>
            </p:cNvSpPr>
            <p:nvPr/>
          </p:nvSpPr>
          <p:spPr bwMode="auto">
            <a:xfrm>
              <a:off x="1536" y="2832"/>
              <a:ext cx="720" cy="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2" name="Line 9"/>
            <p:cNvSpPr>
              <a:spLocks noChangeShapeType="1"/>
            </p:cNvSpPr>
            <p:nvPr/>
          </p:nvSpPr>
          <p:spPr bwMode="auto">
            <a:xfrm>
              <a:off x="1296" y="3072"/>
              <a:ext cx="624" cy="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3" name="Line 10"/>
            <p:cNvSpPr>
              <a:spLocks noChangeShapeType="1"/>
            </p:cNvSpPr>
            <p:nvPr/>
          </p:nvSpPr>
          <p:spPr bwMode="auto">
            <a:xfrm>
              <a:off x="1920" y="1632"/>
              <a:ext cx="0" cy="1392"/>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4" name="Line 11"/>
            <p:cNvSpPr>
              <a:spLocks noChangeShapeType="1"/>
            </p:cNvSpPr>
            <p:nvPr/>
          </p:nvSpPr>
          <p:spPr bwMode="auto">
            <a:xfrm>
              <a:off x="1269" y="1644"/>
              <a:ext cx="0" cy="1392"/>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5" name="Line 12"/>
            <p:cNvSpPr>
              <a:spLocks noChangeShapeType="1"/>
            </p:cNvSpPr>
            <p:nvPr/>
          </p:nvSpPr>
          <p:spPr bwMode="auto">
            <a:xfrm flipV="1">
              <a:off x="1980" y="2850"/>
              <a:ext cx="240" cy="192"/>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6" name="Line 13"/>
            <p:cNvSpPr>
              <a:spLocks noChangeShapeType="1"/>
            </p:cNvSpPr>
            <p:nvPr/>
          </p:nvSpPr>
          <p:spPr bwMode="auto">
            <a:xfrm rot="300000" flipH="1">
              <a:off x="1326" y="2850"/>
              <a:ext cx="144" cy="192"/>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7" name="Line 14"/>
            <p:cNvSpPr>
              <a:spLocks noChangeShapeType="1"/>
            </p:cNvSpPr>
            <p:nvPr/>
          </p:nvSpPr>
          <p:spPr bwMode="auto">
            <a:xfrm flipV="1">
              <a:off x="1296" y="1392"/>
              <a:ext cx="192" cy="192"/>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8" name="Line 15"/>
            <p:cNvSpPr>
              <a:spLocks noChangeShapeType="1"/>
            </p:cNvSpPr>
            <p:nvPr/>
          </p:nvSpPr>
          <p:spPr bwMode="auto">
            <a:xfrm flipH="1">
              <a:off x="1920" y="1392"/>
              <a:ext cx="336" cy="24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59" name="Line 16"/>
            <p:cNvSpPr>
              <a:spLocks noChangeShapeType="1"/>
            </p:cNvSpPr>
            <p:nvPr/>
          </p:nvSpPr>
          <p:spPr bwMode="auto">
            <a:xfrm>
              <a:off x="1296" y="1632"/>
              <a:ext cx="576" cy="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29701" name="Group 17"/>
          <p:cNvGrpSpPr>
            <a:grpSpLocks/>
          </p:cNvGrpSpPr>
          <p:nvPr/>
        </p:nvGrpSpPr>
        <p:grpSpPr bwMode="auto">
          <a:xfrm>
            <a:off x="1066800" y="2616200"/>
            <a:ext cx="2986088" cy="3908425"/>
            <a:chOff x="768" y="912"/>
            <a:chExt cx="1881" cy="2462"/>
          </a:xfrm>
        </p:grpSpPr>
        <p:grpSp>
          <p:nvGrpSpPr>
            <p:cNvPr id="29721" name="Group 18"/>
            <p:cNvGrpSpPr>
              <a:grpSpLocks/>
            </p:cNvGrpSpPr>
            <p:nvPr/>
          </p:nvGrpSpPr>
          <p:grpSpPr bwMode="auto">
            <a:xfrm>
              <a:off x="768" y="1008"/>
              <a:ext cx="1610" cy="2064"/>
              <a:chOff x="4320" y="11268"/>
              <a:chExt cx="1749" cy="2437"/>
            </a:xfrm>
          </p:grpSpPr>
          <p:grpSp>
            <p:nvGrpSpPr>
              <p:cNvPr id="29725" name="Group 19"/>
              <p:cNvGrpSpPr>
                <a:grpSpLocks/>
              </p:cNvGrpSpPr>
              <p:nvPr/>
            </p:nvGrpSpPr>
            <p:grpSpPr bwMode="auto">
              <a:xfrm>
                <a:off x="4320" y="11268"/>
                <a:ext cx="1749" cy="2437"/>
                <a:chOff x="4084" y="11212"/>
                <a:chExt cx="1749" cy="2437"/>
              </a:xfrm>
            </p:grpSpPr>
            <p:sp>
              <p:nvSpPr>
                <p:cNvPr id="28708" name="Line 20"/>
                <p:cNvSpPr>
                  <a:spLocks noChangeShapeType="1"/>
                </p:cNvSpPr>
                <p:nvPr/>
              </p:nvSpPr>
              <p:spPr bwMode="auto">
                <a:xfrm>
                  <a:off x="4140" y="11580"/>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09" name="Line 21"/>
                <p:cNvSpPr>
                  <a:spLocks noChangeShapeType="1"/>
                </p:cNvSpPr>
                <p:nvPr/>
              </p:nvSpPr>
              <p:spPr bwMode="auto">
                <a:xfrm>
                  <a:off x="4500" y="11267"/>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0" name="Line 22"/>
                <p:cNvSpPr>
                  <a:spLocks noChangeShapeType="1"/>
                </p:cNvSpPr>
                <p:nvPr/>
              </p:nvSpPr>
              <p:spPr bwMode="auto">
                <a:xfrm flipH="1">
                  <a:off x="4140" y="11267"/>
                  <a:ext cx="360" cy="3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1" name="Line 23"/>
                <p:cNvSpPr>
                  <a:spLocks noChangeShapeType="1"/>
                </p:cNvSpPr>
                <p:nvPr/>
              </p:nvSpPr>
              <p:spPr bwMode="auto">
                <a:xfrm>
                  <a:off x="4140" y="11580"/>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2" name="Line 24"/>
                <p:cNvSpPr>
                  <a:spLocks noChangeShapeType="1"/>
                </p:cNvSpPr>
                <p:nvPr/>
              </p:nvSpPr>
              <p:spPr bwMode="auto">
                <a:xfrm>
                  <a:off x="4680" y="11892"/>
                  <a:ext cx="7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3" name="Line 25"/>
                <p:cNvSpPr>
                  <a:spLocks noChangeShapeType="1"/>
                </p:cNvSpPr>
                <p:nvPr/>
              </p:nvSpPr>
              <p:spPr bwMode="auto">
                <a:xfrm>
                  <a:off x="5220" y="11267"/>
                  <a:ext cx="540" cy="3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4" name="Line 26"/>
                <p:cNvSpPr>
                  <a:spLocks noChangeShapeType="1"/>
                </p:cNvSpPr>
                <p:nvPr/>
              </p:nvSpPr>
              <p:spPr bwMode="auto">
                <a:xfrm flipH="1">
                  <a:off x="5400" y="11580"/>
                  <a:ext cx="364"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5" name="Line 27"/>
                <p:cNvSpPr>
                  <a:spLocks noChangeShapeType="1"/>
                </p:cNvSpPr>
                <p:nvPr/>
              </p:nvSpPr>
              <p:spPr bwMode="auto">
                <a:xfrm>
                  <a:off x="5220" y="11267"/>
                  <a:ext cx="0" cy="17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6" name="Line 28"/>
                <p:cNvSpPr>
                  <a:spLocks noChangeShapeType="1"/>
                </p:cNvSpPr>
                <p:nvPr/>
              </p:nvSpPr>
              <p:spPr bwMode="auto">
                <a:xfrm>
                  <a:off x="4500" y="11267"/>
                  <a:ext cx="0" cy="17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7" name="Line 29"/>
                <p:cNvSpPr>
                  <a:spLocks noChangeShapeType="1"/>
                </p:cNvSpPr>
                <p:nvPr/>
              </p:nvSpPr>
              <p:spPr bwMode="auto">
                <a:xfrm>
                  <a:off x="4500" y="12984"/>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8" name="Line 30"/>
                <p:cNvSpPr>
                  <a:spLocks noChangeShapeType="1"/>
                </p:cNvSpPr>
                <p:nvPr/>
              </p:nvSpPr>
              <p:spPr bwMode="auto">
                <a:xfrm>
                  <a:off x="4680" y="11892"/>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19" name="Line 31"/>
                <p:cNvSpPr>
                  <a:spLocks noChangeShapeType="1"/>
                </p:cNvSpPr>
                <p:nvPr/>
              </p:nvSpPr>
              <p:spPr bwMode="auto">
                <a:xfrm>
                  <a:off x="5400" y="11892"/>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0" name="Line 32"/>
                <p:cNvSpPr>
                  <a:spLocks noChangeShapeType="1"/>
                </p:cNvSpPr>
                <p:nvPr/>
              </p:nvSpPr>
              <p:spPr bwMode="auto">
                <a:xfrm>
                  <a:off x="5760" y="11580"/>
                  <a:ext cx="0" cy="17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1" name="Line 33"/>
                <p:cNvSpPr>
                  <a:spLocks noChangeShapeType="1"/>
                </p:cNvSpPr>
                <p:nvPr/>
              </p:nvSpPr>
              <p:spPr bwMode="auto">
                <a:xfrm flipH="1">
                  <a:off x="4140" y="12984"/>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2" name="Line 34"/>
                <p:cNvSpPr>
                  <a:spLocks noChangeShapeType="1"/>
                </p:cNvSpPr>
                <p:nvPr/>
              </p:nvSpPr>
              <p:spPr bwMode="auto">
                <a:xfrm>
                  <a:off x="4140" y="13296"/>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3" name="Line 35"/>
                <p:cNvSpPr>
                  <a:spLocks noChangeShapeType="1"/>
                </p:cNvSpPr>
                <p:nvPr/>
              </p:nvSpPr>
              <p:spPr bwMode="auto">
                <a:xfrm>
                  <a:off x="4680" y="13608"/>
                  <a:ext cx="71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4" name="Line 36"/>
                <p:cNvSpPr>
                  <a:spLocks noChangeShapeType="1"/>
                </p:cNvSpPr>
                <p:nvPr/>
              </p:nvSpPr>
              <p:spPr bwMode="auto">
                <a:xfrm flipV="1">
                  <a:off x="5400" y="13296"/>
                  <a:ext cx="364"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5" name="Line 37"/>
                <p:cNvSpPr>
                  <a:spLocks noChangeShapeType="1"/>
                </p:cNvSpPr>
                <p:nvPr/>
              </p:nvSpPr>
              <p:spPr bwMode="auto">
                <a:xfrm flipH="1" flipV="1">
                  <a:off x="5220" y="12984"/>
                  <a:ext cx="54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6" name="Line 38"/>
                <p:cNvSpPr>
                  <a:spLocks noChangeShapeType="1"/>
                </p:cNvSpPr>
                <p:nvPr/>
              </p:nvSpPr>
              <p:spPr bwMode="auto">
                <a:xfrm>
                  <a:off x="4140" y="11583"/>
                  <a:ext cx="162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7" name="Line 39"/>
                <p:cNvSpPr>
                  <a:spLocks noChangeShapeType="1"/>
                </p:cNvSpPr>
                <p:nvPr/>
              </p:nvSpPr>
              <p:spPr bwMode="auto">
                <a:xfrm>
                  <a:off x="4140" y="13296"/>
                  <a:ext cx="162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8" name="Line 40"/>
                <p:cNvSpPr>
                  <a:spLocks noChangeShapeType="1"/>
                </p:cNvSpPr>
                <p:nvPr/>
              </p:nvSpPr>
              <p:spPr bwMode="auto">
                <a:xfrm flipH="1">
                  <a:off x="4680" y="11271"/>
                  <a:ext cx="540" cy="62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29" name="Line 41"/>
                <p:cNvSpPr>
                  <a:spLocks noChangeShapeType="1"/>
                </p:cNvSpPr>
                <p:nvPr/>
              </p:nvSpPr>
              <p:spPr bwMode="auto">
                <a:xfrm>
                  <a:off x="4500" y="11271"/>
                  <a:ext cx="898" cy="62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30" name="Line 42"/>
                <p:cNvSpPr>
                  <a:spLocks noChangeShapeType="1"/>
                </p:cNvSpPr>
                <p:nvPr/>
              </p:nvSpPr>
              <p:spPr bwMode="auto">
                <a:xfrm>
                  <a:off x="4500" y="12984"/>
                  <a:ext cx="898" cy="62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31" name="Line 43"/>
                <p:cNvSpPr>
                  <a:spLocks noChangeShapeType="1"/>
                </p:cNvSpPr>
                <p:nvPr/>
              </p:nvSpPr>
              <p:spPr bwMode="auto">
                <a:xfrm flipH="1">
                  <a:off x="4680" y="12984"/>
                  <a:ext cx="540" cy="62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nvGrpSpPr>
                <p:cNvPr id="29757" name="Group 44"/>
                <p:cNvGrpSpPr>
                  <a:grpSpLocks/>
                </p:cNvGrpSpPr>
                <p:nvPr/>
              </p:nvGrpSpPr>
              <p:grpSpPr bwMode="auto">
                <a:xfrm>
                  <a:off x="4084" y="12920"/>
                  <a:ext cx="1749" cy="729"/>
                  <a:chOff x="4084" y="12920"/>
                  <a:chExt cx="1749" cy="729"/>
                </a:xfrm>
              </p:grpSpPr>
              <p:sp>
                <p:nvSpPr>
                  <p:cNvPr id="28741" name="Oval 45"/>
                  <p:cNvSpPr>
                    <a:spLocks noChangeArrowheads="1"/>
                  </p:cNvSpPr>
                  <p:nvPr/>
                </p:nvSpPr>
                <p:spPr bwMode="auto">
                  <a:xfrm>
                    <a:off x="5340" y="13536"/>
                    <a:ext cx="113" cy="113"/>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42" name="Oval 46"/>
                  <p:cNvSpPr>
                    <a:spLocks noChangeArrowheads="1"/>
                  </p:cNvSpPr>
                  <p:nvPr/>
                </p:nvSpPr>
                <p:spPr bwMode="auto">
                  <a:xfrm>
                    <a:off x="5720" y="13240"/>
                    <a:ext cx="113" cy="112"/>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43" name="Oval 47"/>
                  <p:cNvSpPr>
                    <a:spLocks noChangeArrowheads="1"/>
                  </p:cNvSpPr>
                  <p:nvPr/>
                </p:nvSpPr>
                <p:spPr bwMode="auto">
                  <a:xfrm>
                    <a:off x="4624" y="13524"/>
                    <a:ext cx="113" cy="113"/>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44" name="Oval 48"/>
                  <p:cNvSpPr>
                    <a:spLocks noChangeArrowheads="1"/>
                  </p:cNvSpPr>
                  <p:nvPr/>
                </p:nvSpPr>
                <p:spPr bwMode="auto">
                  <a:xfrm>
                    <a:off x="5173" y="12930"/>
                    <a:ext cx="113" cy="111"/>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45" name="Oval 49"/>
                  <p:cNvSpPr>
                    <a:spLocks noChangeArrowheads="1"/>
                  </p:cNvSpPr>
                  <p:nvPr/>
                </p:nvSpPr>
                <p:spPr bwMode="auto">
                  <a:xfrm>
                    <a:off x="4444" y="12920"/>
                    <a:ext cx="113" cy="113"/>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46" name="Oval 50"/>
                  <p:cNvSpPr>
                    <a:spLocks noChangeArrowheads="1"/>
                  </p:cNvSpPr>
                  <p:nvPr/>
                </p:nvSpPr>
                <p:spPr bwMode="auto">
                  <a:xfrm>
                    <a:off x="4084" y="13240"/>
                    <a:ext cx="113" cy="112"/>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47" name="Oval 51"/>
                  <p:cNvSpPr>
                    <a:spLocks noChangeArrowheads="1"/>
                  </p:cNvSpPr>
                  <p:nvPr/>
                </p:nvSpPr>
                <p:spPr bwMode="auto">
                  <a:xfrm>
                    <a:off x="4892" y="13232"/>
                    <a:ext cx="113" cy="113"/>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nvGrpSpPr>
                <p:cNvPr id="29758" name="Group 52"/>
                <p:cNvGrpSpPr>
                  <a:grpSpLocks/>
                </p:cNvGrpSpPr>
                <p:nvPr/>
              </p:nvGrpSpPr>
              <p:grpSpPr bwMode="auto">
                <a:xfrm>
                  <a:off x="4084" y="11212"/>
                  <a:ext cx="1749" cy="729"/>
                  <a:chOff x="4084" y="12920"/>
                  <a:chExt cx="1749" cy="729"/>
                </a:xfrm>
              </p:grpSpPr>
              <p:sp>
                <p:nvSpPr>
                  <p:cNvPr id="28734" name="Oval 53"/>
                  <p:cNvSpPr>
                    <a:spLocks noChangeArrowheads="1"/>
                  </p:cNvSpPr>
                  <p:nvPr/>
                </p:nvSpPr>
                <p:spPr bwMode="auto">
                  <a:xfrm>
                    <a:off x="5340" y="13535"/>
                    <a:ext cx="113" cy="110"/>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35" name="Oval 54"/>
                  <p:cNvSpPr>
                    <a:spLocks noChangeArrowheads="1"/>
                  </p:cNvSpPr>
                  <p:nvPr/>
                </p:nvSpPr>
                <p:spPr bwMode="auto">
                  <a:xfrm>
                    <a:off x="5720" y="13240"/>
                    <a:ext cx="113" cy="112"/>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36" name="Oval 55"/>
                  <p:cNvSpPr>
                    <a:spLocks noChangeArrowheads="1"/>
                  </p:cNvSpPr>
                  <p:nvPr/>
                </p:nvSpPr>
                <p:spPr bwMode="auto">
                  <a:xfrm>
                    <a:off x="4624" y="13522"/>
                    <a:ext cx="113" cy="110"/>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37" name="Oval 56"/>
                  <p:cNvSpPr>
                    <a:spLocks noChangeArrowheads="1"/>
                  </p:cNvSpPr>
                  <p:nvPr/>
                </p:nvSpPr>
                <p:spPr bwMode="auto">
                  <a:xfrm>
                    <a:off x="5173" y="12928"/>
                    <a:ext cx="113" cy="112"/>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38" name="Oval 57"/>
                  <p:cNvSpPr>
                    <a:spLocks noChangeArrowheads="1"/>
                  </p:cNvSpPr>
                  <p:nvPr/>
                </p:nvSpPr>
                <p:spPr bwMode="auto">
                  <a:xfrm>
                    <a:off x="4444" y="12920"/>
                    <a:ext cx="113" cy="113"/>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39" name="Oval 58"/>
                  <p:cNvSpPr>
                    <a:spLocks noChangeArrowheads="1"/>
                  </p:cNvSpPr>
                  <p:nvPr/>
                </p:nvSpPr>
                <p:spPr bwMode="auto">
                  <a:xfrm>
                    <a:off x="4084" y="13240"/>
                    <a:ext cx="113" cy="112"/>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40" name="Oval 59"/>
                  <p:cNvSpPr>
                    <a:spLocks noChangeArrowheads="1"/>
                  </p:cNvSpPr>
                  <p:nvPr/>
                </p:nvSpPr>
                <p:spPr bwMode="auto">
                  <a:xfrm>
                    <a:off x="4892" y="13232"/>
                    <a:ext cx="113" cy="113"/>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grpSp>
          </p:grpSp>
          <p:grpSp>
            <p:nvGrpSpPr>
              <p:cNvPr id="29726" name="Group 60"/>
              <p:cNvGrpSpPr>
                <a:grpSpLocks/>
              </p:cNvGrpSpPr>
              <p:nvPr/>
            </p:nvGrpSpPr>
            <p:grpSpPr bwMode="auto">
              <a:xfrm>
                <a:off x="4771" y="12384"/>
                <a:ext cx="817" cy="408"/>
                <a:chOff x="4771" y="12384"/>
                <a:chExt cx="817" cy="408"/>
              </a:xfrm>
            </p:grpSpPr>
            <p:sp>
              <p:nvSpPr>
                <p:cNvPr id="28702" name="Oval 61"/>
                <p:cNvSpPr>
                  <a:spLocks noChangeArrowheads="1"/>
                </p:cNvSpPr>
                <p:nvPr/>
              </p:nvSpPr>
              <p:spPr bwMode="auto">
                <a:xfrm>
                  <a:off x="4771" y="12679"/>
                  <a:ext cx="113" cy="113"/>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03" name="Oval 62"/>
                <p:cNvSpPr>
                  <a:spLocks noChangeArrowheads="1"/>
                </p:cNvSpPr>
                <p:nvPr/>
              </p:nvSpPr>
              <p:spPr bwMode="auto">
                <a:xfrm>
                  <a:off x="5107" y="12384"/>
                  <a:ext cx="113" cy="113"/>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04" name="Oval 63"/>
                <p:cNvSpPr>
                  <a:spLocks noChangeArrowheads="1"/>
                </p:cNvSpPr>
                <p:nvPr/>
              </p:nvSpPr>
              <p:spPr bwMode="auto">
                <a:xfrm>
                  <a:off x="5475" y="12672"/>
                  <a:ext cx="113" cy="113"/>
                </a:xfrm>
                <a:prstGeom prst="ellipse">
                  <a:avLst/>
                </a:prstGeom>
                <a:solidFill>
                  <a:srgbClr val="000000"/>
                </a:solidFill>
                <a:ln w="9525">
                  <a:solidFill>
                    <a:srgbClr val="00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defRPr/>
                  </a:pPr>
                  <a:endParaRPr lang="zh-CN" altLang="en-US" sz="2800">
                    <a:solidFill>
                      <a:srgbClr val="1C1C1C"/>
                    </a:solidFill>
                    <a:effectLst>
                      <a:outerShdw blurRad="38100" dist="38100" dir="2700000" algn="tl">
                        <a:srgbClr val="000000">
                          <a:alpha val="43137"/>
                        </a:srgbClr>
                      </a:outerShdw>
                    </a:effectLst>
                  </a:endParaRPr>
                </a:p>
              </p:txBody>
            </p:sp>
            <p:sp>
              <p:nvSpPr>
                <p:cNvPr id="28705" name="Line 64"/>
                <p:cNvSpPr>
                  <a:spLocks noChangeShapeType="1"/>
                </p:cNvSpPr>
                <p:nvPr/>
              </p:nvSpPr>
              <p:spPr bwMode="auto">
                <a:xfrm flipH="1">
                  <a:off x="4802" y="12432"/>
                  <a:ext cx="362" cy="31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06" name="Line 65"/>
                <p:cNvSpPr>
                  <a:spLocks noChangeShapeType="1"/>
                </p:cNvSpPr>
                <p:nvPr/>
              </p:nvSpPr>
              <p:spPr bwMode="auto">
                <a:xfrm>
                  <a:off x="4812" y="12730"/>
                  <a:ext cx="719"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707" name="Line 66"/>
                <p:cNvSpPr>
                  <a:spLocks noChangeShapeType="1"/>
                </p:cNvSpPr>
                <p:nvPr/>
              </p:nvSpPr>
              <p:spPr bwMode="auto">
                <a:xfrm>
                  <a:off x="5164" y="12424"/>
                  <a:ext cx="360" cy="313"/>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graphicFrame>
          <p:nvGraphicFramePr>
            <p:cNvPr id="29722" name="Object 67"/>
            <p:cNvGraphicFramePr>
              <a:graphicFrameLocks noChangeAspect="1"/>
            </p:cNvGraphicFramePr>
            <p:nvPr/>
          </p:nvGraphicFramePr>
          <p:xfrm>
            <a:off x="1488" y="912"/>
            <a:ext cx="216" cy="333"/>
          </p:xfrm>
          <a:graphic>
            <a:graphicData uri="http://schemas.openxmlformats.org/presentationml/2006/ole">
              <mc:AlternateContent xmlns:mc="http://schemas.openxmlformats.org/markup-compatibility/2006">
                <mc:Choice xmlns:v="urn:schemas-microsoft-com:vml" Requires="v">
                  <p:oleObj spid="_x0000_s91145" name="Equation" r:id="rId3" imgW="164957" imgH="253780" progId="Equation.3">
                    <p:embed/>
                  </p:oleObj>
                </mc:Choice>
                <mc:Fallback>
                  <p:oleObj name="Equation" r:id="rId3" imgW="164957" imgH="253780" progId="Equation.3">
                    <p:embed/>
                    <p:pic>
                      <p:nvPicPr>
                        <p:cNvPr id="29722"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 y="912"/>
                          <a:ext cx="21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3" name="Object 68"/>
            <p:cNvGraphicFramePr>
              <a:graphicFrameLocks noChangeAspect="1"/>
            </p:cNvGraphicFramePr>
            <p:nvPr/>
          </p:nvGraphicFramePr>
          <p:xfrm>
            <a:off x="2400" y="2688"/>
            <a:ext cx="249" cy="333"/>
          </p:xfrm>
          <a:graphic>
            <a:graphicData uri="http://schemas.openxmlformats.org/presentationml/2006/ole">
              <mc:AlternateContent xmlns:mc="http://schemas.openxmlformats.org/markup-compatibility/2006">
                <mc:Choice xmlns:v="urn:schemas-microsoft-com:vml" Requires="v">
                  <p:oleObj spid="_x0000_s91146" name="Equation" r:id="rId5" imgW="190417" imgH="253890" progId="Equation.3">
                    <p:embed/>
                  </p:oleObj>
                </mc:Choice>
                <mc:Fallback>
                  <p:oleObj name="Equation" r:id="rId5" imgW="190417" imgH="253890" progId="Equation.3">
                    <p:embed/>
                    <p:pic>
                      <p:nvPicPr>
                        <p:cNvPr id="29723"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 y="2688"/>
                          <a:ext cx="249"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4" name="Object 69"/>
            <p:cNvGraphicFramePr>
              <a:graphicFrameLocks noChangeAspect="1"/>
            </p:cNvGraphicFramePr>
            <p:nvPr/>
          </p:nvGraphicFramePr>
          <p:xfrm>
            <a:off x="1056" y="3024"/>
            <a:ext cx="232" cy="350"/>
          </p:xfrm>
          <a:graphic>
            <a:graphicData uri="http://schemas.openxmlformats.org/presentationml/2006/ole">
              <mc:AlternateContent xmlns:mc="http://schemas.openxmlformats.org/markup-compatibility/2006">
                <mc:Choice xmlns:v="urn:schemas-microsoft-com:vml" Requires="v">
                  <p:oleObj spid="_x0000_s91147" name="Equation" r:id="rId7" imgW="177569" imgH="266353" progId="Equation.3">
                    <p:embed/>
                  </p:oleObj>
                </mc:Choice>
                <mc:Fallback>
                  <p:oleObj name="Equation" r:id="rId7" imgW="177569" imgH="266353" progId="Equation.3">
                    <p:embed/>
                    <p:pic>
                      <p:nvPicPr>
                        <p:cNvPr id="29724" name="Object 6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3024"/>
                          <a:ext cx="232"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702" name="Group 70"/>
          <p:cNvGrpSpPr>
            <a:grpSpLocks/>
          </p:cNvGrpSpPr>
          <p:nvPr/>
        </p:nvGrpSpPr>
        <p:grpSpPr bwMode="auto">
          <a:xfrm>
            <a:off x="4140200" y="2420938"/>
            <a:ext cx="4049713" cy="4127500"/>
            <a:chOff x="2592" y="1380"/>
            <a:chExt cx="2551" cy="2600"/>
          </a:xfrm>
        </p:grpSpPr>
        <p:grpSp>
          <p:nvGrpSpPr>
            <p:cNvPr id="29711" name="Group 71"/>
            <p:cNvGrpSpPr>
              <a:grpSpLocks/>
            </p:cNvGrpSpPr>
            <p:nvPr/>
          </p:nvGrpSpPr>
          <p:grpSpPr bwMode="auto">
            <a:xfrm>
              <a:off x="3570" y="1380"/>
              <a:ext cx="957" cy="1008"/>
              <a:chOff x="3315" y="1584"/>
              <a:chExt cx="957" cy="1008"/>
            </a:xfrm>
          </p:grpSpPr>
          <p:sp>
            <p:nvSpPr>
              <p:cNvPr id="28690" name="Line 72"/>
              <p:cNvSpPr>
                <a:spLocks noChangeShapeType="1"/>
              </p:cNvSpPr>
              <p:nvPr/>
            </p:nvSpPr>
            <p:spPr bwMode="auto">
              <a:xfrm>
                <a:off x="3696" y="2160"/>
                <a:ext cx="576" cy="0"/>
              </a:xfrm>
              <a:prstGeom prst="line">
                <a:avLst/>
              </a:prstGeom>
              <a:noFill/>
              <a:ln w="25400">
                <a:solidFill>
                  <a:srgbClr val="0A031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691" name="Line 73"/>
              <p:cNvSpPr>
                <a:spLocks noChangeShapeType="1"/>
              </p:cNvSpPr>
              <p:nvPr/>
            </p:nvSpPr>
            <p:spPr bwMode="auto">
              <a:xfrm flipV="1">
                <a:off x="3696" y="1680"/>
                <a:ext cx="0" cy="480"/>
              </a:xfrm>
              <a:prstGeom prst="line">
                <a:avLst/>
              </a:prstGeom>
              <a:noFill/>
              <a:ln w="25400">
                <a:solidFill>
                  <a:srgbClr val="0A031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28692" name="Line 74"/>
              <p:cNvSpPr>
                <a:spLocks noChangeShapeType="1"/>
              </p:cNvSpPr>
              <p:nvPr/>
            </p:nvSpPr>
            <p:spPr bwMode="auto">
              <a:xfrm flipV="1">
                <a:off x="3315" y="2150"/>
                <a:ext cx="384" cy="288"/>
              </a:xfrm>
              <a:prstGeom prst="line">
                <a:avLst/>
              </a:prstGeom>
              <a:noFill/>
              <a:ln w="25400">
                <a:solidFill>
                  <a:srgbClr val="0A031F"/>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aphicFrame>
            <p:nvGraphicFramePr>
              <p:cNvPr id="29718" name="Object 75"/>
              <p:cNvGraphicFramePr>
                <a:graphicFrameLocks noChangeAspect="1"/>
              </p:cNvGraphicFramePr>
              <p:nvPr/>
            </p:nvGraphicFramePr>
            <p:xfrm>
              <a:off x="3456" y="2332"/>
              <a:ext cx="153" cy="260"/>
            </p:xfrm>
            <a:graphic>
              <a:graphicData uri="http://schemas.openxmlformats.org/presentationml/2006/ole">
                <mc:AlternateContent xmlns:mc="http://schemas.openxmlformats.org/markup-compatibility/2006">
                  <mc:Choice xmlns:v="urn:schemas-microsoft-com:vml" Requires="v">
                    <p:oleObj spid="_x0000_s91148" name="Equation" r:id="rId9" imgW="126780" imgH="215526" progId="Equation.3">
                      <p:embed/>
                    </p:oleObj>
                  </mc:Choice>
                  <mc:Fallback>
                    <p:oleObj name="Equation" r:id="rId9" imgW="126780" imgH="215526" progId="Equation.3">
                      <p:embed/>
                      <p:pic>
                        <p:nvPicPr>
                          <p:cNvPr id="29718" name="Object 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6" y="2332"/>
                            <a:ext cx="153"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9" name="Object 76"/>
              <p:cNvGraphicFramePr>
                <a:graphicFrameLocks noChangeAspect="1"/>
              </p:cNvGraphicFramePr>
              <p:nvPr/>
            </p:nvGraphicFramePr>
            <p:xfrm>
              <a:off x="4092" y="1764"/>
              <a:ext cx="163" cy="364"/>
            </p:xfrm>
            <a:graphic>
              <a:graphicData uri="http://schemas.openxmlformats.org/presentationml/2006/ole">
                <mc:AlternateContent xmlns:mc="http://schemas.openxmlformats.org/markup-compatibility/2006">
                  <mc:Choice xmlns:v="urn:schemas-microsoft-com:vml" Requires="v">
                    <p:oleObj spid="_x0000_s91149" name="Equation" r:id="rId11" imgW="126890" imgH="241091" progId="Equation.3">
                      <p:embed/>
                    </p:oleObj>
                  </mc:Choice>
                  <mc:Fallback>
                    <p:oleObj name="Equation" r:id="rId11" imgW="126890" imgH="241091" progId="Equation.3">
                      <p:embed/>
                      <p:pic>
                        <p:nvPicPr>
                          <p:cNvPr id="29719" name="Object 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92" y="1764"/>
                            <a:ext cx="163"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20" name="Object 77"/>
              <p:cNvGraphicFramePr>
                <a:graphicFrameLocks noChangeAspect="1"/>
              </p:cNvGraphicFramePr>
              <p:nvPr/>
            </p:nvGraphicFramePr>
            <p:xfrm>
              <a:off x="3456" y="1584"/>
              <a:ext cx="199" cy="308"/>
            </p:xfrm>
            <a:graphic>
              <a:graphicData uri="http://schemas.openxmlformats.org/presentationml/2006/ole">
                <mc:AlternateContent xmlns:mc="http://schemas.openxmlformats.org/markup-compatibility/2006">
                  <mc:Choice xmlns:v="urn:schemas-microsoft-com:vml" Requires="v">
                    <p:oleObj spid="_x0000_s91150" name="Equation" r:id="rId13" imgW="139579" imgH="215713" progId="Equation.3">
                      <p:embed/>
                    </p:oleObj>
                  </mc:Choice>
                  <mc:Fallback>
                    <p:oleObj name="Equation" r:id="rId13" imgW="139579" imgH="215713" progId="Equation.3">
                      <p:embed/>
                      <p:pic>
                        <p:nvPicPr>
                          <p:cNvPr id="29720" name="Object 7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6" y="1584"/>
                            <a:ext cx="199"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687" name="Text Box 78"/>
            <p:cNvSpPr txBox="1">
              <a:spLocks noChangeArrowheads="1"/>
            </p:cNvSpPr>
            <p:nvPr/>
          </p:nvSpPr>
          <p:spPr bwMode="auto">
            <a:xfrm>
              <a:off x="2592" y="1728"/>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kumimoji="1" lang="zh-CN" altLang="en-US" sz="2400">
                  <a:solidFill>
                    <a:srgbClr val="0A031F"/>
                  </a:solidFill>
                  <a:effectLst>
                    <a:outerShdw blurRad="38100" dist="38100" dir="2700000" algn="tl">
                      <a:srgbClr val="000000">
                        <a:alpha val="43137"/>
                      </a:srgbClr>
                    </a:outerShdw>
                  </a:effectLst>
                </a:rPr>
                <a:t>定义：</a:t>
              </a:r>
            </a:p>
          </p:txBody>
        </p:sp>
        <p:graphicFrame>
          <p:nvGraphicFramePr>
            <p:cNvPr id="29713" name="Object 79"/>
            <p:cNvGraphicFramePr>
              <a:graphicFrameLocks noChangeAspect="1"/>
            </p:cNvGraphicFramePr>
            <p:nvPr/>
          </p:nvGraphicFramePr>
          <p:xfrm>
            <a:off x="3576" y="2736"/>
            <a:ext cx="1567" cy="1244"/>
          </p:xfrm>
          <a:graphic>
            <a:graphicData uri="http://schemas.openxmlformats.org/presentationml/2006/ole">
              <mc:AlternateContent xmlns:mc="http://schemas.openxmlformats.org/markup-compatibility/2006">
                <mc:Choice xmlns:v="urn:schemas-microsoft-com:vml" Requires="v">
                  <p:oleObj spid="_x0000_s91151" name="Equation" r:id="rId15" imgW="1231366" imgH="977476" progId="Equation.3">
                    <p:embed/>
                  </p:oleObj>
                </mc:Choice>
                <mc:Fallback>
                  <p:oleObj name="Equation" r:id="rId15" imgW="1231366" imgH="977476" progId="Equation.3">
                    <p:embed/>
                    <p:pic>
                      <p:nvPicPr>
                        <p:cNvPr id="29713" name="Object 7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6" y="2736"/>
                          <a:ext cx="1567" cy="1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9" name="Text Box 80"/>
            <p:cNvSpPr txBox="1">
              <a:spLocks noChangeArrowheads="1"/>
            </p:cNvSpPr>
            <p:nvPr/>
          </p:nvSpPr>
          <p:spPr bwMode="auto">
            <a:xfrm>
              <a:off x="2592" y="2352"/>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eaLnBrk="1" hangingPunct="1">
                <a:lnSpc>
                  <a:spcPct val="100000"/>
                </a:lnSpc>
                <a:spcBef>
                  <a:spcPct val="50000"/>
                </a:spcBef>
                <a:buFontTx/>
                <a:buNone/>
                <a:defRPr/>
              </a:pPr>
              <a:r>
                <a:rPr kumimoji="1" lang="zh-CN" altLang="en-US" sz="2400" dirty="0">
                  <a:solidFill>
                    <a:srgbClr val="0A031F"/>
                  </a:solidFill>
                  <a:effectLst>
                    <a:outerShdw blurRad="38100" dist="38100" dir="2700000" algn="tl">
                      <a:srgbClr val="000000">
                        <a:alpha val="43137"/>
                      </a:srgbClr>
                    </a:outerShdw>
                  </a:effectLst>
                </a:rPr>
                <a:t>原胞基矢：</a:t>
              </a:r>
            </a:p>
          </p:txBody>
        </p:sp>
      </p:grpSp>
      <p:sp>
        <p:nvSpPr>
          <p:cNvPr id="2" name="矩形 1"/>
          <p:cNvSpPr/>
          <p:nvPr/>
        </p:nvSpPr>
        <p:spPr>
          <a:xfrm>
            <a:off x="1057275" y="6434138"/>
            <a:ext cx="2435225" cy="400050"/>
          </a:xfrm>
          <a:prstGeom prst="rect">
            <a:avLst/>
          </a:prstGeom>
        </p:spPr>
        <p:txBody>
          <a:bodyPr wrap="none">
            <a:spAutoFit/>
          </a:bodyPr>
          <a:lstStyle/>
          <a:p>
            <a:pPr>
              <a:defRPr/>
            </a:pPr>
            <a:r>
              <a:rPr lang="en-US"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六角密排晶格为例</a:t>
            </a:r>
            <a:r>
              <a:rPr lang="en-US"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endParaRPr lang="zh-CN" altLang="en-US" sz="2000" dirty="0">
              <a:latin typeface="Arial Black" panose="020B0A04020102020204" pitchFamily="34" charset="0"/>
              <a:ea typeface="微软雅黑" panose="020B0503020204020204" pitchFamily="34" charset="-122"/>
            </a:endParaRPr>
          </a:p>
        </p:txBody>
      </p:sp>
      <p:grpSp>
        <p:nvGrpSpPr>
          <p:cNvPr id="29704" name="组合 95"/>
          <p:cNvGrpSpPr>
            <a:grpSpLocks/>
          </p:cNvGrpSpPr>
          <p:nvPr/>
        </p:nvGrpSpPr>
        <p:grpSpPr bwMode="auto">
          <a:xfrm>
            <a:off x="4202113" y="2492375"/>
            <a:ext cx="4021137" cy="4086225"/>
            <a:chOff x="4173860" y="2540000"/>
            <a:chExt cx="4094336" cy="4152031"/>
          </a:xfrm>
        </p:grpSpPr>
        <p:pic>
          <p:nvPicPr>
            <p:cNvPr id="29705" name="Picture 48" descr="hcp-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73860" y="2540000"/>
              <a:ext cx="4094336" cy="4152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6" name="组合 7"/>
            <p:cNvGrpSpPr>
              <a:grpSpLocks/>
            </p:cNvGrpSpPr>
            <p:nvPr/>
          </p:nvGrpSpPr>
          <p:grpSpPr bwMode="auto">
            <a:xfrm>
              <a:off x="5378450" y="3232026"/>
              <a:ext cx="2438102" cy="454149"/>
              <a:chOff x="5378450" y="3232026"/>
              <a:chExt cx="2438102" cy="454149"/>
            </a:xfrm>
          </p:grpSpPr>
          <p:cxnSp>
            <p:nvCxnSpPr>
              <p:cNvPr id="29707" name="直接连接符 2"/>
              <p:cNvCxnSpPr>
                <a:cxnSpLocks noChangeShapeType="1"/>
              </p:cNvCxnSpPr>
              <p:nvPr/>
            </p:nvCxnSpPr>
            <p:spPr bwMode="auto">
              <a:xfrm>
                <a:off x="5378450" y="3667125"/>
                <a:ext cx="173707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8" name="直接连接符 83"/>
              <p:cNvCxnSpPr>
                <a:cxnSpLocks noChangeShapeType="1"/>
              </p:cNvCxnSpPr>
              <p:nvPr/>
            </p:nvCxnSpPr>
            <p:spPr bwMode="auto">
              <a:xfrm>
                <a:off x="6079480" y="3232026"/>
                <a:ext cx="173707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9" name="直接连接符 4"/>
              <p:cNvCxnSpPr>
                <a:cxnSpLocks noChangeShapeType="1"/>
              </p:cNvCxnSpPr>
              <p:nvPr/>
            </p:nvCxnSpPr>
            <p:spPr bwMode="auto">
              <a:xfrm flipH="1">
                <a:off x="5397500" y="3244850"/>
                <a:ext cx="701030" cy="441325"/>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0" name="直接连接符 87"/>
              <p:cNvCxnSpPr>
                <a:cxnSpLocks noChangeShapeType="1"/>
              </p:cNvCxnSpPr>
              <p:nvPr/>
            </p:nvCxnSpPr>
            <p:spPr bwMode="auto">
              <a:xfrm flipH="1">
                <a:off x="7096472" y="3265934"/>
                <a:ext cx="701030" cy="384139"/>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442913" y="1241128"/>
            <a:ext cx="8243887" cy="747712"/>
          </a:xfrm>
        </p:spPr>
        <p:txBody>
          <a:bodyPr/>
          <a:lstStyle/>
          <a:p>
            <a:pPr eaLnBrk="1" hangingPunct="1">
              <a:lnSpc>
                <a:spcPct val="100000"/>
              </a:lnSpc>
              <a:defRPr/>
            </a:pPr>
            <a:r>
              <a:rPr lang="zh-CN" altLang="en-US" sz="3200" dirty="0">
                <a:latin typeface="微软雅黑" panose="020B0503020204020204" pitchFamily="34" charset="-122"/>
              </a:rPr>
              <a:t>布拉伐格子</a:t>
            </a:r>
            <a:r>
              <a:rPr lang="en-US" altLang="zh-CN" sz="3200" dirty="0">
                <a:latin typeface="微软雅黑" panose="020B0503020204020204" pitchFamily="34" charset="-122"/>
              </a:rPr>
              <a:t>(</a:t>
            </a:r>
            <a:r>
              <a:rPr lang="en-US" altLang="zh-CN" sz="3200" dirty="0" err="1">
                <a:latin typeface="微软雅黑" panose="020B0503020204020204" pitchFamily="34" charset="-122"/>
              </a:rPr>
              <a:t>Bravais</a:t>
            </a:r>
            <a:r>
              <a:rPr lang="en-US" altLang="zh-CN" sz="3200" dirty="0">
                <a:latin typeface="微软雅黑" panose="020B0503020204020204" pitchFamily="34" charset="-122"/>
              </a:rPr>
              <a:t> lattice)</a:t>
            </a:r>
            <a:br>
              <a:rPr lang="en-US" altLang="zh-CN" sz="3200" dirty="0">
                <a:latin typeface="微软雅黑" panose="020B0503020204020204" pitchFamily="34" charset="-122"/>
              </a:rPr>
            </a:br>
            <a:r>
              <a:rPr lang="zh-CN" altLang="en-US" sz="2800" dirty="0">
                <a:solidFill>
                  <a:srgbClr val="800000"/>
                </a:solidFill>
                <a:latin typeface="微软雅黑" panose="020B0503020204020204" pitchFamily="34" charset="-122"/>
              </a:rPr>
              <a:t>晶格周期性的数学描述</a:t>
            </a:r>
          </a:p>
        </p:txBody>
      </p:sp>
      <p:graphicFrame>
        <p:nvGraphicFramePr>
          <p:cNvPr id="30723" name="Object 3"/>
          <p:cNvGraphicFramePr>
            <a:graphicFrameLocks noGrp="1" noChangeAspect="1"/>
          </p:cNvGraphicFramePr>
          <p:nvPr>
            <p:ph sz="quarter" idx="4294967295"/>
          </p:nvPr>
        </p:nvGraphicFramePr>
        <p:xfrm>
          <a:off x="4772025" y="3032125"/>
          <a:ext cx="2608263" cy="596900"/>
        </p:xfrm>
        <a:graphic>
          <a:graphicData uri="http://schemas.openxmlformats.org/presentationml/2006/ole">
            <mc:AlternateContent xmlns:mc="http://schemas.openxmlformats.org/markup-compatibility/2006">
              <mc:Choice xmlns:v="urn:schemas-microsoft-com:vml" Requires="v">
                <p:oleObj spid="_x0000_s92165" name="Equation" r:id="rId3" imgW="1054100" imgH="241300" progId="Equation.DSMT4">
                  <p:embed/>
                </p:oleObj>
              </mc:Choice>
              <mc:Fallback>
                <p:oleObj name="Equation" r:id="rId3" imgW="1054100" imgH="241300" progId="Equation.DSMT4">
                  <p:embed/>
                  <p:pic>
                    <p:nvPicPr>
                      <p:cNvPr id="307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25" y="3032125"/>
                        <a:ext cx="2608263"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4" name="Object 8"/>
          <p:cNvGraphicFramePr>
            <a:graphicFrameLocks noGrp="1" noChangeAspect="1"/>
          </p:cNvGraphicFramePr>
          <p:nvPr>
            <p:ph sz="quarter" idx="4294967295"/>
          </p:nvPr>
        </p:nvGraphicFramePr>
        <p:xfrm>
          <a:off x="695325" y="2959100"/>
          <a:ext cx="2005013" cy="560388"/>
        </p:xfrm>
        <a:graphic>
          <a:graphicData uri="http://schemas.openxmlformats.org/presentationml/2006/ole">
            <mc:AlternateContent xmlns:mc="http://schemas.openxmlformats.org/markup-compatibility/2006">
              <mc:Choice xmlns:v="urn:schemas-microsoft-com:vml" Requires="v">
                <p:oleObj spid="_x0000_s92166" name="Equation" r:id="rId5" imgW="863225" imgH="241195" progId="Equation.DSMT4">
                  <p:embed/>
                </p:oleObj>
              </mc:Choice>
              <mc:Fallback>
                <p:oleObj name="Equation" r:id="rId5" imgW="863225" imgH="241195" progId="Equation.DSMT4">
                  <p:embed/>
                  <p:pic>
                    <p:nvPicPr>
                      <p:cNvPr id="3072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325" y="2959100"/>
                        <a:ext cx="2005013"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725" name="Picture 4" descr="XCH001_0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3641725"/>
            <a:ext cx="40767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XCH001_045_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3679825"/>
            <a:ext cx="40767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086" name="Rectangle 6"/>
          <p:cNvSpPr>
            <a:spLocks noChangeArrowheads="1"/>
          </p:cNvSpPr>
          <p:nvPr/>
        </p:nvSpPr>
        <p:spPr bwMode="auto">
          <a:xfrm>
            <a:off x="395288" y="2239963"/>
            <a:ext cx="4648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简单晶格，任一原子</a:t>
            </a:r>
            <a:r>
              <a:rPr kumimoji="1" lang="en-US" altLang="zh-CN"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的位矢</a:t>
            </a:r>
            <a:endParaRPr kumimoji="1" lang="zh-CN" altLang="en-US" sz="26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30728" name="Object 7"/>
          <p:cNvGraphicFramePr>
            <a:graphicFrameLocks noChangeAspect="1"/>
          </p:cNvGraphicFramePr>
          <p:nvPr/>
        </p:nvGraphicFramePr>
        <p:xfrm>
          <a:off x="4859338" y="2205038"/>
          <a:ext cx="3141662" cy="627062"/>
        </p:xfrm>
        <a:graphic>
          <a:graphicData uri="http://schemas.openxmlformats.org/presentationml/2006/ole">
            <mc:AlternateContent xmlns:mc="http://schemas.openxmlformats.org/markup-compatibility/2006">
              <mc:Choice xmlns:v="urn:schemas-microsoft-com:vml" Requires="v">
                <p:oleObj spid="_x0000_s92167" name="Equation" r:id="rId9" imgW="1127798" imgH="137262" progId="Equation.DSMT4">
                  <p:embed/>
                </p:oleObj>
              </mc:Choice>
              <mc:Fallback>
                <p:oleObj name="Equation" r:id="rId9" imgW="1127798" imgH="137262" progId="Equation.DSMT4">
                  <p:embed/>
                  <p:pic>
                    <p:nvPicPr>
                      <p:cNvPr id="3072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2205038"/>
                        <a:ext cx="3141662"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1204913" y="1714500"/>
          <a:ext cx="6330950" cy="603250"/>
        </p:xfrm>
        <a:graphic>
          <a:graphicData uri="http://schemas.openxmlformats.org/presentationml/2006/ole">
            <mc:AlternateContent xmlns:mc="http://schemas.openxmlformats.org/markup-compatibility/2006">
              <mc:Choice xmlns:v="urn:schemas-microsoft-com:vml" Requires="v">
                <p:oleObj spid="_x0000_s93192" name="Equation" r:id="rId3" imgW="2461404" imgH="137262" progId="Equation.DSMT4">
                  <p:embed/>
                </p:oleObj>
              </mc:Choice>
              <mc:Fallback>
                <p:oleObj name="Equation" r:id="rId3" imgW="2461404" imgH="137262" progId="Equation.DSMT4">
                  <p:embed/>
                  <p:pic>
                    <p:nvPicPr>
                      <p:cNvPr id="317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913" y="1714500"/>
                        <a:ext cx="63309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7" name="Rectangle 3"/>
          <p:cNvSpPr>
            <a:spLocks noChangeArrowheads="1"/>
          </p:cNvSpPr>
          <p:nvPr/>
        </p:nvSpPr>
        <p:spPr bwMode="auto">
          <a:xfrm>
            <a:off x="1460500" y="2333625"/>
            <a:ext cx="5492750" cy="48895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原胞中各种等价原子之间的相对位移</a:t>
            </a:r>
          </a:p>
        </p:txBody>
      </p:sp>
      <p:sp>
        <p:nvSpPr>
          <p:cNvPr id="431108" name="Rectangle 4"/>
          <p:cNvSpPr>
            <a:spLocks noChangeArrowheads="1"/>
          </p:cNvSpPr>
          <p:nvPr/>
        </p:nvSpPr>
        <p:spPr bwMode="auto">
          <a:xfrm>
            <a:off x="231775" y="2865438"/>
            <a:ext cx="419100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0000"/>
              </a:lnSpc>
              <a:spcBef>
                <a:spcPct val="0"/>
              </a:spcBef>
              <a:buFontTx/>
              <a:buNone/>
              <a:defRPr/>
            </a:pPr>
            <a:r>
              <a:rPr kumimoji="1" lang="en-US" altLang="zh-CN"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zh-CN" altLang="en-US"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金刚石晶格</a:t>
            </a:r>
          </a:p>
        </p:txBody>
      </p:sp>
      <p:sp>
        <p:nvSpPr>
          <p:cNvPr id="431109" name="Rectangle 5"/>
          <p:cNvSpPr>
            <a:spLocks noChangeArrowheads="1"/>
          </p:cNvSpPr>
          <p:nvPr/>
        </p:nvSpPr>
        <p:spPr bwMode="auto">
          <a:xfrm>
            <a:off x="231775" y="5961063"/>
            <a:ext cx="18430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对角线位移</a:t>
            </a:r>
          </a:p>
        </p:txBody>
      </p:sp>
      <p:pic>
        <p:nvPicPr>
          <p:cNvPr id="31750" name="Picture 6" descr="XCH001_0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938" y="2924175"/>
            <a:ext cx="3876675"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111" name="Rectangle 7"/>
          <p:cNvSpPr>
            <a:spLocks noChangeArrowheads="1"/>
          </p:cNvSpPr>
          <p:nvPr/>
        </p:nvSpPr>
        <p:spPr bwMode="auto">
          <a:xfrm>
            <a:off x="231775" y="3627438"/>
            <a:ext cx="220980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0000"/>
              </a:lnSpc>
              <a:spcBef>
                <a:spcPct val="0"/>
              </a:spcBef>
              <a:buFontTx/>
              <a:buNone/>
              <a:defRPr/>
            </a:pPr>
            <a:r>
              <a:rPr kumimoji="1" lang="en-US" altLang="zh-CN"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zh-CN" altLang="en-US"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碳</a:t>
            </a:r>
            <a:r>
              <a:rPr kumimoji="1" lang="en-US" altLang="zh-CN"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kumimoji="1" lang="zh-CN" altLang="en-US"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位置</a:t>
            </a:r>
          </a:p>
        </p:txBody>
      </p:sp>
      <p:sp>
        <p:nvSpPr>
          <p:cNvPr id="431112" name="Rectangle 8"/>
          <p:cNvSpPr>
            <a:spLocks noChangeArrowheads="1"/>
          </p:cNvSpPr>
          <p:nvPr/>
        </p:nvSpPr>
        <p:spPr bwMode="auto">
          <a:xfrm>
            <a:off x="231775" y="4430713"/>
            <a:ext cx="220980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0000"/>
              </a:lnSpc>
              <a:spcBef>
                <a:spcPct val="0"/>
              </a:spcBef>
              <a:buFontTx/>
              <a:buNone/>
              <a:defRPr/>
            </a:pPr>
            <a:r>
              <a:rPr kumimoji="1" lang="en-US" altLang="zh-CN"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1" lang="zh-CN" altLang="en-US"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碳</a:t>
            </a:r>
            <a:r>
              <a:rPr kumimoji="1" lang="en-US" altLang="zh-CN"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kumimoji="1" lang="zh-CN" altLang="en-US" sz="26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位置</a:t>
            </a:r>
          </a:p>
        </p:txBody>
      </p:sp>
      <p:graphicFrame>
        <p:nvGraphicFramePr>
          <p:cNvPr id="31753" name="Object 9"/>
          <p:cNvGraphicFramePr>
            <a:graphicFrameLocks noChangeAspect="1"/>
          </p:cNvGraphicFramePr>
          <p:nvPr/>
        </p:nvGraphicFramePr>
        <p:xfrm>
          <a:off x="1184275" y="2347913"/>
          <a:ext cx="384175" cy="576262"/>
        </p:xfrm>
        <a:graphic>
          <a:graphicData uri="http://schemas.openxmlformats.org/presentationml/2006/ole">
            <mc:AlternateContent xmlns:mc="http://schemas.openxmlformats.org/markup-compatibility/2006">
              <mc:Choice xmlns:v="urn:schemas-microsoft-com:vml" Requires="v">
                <p:oleObj spid="_x0000_s93193" name="Equation" r:id="rId6" imgW="152334" imgH="228501" progId="Equation.DSMT4">
                  <p:embed/>
                </p:oleObj>
              </mc:Choice>
              <mc:Fallback>
                <p:oleObj name="Equation" r:id="rId6" imgW="152334" imgH="228501" progId="Equation.DSMT4">
                  <p:embed/>
                  <p:pic>
                    <p:nvPicPr>
                      <p:cNvPr id="3175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4275" y="2347913"/>
                        <a:ext cx="384175"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4" name="Object 10"/>
          <p:cNvGraphicFramePr>
            <a:graphicFrameLocks noChangeAspect="1"/>
          </p:cNvGraphicFramePr>
          <p:nvPr/>
        </p:nvGraphicFramePr>
        <p:xfrm>
          <a:off x="2627313" y="3678238"/>
          <a:ext cx="2232025" cy="542925"/>
        </p:xfrm>
        <a:graphic>
          <a:graphicData uri="http://schemas.openxmlformats.org/presentationml/2006/ole">
            <mc:AlternateContent xmlns:mc="http://schemas.openxmlformats.org/markup-compatibility/2006">
              <mc:Choice xmlns:v="urn:schemas-microsoft-com:vml" Requires="v">
                <p:oleObj spid="_x0000_s93194" name="Equation" r:id="rId8" imgW="939800" imgH="228600" progId="Equation.DSMT4">
                  <p:embed/>
                </p:oleObj>
              </mc:Choice>
              <mc:Fallback>
                <p:oleObj name="Equation" r:id="rId8" imgW="939800" imgH="228600" progId="Equation.DSMT4">
                  <p:embed/>
                  <p:pic>
                    <p:nvPicPr>
                      <p:cNvPr id="31754"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7313" y="3678238"/>
                        <a:ext cx="2232025"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5" name="Object 11"/>
          <p:cNvGraphicFramePr>
            <a:graphicFrameLocks noChangeAspect="1"/>
          </p:cNvGraphicFramePr>
          <p:nvPr/>
        </p:nvGraphicFramePr>
        <p:xfrm>
          <a:off x="1835150" y="5207000"/>
          <a:ext cx="3024188" cy="598488"/>
        </p:xfrm>
        <a:graphic>
          <a:graphicData uri="http://schemas.openxmlformats.org/presentationml/2006/ole">
            <mc:AlternateContent xmlns:mc="http://schemas.openxmlformats.org/markup-compatibility/2006">
              <mc:Choice xmlns:v="urn:schemas-microsoft-com:vml" Requires="v">
                <p:oleObj spid="_x0000_s93195" name="Equation" r:id="rId10" imgW="1155700" imgH="228600" progId="Equation.DSMT4">
                  <p:embed/>
                </p:oleObj>
              </mc:Choice>
              <mc:Fallback>
                <p:oleObj name="Equation" r:id="rId10" imgW="1155700" imgH="228600" progId="Equation.DSMT4">
                  <p:embed/>
                  <p:pic>
                    <p:nvPicPr>
                      <p:cNvPr id="31755"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150" y="5207000"/>
                        <a:ext cx="3024188"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6" name="Object 12"/>
          <p:cNvGraphicFramePr>
            <a:graphicFrameLocks noChangeAspect="1"/>
          </p:cNvGraphicFramePr>
          <p:nvPr/>
        </p:nvGraphicFramePr>
        <p:xfrm>
          <a:off x="2351088" y="5948363"/>
          <a:ext cx="1512887" cy="703262"/>
        </p:xfrm>
        <a:graphic>
          <a:graphicData uri="http://schemas.openxmlformats.org/presentationml/2006/ole">
            <mc:AlternateContent xmlns:mc="http://schemas.openxmlformats.org/markup-compatibility/2006">
              <mc:Choice xmlns:v="urn:schemas-microsoft-com:vml" Requires="v">
                <p:oleObj spid="_x0000_s93196" name="Equation" r:id="rId12" imgW="545626" imgH="253780" progId="Equation.DSMT4">
                  <p:embed/>
                </p:oleObj>
              </mc:Choice>
              <mc:Fallback>
                <p:oleObj name="Equation" r:id="rId12" imgW="545626" imgH="253780" progId="Equation.DSMT4">
                  <p:embed/>
                  <p:pic>
                    <p:nvPicPr>
                      <p:cNvPr id="31756"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1088" y="5948363"/>
                        <a:ext cx="1512887"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757" name="Group 13"/>
          <p:cNvGrpSpPr>
            <a:grpSpLocks/>
          </p:cNvGrpSpPr>
          <p:nvPr/>
        </p:nvGrpSpPr>
        <p:grpSpPr bwMode="auto">
          <a:xfrm>
            <a:off x="155575" y="908050"/>
            <a:ext cx="5105400" cy="720725"/>
            <a:chOff x="0" y="346"/>
            <a:chExt cx="3216" cy="454"/>
          </a:xfrm>
        </p:grpSpPr>
        <p:sp>
          <p:nvSpPr>
            <p:cNvPr id="26638" name="Rectangle 14"/>
            <p:cNvSpPr>
              <a:spLocks noChangeArrowheads="1"/>
            </p:cNvSpPr>
            <p:nvPr/>
          </p:nvSpPr>
          <p:spPr bwMode="auto">
            <a:xfrm>
              <a:off x="0" y="391"/>
              <a:ext cx="321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复式晶格：任一原子</a:t>
              </a:r>
              <a:r>
                <a:rPr kumimoji="1" lang="en-US" altLang="zh-CN"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r>
                <a:rPr kumimoji="1" lang="zh-CN" altLang="en-US" sz="2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的位矢</a:t>
              </a:r>
              <a:endParaRPr kumimoji="1" lang="zh-CN" altLang="en-US" sz="2600" b="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aphicFrame>
          <p:nvGraphicFramePr>
            <p:cNvPr id="31759" name="Object 15"/>
            <p:cNvGraphicFramePr>
              <a:graphicFrameLocks noChangeAspect="1"/>
            </p:cNvGraphicFramePr>
            <p:nvPr/>
          </p:nvGraphicFramePr>
          <p:xfrm>
            <a:off x="2744" y="346"/>
            <a:ext cx="310" cy="454"/>
          </p:xfrm>
          <a:graphic>
            <a:graphicData uri="http://schemas.openxmlformats.org/presentationml/2006/ole">
              <mc:AlternateContent xmlns:mc="http://schemas.openxmlformats.org/markup-compatibility/2006">
                <mc:Choice xmlns:v="urn:schemas-microsoft-com:vml" Requires="v">
                  <p:oleObj spid="_x0000_s93197" name="Equation" r:id="rId14" imgW="164957" imgH="241091" progId="Equation.DSMT4">
                    <p:embed/>
                  </p:oleObj>
                </mc:Choice>
                <mc:Fallback>
                  <p:oleObj name="Equation" r:id="rId14" imgW="164957" imgH="241091" progId="Equation.DSMT4">
                    <p:embed/>
                    <p:pic>
                      <p:nvPicPr>
                        <p:cNvPr id="31759"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44" y="346"/>
                          <a:ext cx="310" cy="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defRPr/>
            </a:pPr>
            <a:r>
              <a:rPr lang="zh-CN" altLang="en-US" dirty="0"/>
              <a:t>结         论</a:t>
            </a:r>
          </a:p>
        </p:txBody>
      </p:sp>
      <p:sp>
        <p:nvSpPr>
          <p:cNvPr id="2" name="内容占位符 1"/>
          <p:cNvSpPr>
            <a:spLocks noGrp="1"/>
          </p:cNvSpPr>
          <p:nvPr>
            <p:ph sz="half" idx="1"/>
          </p:nvPr>
        </p:nvSpPr>
        <p:spPr>
          <a:ln w="38100">
            <a:solidFill>
              <a:srgbClr val="0070C0"/>
            </a:solidFill>
            <a:prstDash val="dash"/>
          </a:ln>
        </p:spPr>
        <p:txBody>
          <a:bodyPr anchor="ctr"/>
          <a:lstStyle/>
          <a:p>
            <a:pPr>
              <a:buFont typeface="Wingdings" panose="05000000000000000000" pitchFamily="2" charset="2"/>
              <a:buChar char="Ø"/>
              <a:defRPr/>
            </a:pPr>
            <a:r>
              <a:rPr lang="zh-CN" altLang="en-US" sz="2000" dirty="0"/>
              <a:t>一组（</a:t>
            </a:r>
            <a:r>
              <a:rPr lang="en-US" altLang="zh-CN" sz="2000" dirty="0"/>
              <a:t>l1,l2,l3)</a:t>
            </a:r>
            <a:r>
              <a:rPr lang="zh-CN" altLang="en-US" sz="2000" dirty="0"/>
              <a:t>取值表示晶格中的一个格点；</a:t>
            </a:r>
            <a:endParaRPr lang="en-US" altLang="zh-CN" sz="2000" dirty="0"/>
          </a:p>
          <a:p>
            <a:pPr>
              <a:buFont typeface="Wingdings" panose="05000000000000000000" pitchFamily="2" charset="2"/>
              <a:buChar char="Ø"/>
              <a:defRPr/>
            </a:pPr>
            <a:r>
              <a:rPr lang="zh-CN" altLang="en-US" sz="2000" dirty="0"/>
              <a:t>（</a:t>
            </a:r>
            <a:r>
              <a:rPr lang="en-US" altLang="zh-CN" sz="2000" dirty="0"/>
              <a:t>l1,l2,l3)</a:t>
            </a:r>
            <a:r>
              <a:rPr lang="zh-CN" altLang="en-US" sz="2000" dirty="0"/>
              <a:t>所有可能取值的集合，表示一个空间格子（或点阵）；</a:t>
            </a:r>
            <a:endParaRPr lang="en-US" altLang="zh-CN" sz="2000" dirty="0"/>
          </a:p>
          <a:p>
            <a:pPr>
              <a:buFont typeface="Wingdings" panose="05000000000000000000" pitchFamily="2" charset="2"/>
              <a:buChar char="Ø"/>
              <a:defRPr/>
            </a:pPr>
            <a:r>
              <a:rPr lang="zh-CN" altLang="en-US" sz="2000" dirty="0"/>
              <a:t>实际晶格可看成在这个空间点阵的每个格点上放置一个原子（或原子团）构成（若放一原子团，则它们的相对位移为</a:t>
            </a:r>
            <a:r>
              <a:rPr lang="en-US" altLang="zh-CN" sz="2000" dirty="0"/>
              <a:t>rα</a:t>
            </a:r>
            <a:r>
              <a:rPr lang="zh-CN" altLang="en-US" sz="2000" dirty="0"/>
              <a:t>） ；</a:t>
            </a:r>
          </a:p>
        </p:txBody>
      </p:sp>
      <p:sp>
        <p:nvSpPr>
          <p:cNvPr id="3" name="内容占位符 2"/>
          <p:cNvSpPr>
            <a:spLocks noGrp="1"/>
          </p:cNvSpPr>
          <p:nvPr>
            <p:ph sz="half" idx="2"/>
          </p:nvPr>
        </p:nvSpPr>
        <p:spPr>
          <a:ln w="38100">
            <a:solidFill>
              <a:srgbClr val="0070C0"/>
            </a:solidFill>
            <a:prstDash val="dash"/>
          </a:ln>
        </p:spPr>
        <p:txBody>
          <a:bodyPr anchor="ctr"/>
          <a:lstStyle/>
          <a:p>
            <a:pPr marL="0" indent="0">
              <a:buFontTx/>
              <a:buNone/>
              <a:defRPr/>
            </a:pPr>
            <a:endParaRPr lang="zh-CN" altLang="en-US" sz="2000" dirty="0"/>
          </a:p>
        </p:txBody>
      </p:sp>
      <p:pic>
        <p:nvPicPr>
          <p:cNvPr id="32773" name="Picture 4" descr="XCH001_045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763" y="2416175"/>
            <a:ext cx="3673475"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defRPr/>
            </a:pPr>
            <a:r>
              <a:rPr lang="zh-CN" altLang="en-US" dirty="0"/>
              <a:t>结         论</a:t>
            </a:r>
          </a:p>
        </p:txBody>
      </p:sp>
      <p:sp>
        <p:nvSpPr>
          <p:cNvPr id="2" name="内容占位符 1"/>
          <p:cNvSpPr>
            <a:spLocks noGrp="1"/>
          </p:cNvSpPr>
          <p:nvPr>
            <p:ph sz="half" idx="1"/>
          </p:nvPr>
        </p:nvSpPr>
        <p:spPr>
          <a:ln w="38100">
            <a:solidFill>
              <a:srgbClr val="0070C0"/>
            </a:solidFill>
            <a:prstDash val="dash"/>
          </a:ln>
        </p:spPr>
        <p:txBody>
          <a:bodyPr anchor="ctr"/>
          <a:lstStyle/>
          <a:p>
            <a:pPr>
              <a:buFont typeface="Wingdings" panose="05000000000000000000" pitchFamily="2" charset="2"/>
              <a:buChar char="Ø"/>
              <a:defRPr/>
            </a:pPr>
            <a:r>
              <a:rPr lang="zh-CN" altLang="en-US" sz="2000" dirty="0"/>
              <a:t>这个具有晶格周期性的空间格子称为</a:t>
            </a:r>
            <a:r>
              <a:rPr lang="zh-CN" altLang="en-US" sz="2000" dirty="0">
                <a:solidFill>
                  <a:srgbClr val="800000"/>
                </a:solidFill>
              </a:rPr>
              <a:t>布拉伐格子</a:t>
            </a:r>
            <a:r>
              <a:rPr lang="zh-CN" altLang="en-US" sz="2000" dirty="0"/>
              <a:t>，放置在格点上的原子或原子团称为</a:t>
            </a:r>
            <a:r>
              <a:rPr lang="zh-CN" altLang="en-US" sz="2000" dirty="0">
                <a:solidFill>
                  <a:srgbClr val="800000"/>
                </a:solidFill>
              </a:rPr>
              <a:t>基元</a:t>
            </a:r>
            <a:r>
              <a:rPr lang="zh-CN" altLang="en-US" sz="2000" dirty="0"/>
              <a:t>。</a:t>
            </a:r>
          </a:p>
          <a:p>
            <a:pPr>
              <a:buFont typeface="Wingdings" panose="05000000000000000000" pitchFamily="2" charset="2"/>
              <a:buChar char="Ø"/>
              <a:defRPr/>
            </a:pPr>
            <a:r>
              <a:rPr lang="zh-CN" altLang="en-US" sz="2000" dirty="0">
                <a:solidFill>
                  <a:srgbClr val="800000"/>
                </a:solidFill>
              </a:rPr>
              <a:t>布拉伐格子</a:t>
            </a:r>
            <a:r>
              <a:rPr lang="zh-CN" altLang="en-US" sz="2000" dirty="0"/>
              <a:t>是一种数学上的抽象，是点在空间中周期性的规则排列，其每个格点是几何等价的。</a:t>
            </a:r>
          </a:p>
        </p:txBody>
      </p:sp>
      <p:sp>
        <p:nvSpPr>
          <p:cNvPr id="3" name="内容占位符 2"/>
          <p:cNvSpPr>
            <a:spLocks noGrp="1"/>
          </p:cNvSpPr>
          <p:nvPr>
            <p:ph sz="half" idx="2"/>
          </p:nvPr>
        </p:nvSpPr>
        <p:spPr>
          <a:ln w="38100">
            <a:solidFill>
              <a:srgbClr val="0070C0"/>
            </a:solidFill>
            <a:prstDash val="dash"/>
          </a:ln>
        </p:spPr>
        <p:txBody>
          <a:bodyPr anchor="ctr"/>
          <a:lstStyle/>
          <a:p>
            <a:pPr marL="0" indent="0">
              <a:buFontTx/>
              <a:buNone/>
              <a:defRPr/>
            </a:pPr>
            <a:endParaRPr lang="zh-CN" altLang="en-US" sz="2000" dirty="0"/>
          </a:p>
        </p:txBody>
      </p:sp>
      <p:pic>
        <p:nvPicPr>
          <p:cNvPr id="33797" name="Picture 4" descr="XCH001_045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763" y="2416175"/>
            <a:ext cx="3673475"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79"/>
          <p:cNvGrpSpPr>
            <a:grpSpLocks/>
          </p:cNvGrpSpPr>
          <p:nvPr/>
        </p:nvGrpSpPr>
        <p:grpSpPr bwMode="auto">
          <a:xfrm>
            <a:off x="1755775" y="5507038"/>
            <a:ext cx="4318000" cy="560387"/>
            <a:chOff x="1200" y="3552"/>
            <a:chExt cx="2720" cy="353"/>
          </a:xfrm>
        </p:grpSpPr>
        <p:sp>
          <p:nvSpPr>
            <p:cNvPr id="32844" name="Line 80"/>
            <p:cNvSpPr>
              <a:spLocks noChangeShapeType="1"/>
            </p:cNvSpPr>
            <p:nvPr/>
          </p:nvSpPr>
          <p:spPr bwMode="auto">
            <a:xfrm flipV="1">
              <a:off x="2328" y="3624"/>
              <a:ext cx="1080" cy="188"/>
            </a:xfrm>
            <a:prstGeom prst="line">
              <a:avLst/>
            </a:prstGeom>
            <a:noFill/>
            <a:ln w="3175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5" name="Line 81"/>
            <p:cNvSpPr>
              <a:spLocks noChangeShapeType="1"/>
            </p:cNvSpPr>
            <p:nvPr/>
          </p:nvSpPr>
          <p:spPr bwMode="auto">
            <a:xfrm flipV="1">
              <a:off x="2712" y="3624"/>
              <a:ext cx="1080" cy="188"/>
            </a:xfrm>
            <a:prstGeom prst="line">
              <a:avLst/>
            </a:prstGeom>
            <a:noFill/>
            <a:ln w="3175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6" name="Line 82"/>
            <p:cNvSpPr>
              <a:spLocks noChangeShapeType="1"/>
            </p:cNvSpPr>
            <p:nvPr/>
          </p:nvSpPr>
          <p:spPr bwMode="auto">
            <a:xfrm>
              <a:off x="1240" y="3616"/>
              <a:ext cx="1080" cy="188"/>
            </a:xfrm>
            <a:prstGeom prst="line">
              <a:avLst/>
            </a:prstGeom>
            <a:noFill/>
            <a:ln w="3175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7" name="Line 83"/>
            <p:cNvSpPr>
              <a:spLocks noChangeShapeType="1"/>
            </p:cNvSpPr>
            <p:nvPr/>
          </p:nvSpPr>
          <p:spPr bwMode="auto">
            <a:xfrm>
              <a:off x="1200" y="3552"/>
              <a:ext cx="1512" cy="250"/>
            </a:xfrm>
            <a:prstGeom prst="line">
              <a:avLst/>
            </a:prstGeom>
            <a:noFill/>
            <a:ln w="3175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8" name="Line 84"/>
            <p:cNvSpPr>
              <a:spLocks noChangeShapeType="1"/>
            </p:cNvSpPr>
            <p:nvPr/>
          </p:nvSpPr>
          <p:spPr bwMode="auto">
            <a:xfrm>
              <a:off x="1400" y="3820"/>
              <a:ext cx="2520" cy="1"/>
            </a:xfrm>
            <a:prstGeom prst="line">
              <a:avLst/>
            </a:prstGeom>
            <a:noFill/>
            <a:ln w="3175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49" name="Rectangle 85"/>
            <p:cNvSpPr>
              <a:spLocks noChangeArrowheads="1"/>
            </p:cNvSpPr>
            <p:nvPr/>
          </p:nvSpPr>
          <p:spPr bwMode="auto">
            <a:xfrm>
              <a:off x="1480" y="3688"/>
              <a:ext cx="320"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0" name="Rectangle 86"/>
            <p:cNvSpPr>
              <a:spLocks noChangeArrowheads="1"/>
            </p:cNvSpPr>
            <p:nvPr/>
          </p:nvSpPr>
          <p:spPr bwMode="auto">
            <a:xfrm>
              <a:off x="1880" y="3688"/>
              <a:ext cx="16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1" name="Rectangle 87"/>
            <p:cNvSpPr>
              <a:spLocks noChangeArrowheads="1"/>
            </p:cNvSpPr>
            <p:nvPr/>
          </p:nvSpPr>
          <p:spPr bwMode="auto">
            <a:xfrm>
              <a:off x="2280" y="3680"/>
              <a:ext cx="248"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2" name="Rectangle 88"/>
            <p:cNvSpPr>
              <a:spLocks noChangeArrowheads="1"/>
            </p:cNvSpPr>
            <p:nvPr/>
          </p:nvSpPr>
          <p:spPr bwMode="auto">
            <a:xfrm>
              <a:off x="2664" y="3688"/>
              <a:ext cx="192"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3" name="Rectangle 89"/>
            <p:cNvSpPr>
              <a:spLocks noChangeArrowheads="1"/>
            </p:cNvSpPr>
            <p:nvPr/>
          </p:nvSpPr>
          <p:spPr bwMode="auto">
            <a:xfrm>
              <a:off x="3080" y="3688"/>
              <a:ext cx="26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4" name="Rectangle 90"/>
            <p:cNvSpPr>
              <a:spLocks noChangeArrowheads="1"/>
            </p:cNvSpPr>
            <p:nvPr/>
          </p:nvSpPr>
          <p:spPr bwMode="auto">
            <a:xfrm>
              <a:off x="3496" y="3688"/>
              <a:ext cx="328"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55" name="Arc 91"/>
            <p:cNvSpPr>
              <a:spLocks/>
            </p:cNvSpPr>
            <p:nvPr/>
          </p:nvSpPr>
          <p:spPr bwMode="auto">
            <a:xfrm flipH="1">
              <a:off x="1768" y="3712"/>
              <a:ext cx="8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1750">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56" name="Arc 92"/>
            <p:cNvSpPr>
              <a:spLocks/>
            </p:cNvSpPr>
            <p:nvPr/>
          </p:nvSpPr>
          <p:spPr bwMode="auto">
            <a:xfrm>
              <a:off x="3184" y="3720"/>
              <a:ext cx="88" cy="11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1750">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57" name="Rectangle 93"/>
            <p:cNvSpPr>
              <a:spLocks noChangeArrowheads="1"/>
            </p:cNvSpPr>
            <p:nvPr/>
          </p:nvSpPr>
          <p:spPr bwMode="auto">
            <a:xfrm>
              <a:off x="1536" y="3648"/>
              <a:ext cx="144"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C00000"/>
                  </a:solidFill>
                  <a:latin typeface="微软雅黑" panose="020B0503020204020204" pitchFamily="34" charset="-122"/>
                  <a:sym typeface="Symbol" panose="05050102010706020507" pitchFamily="18" charset="2"/>
                </a:rPr>
                <a:t></a:t>
              </a:r>
              <a:endParaRPr kumimoji="1" lang="en-US" altLang="zh-CN" sz="2400">
                <a:solidFill>
                  <a:srgbClr val="C00000"/>
                </a:solidFill>
                <a:latin typeface="微软雅黑" panose="020B0503020204020204" pitchFamily="34" charset="-122"/>
              </a:endParaRPr>
            </a:p>
          </p:txBody>
        </p:sp>
        <p:sp>
          <p:nvSpPr>
            <p:cNvPr id="32858" name="Rectangle 94"/>
            <p:cNvSpPr>
              <a:spLocks noChangeArrowheads="1"/>
            </p:cNvSpPr>
            <p:nvPr/>
          </p:nvSpPr>
          <p:spPr bwMode="auto">
            <a:xfrm>
              <a:off x="3336" y="3648"/>
              <a:ext cx="168"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C00000"/>
                  </a:solidFill>
                  <a:latin typeface="微软雅黑" panose="020B0503020204020204" pitchFamily="34" charset="-122"/>
                  <a:sym typeface="Symbol" panose="05050102010706020507" pitchFamily="18" charset="2"/>
                </a:rPr>
                <a:t></a:t>
              </a:r>
              <a:endParaRPr kumimoji="1" lang="en-US" altLang="zh-CN" sz="2400">
                <a:solidFill>
                  <a:srgbClr val="C00000"/>
                </a:solidFill>
                <a:latin typeface="微软雅黑" panose="020B0503020204020204" pitchFamily="34" charset="-122"/>
              </a:endParaRPr>
            </a:p>
          </p:txBody>
        </p:sp>
      </p:grpSp>
      <p:grpSp>
        <p:nvGrpSpPr>
          <p:cNvPr id="32771" name="Group 2"/>
          <p:cNvGrpSpPr>
            <a:grpSpLocks/>
          </p:cNvGrpSpPr>
          <p:nvPr/>
        </p:nvGrpSpPr>
        <p:grpSpPr bwMode="auto">
          <a:xfrm>
            <a:off x="1539875" y="1951038"/>
            <a:ext cx="3581400" cy="1803400"/>
            <a:chOff x="1016" y="976"/>
            <a:chExt cx="2256" cy="1136"/>
          </a:xfrm>
        </p:grpSpPr>
        <p:sp>
          <p:nvSpPr>
            <p:cNvPr id="32800" name="Line 3"/>
            <p:cNvSpPr>
              <a:spLocks noChangeShapeType="1"/>
            </p:cNvSpPr>
            <p:nvPr/>
          </p:nvSpPr>
          <p:spPr bwMode="auto">
            <a:xfrm>
              <a:off x="1224"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01" name="Rectangle 4"/>
            <p:cNvSpPr>
              <a:spLocks noChangeArrowheads="1"/>
            </p:cNvSpPr>
            <p:nvPr/>
          </p:nvSpPr>
          <p:spPr bwMode="auto">
            <a:xfrm>
              <a:off x="1168" y="976"/>
              <a:ext cx="224"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2" name="Rectangle 5"/>
            <p:cNvSpPr>
              <a:spLocks noChangeArrowheads="1"/>
            </p:cNvSpPr>
            <p:nvPr/>
          </p:nvSpPr>
          <p:spPr bwMode="auto">
            <a:xfrm>
              <a:off x="1176" y="1202"/>
              <a:ext cx="184"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3" name="Rectangle 6"/>
            <p:cNvSpPr>
              <a:spLocks noChangeArrowheads="1"/>
            </p:cNvSpPr>
            <p:nvPr/>
          </p:nvSpPr>
          <p:spPr bwMode="auto">
            <a:xfrm>
              <a:off x="1176" y="1442"/>
              <a:ext cx="184"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4" name="Rectangle 7"/>
            <p:cNvSpPr>
              <a:spLocks noChangeArrowheads="1"/>
            </p:cNvSpPr>
            <p:nvPr/>
          </p:nvSpPr>
          <p:spPr bwMode="auto">
            <a:xfrm>
              <a:off x="1176" y="1653"/>
              <a:ext cx="20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5" name="Rectangle 8"/>
            <p:cNvSpPr>
              <a:spLocks noChangeArrowheads="1"/>
            </p:cNvSpPr>
            <p:nvPr/>
          </p:nvSpPr>
          <p:spPr bwMode="auto">
            <a:xfrm>
              <a:off x="1176" y="1893"/>
              <a:ext cx="216"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6" name="Line 9"/>
            <p:cNvSpPr>
              <a:spLocks noChangeShapeType="1"/>
            </p:cNvSpPr>
            <p:nvPr/>
          </p:nvSpPr>
          <p:spPr bwMode="auto">
            <a:xfrm>
              <a:off x="1584"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07" name="Rectangle 10"/>
            <p:cNvSpPr>
              <a:spLocks noChangeArrowheads="1"/>
            </p:cNvSpPr>
            <p:nvPr/>
          </p:nvSpPr>
          <p:spPr bwMode="auto">
            <a:xfrm>
              <a:off x="1528" y="976"/>
              <a:ext cx="224"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8" name="Rectangle 11"/>
            <p:cNvSpPr>
              <a:spLocks noChangeArrowheads="1"/>
            </p:cNvSpPr>
            <p:nvPr/>
          </p:nvSpPr>
          <p:spPr bwMode="auto">
            <a:xfrm>
              <a:off x="1536" y="1202"/>
              <a:ext cx="184"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09" name="Rectangle 12"/>
            <p:cNvSpPr>
              <a:spLocks noChangeArrowheads="1"/>
            </p:cNvSpPr>
            <p:nvPr/>
          </p:nvSpPr>
          <p:spPr bwMode="auto">
            <a:xfrm>
              <a:off x="1536" y="1442"/>
              <a:ext cx="184"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0" name="Rectangle 13"/>
            <p:cNvSpPr>
              <a:spLocks noChangeArrowheads="1"/>
            </p:cNvSpPr>
            <p:nvPr/>
          </p:nvSpPr>
          <p:spPr bwMode="auto">
            <a:xfrm>
              <a:off x="1536" y="1653"/>
              <a:ext cx="20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1" name="Rectangle 14"/>
            <p:cNvSpPr>
              <a:spLocks noChangeArrowheads="1"/>
            </p:cNvSpPr>
            <p:nvPr/>
          </p:nvSpPr>
          <p:spPr bwMode="auto">
            <a:xfrm>
              <a:off x="1536" y="1893"/>
              <a:ext cx="216"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2" name="Line 15"/>
            <p:cNvSpPr>
              <a:spLocks noChangeShapeType="1"/>
            </p:cNvSpPr>
            <p:nvPr/>
          </p:nvSpPr>
          <p:spPr bwMode="auto">
            <a:xfrm>
              <a:off x="2320"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13" name="Rectangle 16"/>
            <p:cNvSpPr>
              <a:spLocks noChangeArrowheads="1"/>
            </p:cNvSpPr>
            <p:nvPr/>
          </p:nvSpPr>
          <p:spPr bwMode="auto">
            <a:xfrm>
              <a:off x="2270" y="976"/>
              <a:ext cx="224"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4" name="Rectangle 17"/>
            <p:cNvSpPr>
              <a:spLocks noChangeArrowheads="1"/>
            </p:cNvSpPr>
            <p:nvPr/>
          </p:nvSpPr>
          <p:spPr bwMode="auto">
            <a:xfrm>
              <a:off x="2272" y="1202"/>
              <a:ext cx="184"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5" name="Rectangle 18"/>
            <p:cNvSpPr>
              <a:spLocks noChangeArrowheads="1"/>
            </p:cNvSpPr>
            <p:nvPr/>
          </p:nvSpPr>
          <p:spPr bwMode="auto">
            <a:xfrm>
              <a:off x="2272" y="1436"/>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6" name="Rectangle 19"/>
            <p:cNvSpPr>
              <a:spLocks noChangeArrowheads="1"/>
            </p:cNvSpPr>
            <p:nvPr/>
          </p:nvSpPr>
          <p:spPr bwMode="auto">
            <a:xfrm>
              <a:off x="2272" y="1653"/>
              <a:ext cx="20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7" name="Rectangle 20"/>
            <p:cNvSpPr>
              <a:spLocks noChangeArrowheads="1"/>
            </p:cNvSpPr>
            <p:nvPr/>
          </p:nvSpPr>
          <p:spPr bwMode="auto">
            <a:xfrm>
              <a:off x="2272" y="1893"/>
              <a:ext cx="216"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18" name="Line 21"/>
            <p:cNvSpPr>
              <a:spLocks noChangeShapeType="1"/>
            </p:cNvSpPr>
            <p:nvPr/>
          </p:nvSpPr>
          <p:spPr bwMode="auto">
            <a:xfrm>
              <a:off x="268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2819" name="Group 22"/>
            <p:cNvGrpSpPr>
              <a:grpSpLocks/>
            </p:cNvGrpSpPr>
            <p:nvPr/>
          </p:nvGrpSpPr>
          <p:grpSpPr bwMode="auto">
            <a:xfrm>
              <a:off x="2632" y="976"/>
              <a:ext cx="224" cy="1131"/>
              <a:chOff x="0" y="0"/>
              <a:chExt cx="20000" cy="19907"/>
            </a:xfrm>
          </p:grpSpPr>
          <p:sp>
            <p:nvSpPr>
              <p:cNvPr id="32839" name="Rectangle 23"/>
              <p:cNvSpPr>
                <a:spLocks noChangeArrowheads="1"/>
              </p:cNvSpPr>
              <p:nvPr/>
            </p:nvSpPr>
            <p:spPr bwMode="auto">
              <a:xfrm>
                <a:off x="0" y="0"/>
                <a:ext cx="20000" cy="3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40" name="Rectangle 24"/>
              <p:cNvSpPr>
                <a:spLocks noChangeArrowheads="1"/>
              </p:cNvSpPr>
              <p:nvPr/>
            </p:nvSpPr>
            <p:spPr bwMode="auto">
              <a:xfrm>
                <a:off x="713" y="3974"/>
                <a:ext cx="16435" cy="2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41" name="Rectangle 25"/>
              <p:cNvSpPr>
                <a:spLocks noChangeArrowheads="1"/>
              </p:cNvSpPr>
              <p:nvPr/>
            </p:nvSpPr>
            <p:spPr bwMode="auto">
              <a:xfrm>
                <a:off x="713" y="8195"/>
                <a:ext cx="16435" cy="3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42" name="Rectangle 26"/>
              <p:cNvSpPr>
                <a:spLocks noChangeArrowheads="1"/>
              </p:cNvSpPr>
              <p:nvPr/>
            </p:nvSpPr>
            <p:spPr bwMode="auto">
              <a:xfrm>
                <a:off x="713" y="11924"/>
                <a:ext cx="18574" cy="3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43" name="Rectangle 27"/>
              <p:cNvSpPr>
                <a:spLocks noChangeArrowheads="1"/>
              </p:cNvSpPr>
              <p:nvPr/>
            </p:nvSpPr>
            <p:spPr bwMode="auto">
              <a:xfrm>
                <a:off x="713" y="16051"/>
                <a:ext cx="19287" cy="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grpSp>
        <p:sp>
          <p:nvSpPr>
            <p:cNvPr id="32820" name="Line 28"/>
            <p:cNvSpPr>
              <a:spLocks noChangeShapeType="1"/>
            </p:cNvSpPr>
            <p:nvPr/>
          </p:nvSpPr>
          <p:spPr bwMode="auto">
            <a:xfrm>
              <a:off x="304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2821" name="Group 29"/>
            <p:cNvGrpSpPr>
              <a:grpSpLocks/>
            </p:cNvGrpSpPr>
            <p:nvPr/>
          </p:nvGrpSpPr>
          <p:grpSpPr bwMode="auto">
            <a:xfrm>
              <a:off x="2992" y="976"/>
              <a:ext cx="224" cy="1131"/>
              <a:chOff x="0" y="0"/>
              <a:chExt cx="20000" cy="19905"/>
            </a:xfrm>
          </p:grpSpPr>
          <p:sp>
            <p:nvSpPr>
              <p:cNvPr id="32834" name="Rectangle 30"/>
              <p:cNvSpPr>
                <a:spLocks noChangeArrowheads="1"/>
              </p:cNvSpPr>
              <p:nvPr/>
            </p:nvSpPr>
            <p:spPr bwMode="auto">
              <a:xfrm>
                <a:off x="0" y="0"/>
                <a:ext cx="20000" cy="3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5" name="Rectangle 31"/>
              <p:cNvSpPr>
                <a:spLocks noChangeArrowheads="1"/>
              </p:cNvSpPr>
              <p:nvPr/>
            </p:nvSpPr>
            <p:spPr bwMode="auto">
              <a:xfrm>
                <a:off x="713" y="3974"/>
                <a:ext cx="16435" cy="2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6" name="Rectangle 32"/>
              <p:cNvSpPr>
                <a:spLocks noChangeArrowheads="1"/>
              </p:cNvSpPr>
              <p:nvPr/>
            </p:nvSpPr>
            <p:spPr bwMode="auto">
              <a:xfrm>
                <a:off x="713" y="8195"/>
                <a:ext cx="16435" cy="3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7" name="Rectangle 33"/>
              <p:cNvSpPr>
                <a:spLocks noChangeArrowheads="1"/>
              </p:cNvSpPr>
              <p:nvPr/>
            </p:nvSpPr>
            <p:spPr bwMode="auto">
              <a:xfrm>
                <a:off x="713" y="11924"/>
                <a:ext cx="18574" cy="3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8" name="Rectangle 34"/>
              <p:cNvSpPr>
                <a:spLocks noChangeArrowheads="1"/>
              </p:cNvSpPr>
              <p:nvPr/>
            </p:nvSpPr>
            <p:spPr bwMode="auto">
              <a:xfrm>
                <a:off x="713" y="16049"/>
                <a:ext cx="19287" cy="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grpSp>
        <p:sp>
          <p:nvSpPr>
            <p:cNvPr id="32822" name="Line 35"/>
            <p:cNvSpPr>
              <a:spLocks noChangeShapeType="1"/>
            </p:cNvSpPr>
            <p:nvPr/>
          </p:nvSpPr>
          <p:spPr bwMode="auto">
            <a:xfrm>
              <a:off x="1032" y="1318"/>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23" name="Line 36"/>
            <p:cNvSpPr>
              <a:spLocks noChangeShapeType="1"/>
            </p:cNvSpPr>
            <p:nvPr/>
          </p:nvSpPr>
          <p:spPr bwMode="auto">
            <a:xfrm>
              <a:off x="1952" y="984"/>
              <a:ext cx="0" cy="1113"/>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32824" name="Group 37"/>
            <p:cNvGrpSpPr>
              <a:grpSpLocks/>
            </p:cNvGrpSpPr>
            <p:nvPr/>
          </p:nvGrpSpPr>
          <p:grpSpPr bwMode="auto">
            <a:xfrm>
              <a:off x="1896" y="976"/>
              <a:ext cx="224" cy="1135"/>
              <a:chOff x="0" y="0"/>
              <a:chExt cx="20000" cy="20000"/>
            </a:xfrm>
          </p:grpSpPr>
          <p:sp>
            <p:nvSpPr>
              <p:cNvPr id="32829" name="Rectangle 38"/>
              <p:cNvSpPr>
                <a:spLocks noChangeArrowheads="1"/>
              </p:cNvSpPr>
              <p:nvPr/>
            </p:nvSpPr>
            <p:spPr bwMode="auto">
              <a:xfrm>
                <a:off x="0" y="0"/>
                <a:ext cx="20000" cy="3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0" name="Rectangle 39"/>
              <p:cNvSpPr>
                <a:spLocks noChangeArrowheads="1"/>
              </p:cNvSpPr>
              <p:nvPr/>
            </p:nvSpPr>
            <p:spPr bwMode="auto">
              <a:xfrm>
                <a:off x="713" y="3974"/>
                <a:ext cx="16435" cy="2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1" name="Rectangle 40"/>
              <p:cNvSpPr>
                <a:spLocks noChangeArrowheads="1"/>
              </p:cNvSpPr>
              <p:nvPr/>
            </p:nvSpPr>
            <p:spPr bwMode="auto">
              <a:xfrm>
                <a:off x="713" y="8195"/>
                <a:ext cx="16435" cy="3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2" name="Rectangle 41"/>
              <p:cNvSpPr>
                <a:spLocks noChangeArrowheads="1"/>
              </p:cNvSpPr>
              <p:nvPr/>
            </p:nvSpPr>
            <p:spPr bwMode="auto">
              <a:xfrm>
                <a:off x="713" y="11924"/>
                <a:ext cx="18574" cy="3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sp>
            <p:nvSpPr>
              <p:cNvPr id="32833" name="Rectangle 42"/>
              <p:cNvSpPr>
                <a:spLocks noChangeArrowheads="1"/>
              </p:cNvSpPr>
              <p:nvPr/>
            </p:nvSpPr>
            <p:spPr bwMode="auto">
              <a:xfrm>
                <a:off x="713" y="16145"/>
                <a:ext cx="19287" cy="38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a:solidFill>
                      <a:srgbClr val="000066"/>
                    </a:solidFill>
                    <a:latin typeface="微软雅黑" panose="020B0503020204020204" pitchFamily="34" charset="-122"/>
                    <a:sym typeface="Symbol" panose="05050102010706020507" pitchFamily="18" charset="2"/>
                  </a:rPr>
                  <a:t></a:t>
                </a:r>
                <a:endParaRPr kumimoji="1" lang="en-US" altLang="zh-CN" sz="2400">
                  <a:solidFill>
                    <a:srgbClr val="000066"/>
                  </a:solidFill>
                  <a:latin typeface="微软雅黑" panose="020B0503020204020204" pitchFamily="34" charset="-122"/>
                </a:endParaRPr>
              </a:p>
            </p:txBody>
          </p:sp>
        </p:grpSp>
        <p:sp>
          <p:nvSpPr>
            <p:cNvPr id="32825" name="Line 43"/>
            <p:cNvSpPr>
              <a:spLocks noChangeShapeType="1"/>
            </p:cNvSpPr>
            <p:nvPr/>
          </p:nvSpPr>
          <p:spPr bwMode="auto">
            <a:xfrm>
              <a:off x="1016" y="1095"/>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26" name="Line 44"/>
            <p:cNvSpPr>
              <a:spLocks noChangeShapeType="1"/>
            </p:cNvSpPr>
            <p:nvPr/>
          </p:nvSpPr>
          <p:spPr bwMode="auto">
            <a:xfrm>
              <a:off x="1024" y="1556"/>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27" name="Line 45"/>
            <p:cNvSpPr>
              <a:spLocks noChangeShapeType="1"/>
            </p:cNvSpPr>
            <p:nvPr/>
          </p:nvSpPr>
          <p:spPr bwMode="auto">
            <a:xfrm>
              <a:off x="1016" y="1770"/>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828" name="Line 46"/>
            <p:cNvSpPr>
              <a:spLocks noChangeShapeType="1"/>
            </p:cNvSpPr>
            <p:nvPr/>
          </p:nvSpPr>
          <p:spPr bwMode="auto">
            <a:xfrm>
              <a:off x="1032" y="2006"/>
              <a:ext cx="2240" cy="0"/>
            </a:xfrm>
            <a:prstGeom prst="line">
              <a:avLst/>
            </a:prstGeom>
            <a:noFill/>
            <a:ln w="25400">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32772" name="Group 47"/>
          <p:cNvGrpSpPr>
            <a:grpSpLocks/>
          </p:cNvGrpSpPr>
          <p:nvPr/>
        </p:nvGrpSpPr>
        <p:grpSpPr bwMode="auto">
          <a:xfrm>
            <a:off x="2378075" y="1925638"/>
            <a:ext cx="3098800" cy="1752600"/>
            <a:chOff x="1544" y="960"/>
            <a:chExt cx="1952" cy="1104"/>
          </a:xfrm>
        </p:grpSpPr>
        <p:sp>
          <p:nvSpPr>
            <p:cNvPr id="104497" name="Line 48"/>
            <p:cNvSpPr>
              <a:spLocks noChangeShapeType="1"/>
            </p:cNvSpPr>
            <p:nvPr/>
          </p:nvSpPr>
          <p:spPr bwMode="auto">
            <a:xfrm flipV="1">
              <a:off x="1544" y="960"/>
              <a:ext cx="1728" cy="1075"/>
            </a:xfrm>
            <a:prstGeom prst="line">
              <a:avLst/>
            </a:prstGeom>
            <a:noFill/>
            <a:ln w="25400">
              <a:solidFill>
                <a:schemeClr val="accent6">
                  <a:lumMod val="50000"/>
                </a:schemeClr>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sz="2400"/>
            </a:p>
          </p:txBody>
        </p:sp>
        <p:sp>
          <p:nvSpPr>
            <p:cNvPr id="104498" name="Line 49"/>
            <p:cNvSpPr>
              <a:spLocks noChangeShapeType="1"/>
            </p:cNvSpPr>
            <p:nvPr/>
          </p:nvSpPr>
          <p:spPr bwMode="auto">
            <a:xfrm flipV="1">
              <a:off x="1964" y="1104"/>
              <a:ext cx="1440" cy="916"/>
            </a:xfrm>
            <a:prstGeom prst="line">
              <a:avLst/>
            </a:prstGeom>
            <a:noFill/>
            <a:ln w="25400">
              <a:solidFill>
                <a:schemeClr val="accent6">
                  <a:lumMod val="50000"/>
                </a:schemeClr>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sz="2400"/>
            </a:p>
          </p:txBody>
        </p:sp>
        <p:sp>
          <p:nvSpPr>
            <p:cNvPr id="104499" name="Line 50"/>
            <p:cNvSpPr>
              <a:spLocks noChangeShapeType="1"/>
            </p:cNvSpPr>
            <p:nvPr/>
          </p:nvSpPr>
          <p:spPr bwMode="auto">
            <a:xfrm flipV="1">
              <a:off x="2274" y="1291"/>
              <a:ext cx="1222" cy="773"/>
            </a:xfrm>
            <a:prstGeom prst="line">
              <a:avLst/>
            </a:prstGeom>
            <a:noFill/>
            <a:ln w="25400">
              <a:solidFill>
                <a:schemeClr val="accent6">
                  <a:lumMod val="50000"/>
                </a:schemeClr>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sz="2400"/>
            </a:p>
          </p:txBody>
        </p:sp>
      </p:grpSp>
      <p:sp>
        <p:nvSpPr>
          <p:cNvPr id="32773" name="Line 52"/>
          <p:cNvSpPr>
            <a:spLocks noChangeShapeType="1"/>
          </p:cNvSpPr>
          <p:nvPr/>
        </p:nvSpPr>
        <p:spPr bwMode="auto">
          <a:xfrm>
            <a:off x="1563688" y="2136775"/>
            <a:ext cx="0" cy="368300"/>
          </a:xfrm>
          <a:prstGeom prst="line">
            <a:avLst/>
          </a:prstGeom>
          <a:noFill/>
          <a:ln w="25400">
            <a:solidFill>
              <a:srgbClr val="0000CC"/>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774" name="Rectangle 53"/>
          <p:cNvSpPr>
            <a:spLocks noChangeArrowheads="1"/>
          </p:cNvSpPr>
          <p:nvPr/>
        </p:nvSpPr>
        <p:spPr bwMode="auto">
          <a:xfrm>
            <a:off x="1270000" y="2130425"/>
            <a:ext cx="215900"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i="1">
                <a:solidFill>
                  <a:srgbClr val="0000CC"/>
                </a:solidFill>
                <a:latin typeface="微软雅黑" panose="020B0503020204020204" pitchFamily="34" charset="-122"/>
              </a:rPr>
              <a:t>d</a:t>
            </a:r>
          </a:p>
        </p:txBody>
      </p:sp>
      <p:grpSp>
        <p:nvGrpSpPr>
          <p:cNvPr id="32775" name="Group 54"/>
          <p:cNvGrpSpPr>
            <a:grpSpLocks/>
          </p:cNvGrpSpPr>
          <p:nvPr/>
        </p:nvGrpSpPr>
        <p:grpSpPr bwMode="auto">
          <a:xfrm>
            <a:off x="1870075" y="3681413"/>
            <a:ext cx="558800" cy="301625"/>
            <a:chOff x="1224" y="2066"/>
            <a:chExt cx="352" cy="190"/>
          </a:xfrm>
        </p:grpSpPr>
        <p:sp>
          <p:nvSpPr>
            <p:cNvPr id="32795" name="Line 55"/>
            <p:cNvSpPr>
              <a:spLocks noChangeShapeType="1"/>
            </p:cNvSpPr>
            <p:nvPr/>
          </p:nvSpPr>
          <p:spPr bwMode="auto">
            <a:xfrm>
              <a:off x="1224" y="2090"/>
              <a:ext cx="352" cy="0"/>
            </a:xfrm>
            <a:prstGeom prst="line">
              <a:avLst/>
            </a:prstGeom>
            <a:noFill/>
            <a:ln w="25400">
              <a:solidFill>
                <a:srgbClr val="000066"/>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796" name="Rectangle 56"/>
            <p:cNvSpPr>
              <a:spLocks noChangeArrowheads="1"/>
            </p:cNvSpPr>
            <p:nvPr/>
          </p:nvSpPr>
          <p:spPr bwMode="auto">
            <a:xfrm>
              <a:off x="1344" y="2066"/>
              <a:ext cx="224"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kumimoji="1" lang="en-US" altLang="zh-CN" sz="2400" i="1">
                  <a:solidFill>
                    <a:srgbClr val="000066"/>
                  </a:solidFill>
                  <a:latin typeface="微软雅黑" panose="020B0503020204020204" pitchFamily="34" charset="-122"/>
                </a:rPr>
                <a:t>d</a:t>
              </a:r>
              <a:r>
                <a:rPr kumimoji="1" lang="en-US" altLang="zh-CN" sz="2400" i="1">
                  <a:solidFill>
                    <a:srgbClr val="000066"/>
                  </a:solidFill>
                  <a:latin typeface="微软雅黑" panose="020B0503020204020204" pitchFamily="34" charset="-122"/>
                  <a:sym typeface="Symbol" panose="05050102010706020507" pitchFamily="18" charset="2"/>
                </a:rPr>
                <a:t></a:t>
              </a:r>
              <a:endParaRPr kumimoji="1" lang="en-US" altLang="zh-CN" sz="2400" i="1">
                <a:solidFill>
                  <a:srgbClr val="000066"/>
                </a:solidFill>
                <a:latin typeface="微软雅黑" panose="020B0503020204020204" pitchFamily="34" charset="-122"/>
              </a:endParaRPr>
            </a:p>
          </p:txBody>
        </p:sp>
      </p:grpSp>
      <p:grpSp>
        <p:nvGrpSpPr>
          <p:cNvPr id="32776" name="Group 57"/>
          <p:cNvGrpSpPr>
            <a:grpSpLocks/>
          </p:cNvGrpSpPr>
          <p:nvPr/>
        </p:nvGrpSpPr>
        <p:grpSpPr bwMode="auto">
          <a:xfrm>
            <a:off x="5041900" y="1849438"/>
            <a:ext cx="538163" cy="328612"/>
            <a:chOff x="3230" y="912"/>
            <a:chExt cx="339" cy="207"/>
          </a:xfrm>
        </p:grpSpPr>
        <p:sp>
          <p:nvSpPr>
            <p:cNvPr id="104491" name="Line 58"/>
            <p:cNvSpPr>
              <a:spLocks noChangeShapeType="1"/>
            </p:cNvSpPr>
            <p:nvPr/>
          </p:nvSpPr>
          <p:spPr bwMode="auto">
            <a:xfrm>
              <a:off x="3230" y="989"/>
              <a:ext cx="134" cy="130"/>
            </a:xfrm>
            <a:prstGeom prst="line">
              <a:avLst/>
            </a:prstGeom>
            <a:noFill/>
            <a:ln w="25400">
              <a:solidFill>
                <a:schemeClr val="accent6">
                  <a:lumMod val="50000"/>
                </a:schemeClr>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sz="2400">
                <a:solidFill>
                  <a:srgbClr val="000066"/>
                </a:solidFill>
              </a:endParaRPr>
            </a:p>
          </p:txBody>
        </p:sp>
        <p:sp>
          <p:nvSpPr>
            <p:cNvPr id="104492" name="Rectangle 59"/>
            <p:cNvSpPr>
              <a:spLocks noChangeArrowheads="1"/>
            </p:cNvSpPr>
            <p:nvPr/>
          </p:nvSpPr>
          <p:spPr bwMode="auto">
            <a:xfrm>
              <a:off x="3312" y="912"/>
              <a:ext cx="257"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kumimoji="1" lang="en-US" altLang="zh-CN" sz="2400" i="1" dirty="0">
                  <a:solidFill>
                    <a:schemeClr val="accent6">
                      <a:lumMod val="50000"/>
                    </a:schemeClr>
                  </a:solidFill>
                  <a:latin typeface="微软雅黑" panose="020B0503020204020204" pitchFamily="34" charset="-122"/>
                  <a:ea typeface="微软雅黑" panose="020B0503020204020204" pitchFamily="34" charset="-122"/>
                </a:rPr>
                <a:t>d</a:t>
              </a:r>
              <a:r>
                <a:rPr kumimoji="1" lang="en-US" altLang="zh-CN" sz="2400" i="1" dirty="0">
                  <a:solidFill>
                    <a:schemeClr val="accent6">
                      <a:lumMod val="50000"/>
                    </a:schemeClr>
                  </a:solidFill>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400" i="1" dirty="0">
                <a:solidFill>
                  <a:schemeClr val="accent6">
                    <a:lumMod val="50000"/>
                  </a:schemeClr>
                </a:solidFill>
                <a:latin typeface="微软雅黑" panose="020B0503020204020204" pitchFamily="34" charset="-122"/>
                <a:ea typeface="微软雅黑" panose="020B0503020204020204" pitchFamily="34" charset="-122"/>
              </a:endParaRPr>
            </a:p>
          </p:txBody>
        </p:sp>
      </p:grpSp>
      <p:grpSp>
        <p:nvGrpSpPr>
          <p:cNvPr id="32777" name="Group 60"/>
          <p:cNvGrpSpPr>
            <a:grpSpLocks/>
          </p:cNvGrpSpPr>
          <p:nvPr/>
        </p:nvGrpSpPr>
        <p:grpSpPr bwMode="auto">
          <a:xfrm>
            <a:off x="1717675" y="1544638"/>
            <a:ext cx="1295400" cy="928687"/>
            <a:chOff x="1128" y="96"/>
            <a:chExt cx="816" cy="585"/>
          </a:xfrm>
        </p:grpSpPr>
        <p:sp>
          <p:nvSpPr>
            <p:cNvPr id="32791" name="Line 61"/>
            <p:cNvSpPr>
              <a:spLocks noChangeShapeType="1"/>
            </p:cNvSpPr>
            <p:nvPr/>
          </p:nvSpPr>
          <p:spPr bwMode="auto">
            <a:xfrm>
              <a:off x="1128" y="293"/>
              <a:ext cx="816" cy="388"/>
            </a:xfrm>
            <a:prstGeom prst="line">
              <a:avLst/>
            </a:prstGeom>
            <a:noFill/>
            <a:ln w="2540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792" name="Line 62"/>
            <p:cNvSpPr>
              <a:spLocks noChangeShapeType="1"/>
            </p:cNvSpPr>
            <p:nvPr/>
          </p:nvSpPr>
          <p:spPr bwMode="auto">
            <a:xfrm>
              <a:off x="1192" y="96"/>
              <a:ext cx="752" cy="360"/>
            </a:xfrm>
            <a:prstGeom prst="line">
              <a:avLst/>
            </a:prstGeom>
            <a:noFill/>
            <a:ln w="2540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2778" name="Arc 64"/>
          <p:cNvSpPr>
            <a:spLocks/>
          </p:cNvSpPr>
          <p:nvPr/>
        </p:nvSpPr>
        <p:spPr bwMode="auto">
          <a:xfrm rot="21122288" flipH="1">
            <a:off x="2582863" y="1947863"/>
            <a:ext cx="112712" cy="17938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5400">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779" name="Rectangle 66"/>
          <p:cNvSpPr>
            <a:spLocks noChangeArrowheads="1"/>
          </p:cNvSpPr>
          <p:nvPr/>
        </p:nvSpPr>
        <p:spPr bwMode="auto">
          <a:xfrm>
            <a:off x="2060575" y="2581275"/>
            <a:ext cx="692150"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endParaRPr kumimoji="1" lang="en-US" altLang="zh-CN" sz="2400" i="1">
              <a:solidFill>
                <a:srgbClr val="FF00FF"/>
              </a:solidFill>
              <a:latin typeface="微软雅黑" panose="020B0503020204020204" pitchFamily="34" charset="-122"/>
            </a:endParaRPr>
          </a:p>
        </p:txBody>
      </p:sp>
      <p:sp>
        <p:nvSpPr>
          <p:cNvPr id="32780" name="Rectangle 67"/>
          <p:cNvSpPr>
            <a:spLocks noChangeArrowheads="1"/>
          </p:cNvSpPr>
          <p:nvPr/>
        </p:nvSpPr>
        <p:spPr bwMode="auto">
          <a:xfrm>
            <a:off x="4270375" y="763588"/>
            <a:ext cx="304800" cy="268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endParaRPr kumimoji="1" lang="en-US" altLang="zh-CN" sz="1600">
              <a:latin typeface="微软雅黑" panose="020B0503020204020204" pitchFamily="34" charset="-122"/>
            </a:endParaRPr>
          </a:p>
        </p:txBody>
      </p:sp>
      <p:sp>
        <p:nvSpPr>
          <p:cNvPr id="32781" name="Rectangle 68"/>
          <p:cNvSpPr>
            <a:spLocks noChangeArrowheads="1"/>
          </p:cNvSpPr>
          <p:nvPr/>
        </p:nvSpPr>
        <p:spPr bwMode="auto">
          <a:xfrm>
            <a:off x="4397375" y="1620838"/>
            <a:ext cx="25400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endParaRPr kumimoji="1" lang="en-US" altLang="zh-CN" sz="2400">
              <a:latin typeface="微软雅黑" panose="020B0503020204020204" pitchFamily="34" charset="-122"/>
            </a:endParaRPr>
          </a:p>
        </p:txBody>
      </p:sp>
      <p:sp>
        <p:nvSpPr>
          <p:cNvPr id="287813" name="Text Box 69"/>
          <p:cNvSpPr txBox="1">
            <a:spLocks noChangeArrowheads="1"/>
          </p:cNvSpPr>
          <p:nvPr/>
        </p:nvSpPr>
        <p:spPr bwMode="auto">
          <a:xfrm>
            <a:off x="709613" y="1690688"/>
            <a:ext cx="1066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kumimoji="1" lang="zh-CN" altLang="en-US" sz="24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晶面</a:t>
            </a:r>
          </a:p>
        </p:txBody>
      </p:sp>
      <p:sp>
        <p:nvSpPr>
          <p:cNvPr id="287816" name="Text Box 72"/>
          <p:cNvSpPr txBox="1">
            <a:spLocks noChangeArrowheads="1"/>
          </p:cNvSpPr>
          <p:nvPr/>
        </p:nvSpPr>
        <p:spPr bwMode="auto">
          <a:xfrm>
            <a:off x="709613" y="3981450"/>
            <a:ext cx="17843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en-US" altLang="zh-CN"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kumimoji="1"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衍射中心</a:t>
            </a:r>
          </a:p>
        </p:txBody>
      </p:sp>
      <p:sp>
        <p:nvSpPr>
          <p:cNvPr id="104486" name="Text Box 75"/>
          <p:cNvSpPr txBox="1">
            <a:spLocks noChangeArrowheads="1"/>
          </p:cNvSpPr>
          <p:nvPr/>
        </p:nvSpPr>
        <p:spPr bwMode="auto">
          <a:xfrm>
            <a:off x="5883275" y="2779713"/>
            <a:ext cx="1828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2400" dirty="0">
                <a:solidFill>
                  <a:srgbClr val="C00000"/>
                </a:solidFill>
                <a:effectLst>
                  <a:outerShdw blurRad="38100" dist="38100" dir="2700000" algn="tl">
                    <a:srgbClr val="000000">
                      <a:alpha val="43137"/>
                    </a:srgbClr>
                  </a:outerShdw>
                </a:effectLst>
                <a:latin typeface="Symbol" panose="05050102010706020507" pitchFamily="18" charset="2"/>
                <a:ea typeface="微软雅黑" panose="020B0503020204020204" pitchFamily="34" charset="-122"/>
              </a:rPr>
              <a:t>F</a:t>
            </a: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掠射角</a:t>
            </a:r>
          </a:p>
        </p:txBody>
      </p:sp>
      <p:sp>
        <p:nvSpPr>
          <p:cNvPr id="32785" name="Text Box 76"/>
          <p:cNvSpPr txBox="1">
            <a:spLocks noChangeArrowheads="1"/>
          </p:cNvSpPr>
          <p:nvPr/>
        </p:nvSpPr>
        <p:spPr bwMode="auto">
          <a:xfrm>
            <a:off x="5870575" y="1925638"/>
            <a:ext cx="28956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50000"/>
              </a:spcBef>
              <a:buFontTx/>
              <a:buNone/>
            </a:pPr>
            <a:r>
              <a:rPr kumimoji="1" lang="en-US" altLang="zh-CN" sz="2400" i="1">
                <a:latin typeface="微软雅黑" panose="020B0503020204020204" pitchFamily="34" charset="-122"/>
              </a:rPr>
              <a:t>d</a:t>
            </a:r>
            <a:r>
              <a:rPr kumimoji="1" lang="en-US" altLang="zh-CN" sz="2400">
                <a:latin typeface="微软雅黑" panose="020B0503020204020204" pitchFamily="34" charset="-122"/>
              </a:rPr>
              <a:t> : </a:t>
            </a:r>
            <a:r>
              <a:rPr kumimoji="1" lang="zh-CN" altLang="en-US" sz="2400">
                <a:latin typeface="微软雅黑" panose="020B0503020204020204" pitchFamily="34" charset="-122"/>
              </a:rPr>
              <a:t>晶面间距</a:t>
            </a:r>
            <a:r>
              <a:rPr kumimoji="1" lang="en-US" altLang="zh-CN" sz="2400">
                <a:latin typeface="微软雅黑" panose="020B0503020204020204" pitchFamily="34" charset="-122"/>
              </a:rPr>
              <a:t>(</a:t>
            </a:r>
            <a:r>
              <a:rPr kumimoji="1" lang="zh-CN" altLang="en-US" sz="2400">
                <a:latin typeface="微软雅黑" panose="020B0503020204020204" pitchFamily="34" charset="-122"/>
              </a:rPr>
              <a:t>晶格常数）</a:t>
            </a:r>
          </a:p>
        </p:txBody>
      </p:sp>
      <p:sp>
        <p:nvSpPr>
          <p:cNvPr id="287821" name="Text Box 77"/>
          <p:cNvSpPr txBox="1">
            <a:spLocks noChangeArrowheads="1"/>
          </p:cNvSpPr>
          <p:nvPr/>
        </p:nvSpPr>
        <p:spPr bwMode="auto">
          <a:xfrm>
            <a:off x="709613" y="4972050"/>
            <a:ext cx="48625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kumimoji="1" lang="en-US" altLang="zh-CN"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kumimoji="1"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同一晶面内各点间散射光的干涉</a:t>
            </a:r>
          </a:p>
        </p:txBody>
      </p:sp>
      <p:sp>
        <p:nvSpPr>
          <p:cNvPr id="287822" name="Text Box 78"/>
          <p:cNvSpPr txBox="1">
            <a:spLocks noChangeArrowheads="1"/>
          </p:cNvSpPr>
          <p:nvPr/>
        </p:nvSpPr>
        <p:spPr bwMode="auto">
          <a:xfrm>
            <a:off x="709613" y="4406900"/>
            <a:ext cx="64770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kumimoji="1" lang="zh-CN" altLang="en-US" sz="240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每个原子都是散射子波的子波源</a:t>
            </a:r>
          </a:p>
        </p:txBody>
      </p:sp>
      <p:sp>
        <p:nvSpPr>
          <p:cNvPr id="287839" name="Rectangle 95"/>
          <p:cNvSpPr>
            <a:spLocks noChangeArrowheads="1"/>
          </p:cNvSpPr>
          <p:nvPr/>
        </p:nvSpPr>
        <p:spPr bwMode="auto">
          <a:xfrm>
            <a:off x="709613" y="6126163"/>
            <a:ext cx="868680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defRPr/>
            </a:pPr>
            <a:r>
              <a:rPr kumimoji="1"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同一晶面内各点间散射光零极相长干涉正好为</a:t>
            </a: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镜面反射方向</a:t>
            </a:r>
          </a:p>
        </p:txBody>
      </p:sp>
      <p:sp>
        <p:nvSpPr>
          <p:cNvPr id="3" name="标题 2"/>
          <p:cNvSpPr>
            <a:spLocks noGrp="1"/>
          </p:cNvSpPr>
          <p:nvPr>
            <p:ph type="title"/>
          </p:nvPr>
        </p:nvSpPr>
        <p:spPr/>
        <p:txBody>
          <a:bodyPr/>
          <a:lstStyle/>
          <a:p>
            <a:pPr>
              <a:defRPr/>
            </a:pPr>
            <a:r>
              <a:rPr lang="en-US" altLang="zh-CN" dirty="0"/>
              <a:t>X</a:t>
            </a:r>
            <a:r>
              <a:rPr lang="zh-CN" altLang="en-US" dirty="0"/>
              <a:t>射线衍射初探</a:t>
            </a:r>
            <a:r>
              <a:rPr lang="en-US" altLang="zh-CN" dirty="0">
                <a:solidFill>
                  <a:srgbClr val="C00000"/>
                </a:solidFill>
              </a:rPr>
              <a:t>—— </a:t>
            </a:r>
            <a:r>
              <a:rPr kumimoji="1" altLang="zh-CN" dirty="0">
                <a:solidFill>
                  <a:srgbClr val="C00000"/>
                </a:solidFill>
              </a:rPr>
              <a:t>X</a:t>
            </a:r>
            <a:r>
              <a:rPr kumimoji="1" lang="zh-CN" dirty="0">
                <a:solidFill>
                  <a:srgbClr val="C00000"/>
                </a:solidFill>
              </a:rPr>
              <a:t>射线在晶体上的衍射</a:t>
            </a:r>
            <a:endParaRPr lang="zh-CN" dirty="0">
              <a:solidFill>
                <a:srgbClr val="C00000"/>
              </a:solidFill>
            </a:endParaRPr>
          </a:p>
        </p:txBody>
      </p:sp>
      <p:sp>
        <p:nvSpPr>
          <p:cNvPr id="5" name="矩形 4"/>
          <p:cNvSpPr/>
          <p:nvPr/>
        </p:nvSpPr>
        <p:spPr>
          <a:xfrm>
            <a:off x="2028825" y="1701800"/>
            <a:ext cx="420688" cy="461963"/>
          </a:xfrm>
          <a:prstGeom prst="rect">
            <a:avLst/>
          </a:prstGeom>
        </p:spPr>
        <p:txBody>
          <a:bodyPr wrap="none">
            <a:spAutoFit/>
          </a:bodyPr>
          <a:lstStyle/>
          <a:p>
            <a:pPr>
              <a:defRPr/>
            </a:pPr>
            <a:r>
              <a:rPr lang="en-US" altLang="zh-CN" sz="2400" dirty="0">
                <a:solidFill>
                  <a:srgbClr val="C00000"/>
                </a:solidFill>
                <a:effectLst>
                  <a:outerShdw blurRad="38100" dist="38100" dir="2700000" algn="tl">
                    <a:srgbClr val="000000">
                      <a:alpha val="43137"/>
                    </a:srgbClr>
                  </a:outerShdw>
                </a:effectLst>
                <a:latin typeface="Symbol" panose="05050102010706020507" pitchFamily="18" charset="2"/>
                <a:ea typeface="微软雅黑" panose="020B0503020204020204" pitchFamily="34" charset="-122"/>
              </a:rPr>
              <a:t>F</a:t>
            </a:r>
            <a:endParaRPr lang="zh-CN" altLang="en-US" sz="2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pPr eaLnBrk="1" hangingPunct="1">
              <a:defRPr/>
            </a:pPr>
            <a:r>
              <a:rPr lang="zh-CN" altLang="en-US" sz="3200" dirty="0">
                <a:latin typeface="微软雅黑" panose="020B0503020204020204" pitchFamily="34" charset="-122"/>
              </a:rPr>
              <a:t>布拉伐格子</a:t>
            </a:r>
            <a:r>
              <a:rPr lang="en-US" altLang="zh-CN" sz="3200" dirty="0">
                <a:latin typeface="微软雅黑" panose="020B0503020204020204" pitchFamily="34" charset="-122"/>
              </a:rPr>
              <a:t>(</a:t>
            </a:r>
            <a:r>
              <a:rPr lang="en-US" altLang="zh-CN" sz="3200" dirty="0" err="1">
                <a:latin typeface="微软雅黑" panose="020B0503020204020204" pitchFamily="34" charset="-122"/>
              </a:rPr>
              <a:t>Bravais</a:t>
            </a:r>
            <a:r>
              <a:rPr lang="en-US" altLang="zh-CN" sz="3200" dirty="0">
                <a:latin typeface="微软雅黑" panose="020B0503020204020204" pitchFamily="34" charset="-122"/>
              </a:rPr>
              <a:t> lattice)</a:t>
            </a:r>
            <a:r>
              <a:rPr lang="zh-CN" altLang="en-US" sz="3200" dirty="0">
                <a:latin typeface="微软雅黑" panose="020B0503020204020204" pitchFamily="34" charset="-122"/>
              </a:rPr>
              <a:t>定义</a:t>
            </a:r>
            <a:endParaRPr lang="en-US" altLang="zh-CN" sz="3200" dirty="0">
              <a:latin typeface="微软雅黑" panose="020B0503020204020204" pitchFamily="34" charset="-122"/>
            </a:endParaRPr>
          </a:p>
        </p:txBody>
      </p:sp>
      <p:sp>
        <p:nvSpPr>
          <p:cNvPr id="28675" name="Rectangle 3"/>
          <p:cNvSpPr>
            <a:spLocks noGrp="1" noChangeArrowheads="1"/>
          </p:cNvSpPr>
          <p:nvPr>
            <p:ph type="body" idx="4294967295"/>
          </p:nvPr>
        </p:nvSpPr>
        <p:spPr>
          <a:xfrm>
            <a:off x="0" y="1558925"/>
            <a:ext cx="9144000" cy="1167085"/>
          </a:xfrm>
        </p:spPr>
        <p:txBody>
          <a:bodyPr/>
          <a:lstStyle/>
          <a:p>
            <a:pPr indent="0" eaLnBrk="1" hangingPunct="1">
              <a:spcBef>
                <a:spcPts val="0"/>
              </a:spcBef>
              <a:buFontTx/>
              <a:buNone/>
              <a:defRPr/>
            </a:pPr>
            <a:r>
              <a:rPr lang="zh-CN" altLang="en-US" sz="1600" dirty="0">
                <a:solidFill>
                  <a:srgbClr val="0A031F"/>
                </a:solidFill>
              </a:rPr>
              <a:t>这个具有晶格周期性的空间格子称为</a:t>
            </a:r>
            <a:r>
              <a:rPr lang="zh-CN" altLang="en-US" sz="1600" dirty="0">
                <a:solidFill>
                  <a:srgbClr val="800000"/>
                </a:solidFill>
              </a:rPr>
              <a:t>布拉伐格子</a:t>
            </a:r>
            <a:r>
              <a:rPr lang="zh-CN" altLang="en-US" sz="1600" dirty="0">
                <a:solidFill>
                  <a:srgbClr val="0A031F"/>
                </a:solidFill>
              </a:rPr>
              <a:t>，</a:t>
            </a:r>
            <a:endParaRPr lang="en-US" altLang="zh-CN" sz="1600" dirty="0">
              <a:solidFill>
                <a:srgbClr val="0A031F"/>
              </a:solidFill>
            </a:endParaRPr>
          </a:p>
          <a:p>
            <a:pPr indent="0" eaLnBrk="1" hangingPunct="1">
              <a:spcBef>
                <a:spcPts val="0"/>
              </a:spcBef>
              <a:buFontTx/>
              <a:buNone/>
              <a:defRPr/>
            </a:pPr>
            <a:r>
              <a:rPr lang="zh-CN" altLang="en-US" sz="1600" dirty="0">
                <a:solidFill>
                  <a:srgbClr val="0A031F"/>
                </a:solidFill>
              </a:rPr>
              <a:t>放置在格点上的原子或原子团称为</a:t>
            </a:r>
            <a:r>
              <a:rPr lang="zh-CN" altLang="en-US" sz="1600" dirty="0">
                <a:solidFill>
                  <a:srgbClr val="800000"/>
                </a:solidFill>
              </a:rPr>
              <a:t>基元</a:t>
            </a:r>
            <a:r>
              <a:rPr lang="zh-CN" altLang="en-US" sz="1600" dirty="0">
                <a:solidFill>
                  <a:srgbClr val="0A031F"/>
                </a:solidFill>
              </a:rPr>
              <a:t>。</a:t>
            </a:r>
            <a:endParaRPr lang="en-US" altLang="zh-CN" sz="1600" dirty="0">
              <a:solidFill>
                <a:srgbClr val="0A031F"/>
              </a:solidFill>
            </a:endParaRPr>
          </a:p>
          <a:p>
            <a:pPr indent="0" eaLnBrk="1" hangingPunct="1">
              <a:spcBef>
                <a:spcPts val="0"/>
              </a:spcBef>
              <a:buFontTx/>
              <a:buNone/>
              <a:defRPr/>
            </a:pPr>
            <a:r>
              <a:rPr lang="zh-CN" altLang="en-US" sz="1600" dirty="0">
                <a:solidFill>
                  <a:srgbClr val="800000"/>
                </a:solidFill>
              </a:rPr>
              <a:t>布拉伐格子</a:t>
            </a:r>
            <a:r>
              <a:rPr lang="zh-CN" altLang="en-US" sz="1600" dirty="0">
                <a:solidFill>
                  <a:srgbClr val="0A031F"/>
                </a:solidFill>
              </a:rPr>
              <a:t>是一种数学上的抽象，是点在空间中周期性的规则排列，其</a:t>
            </a:r>
            <a:r>
              <a:rPr lang="zh-CN" altLang="en-US" sz="1600" dirty="0">
                <a:solidFill>
                  <a:srgbClr val="800000"/>
                </a:solidFill>
              </a:rPr>
              <a:t>每个格点是几何等价</a:t>
            </a:r>
            <a:r>
              <a:rPr lang="zh-CN" altLang="en-US" sz="1600" dirty="0">
                <a:solidFill>
                  <a:srgbClr val="0A031F"/>
                </a:solidFill>
              </a:rPr>
              <a:t>的。</a:t>
            </a:r>
          </a:p>
        </p:txBody>
      </p:sp>
      <p:grpSp>
        <p:nvGrpSpPr>
          <p:cNvPr id="34820" name="Group 4"/>
          <p:cNvGrpSpPr>
            <a:grpSpLocks/>
          </p:cNvGrpSpPr>
          <p:nvPr/>
        </p:nvGrpSpPr>
        <p:grpSpPr bwMode="auto">
          <a:xfrm>
            <a:off x="3769357" y="2616554"/>
            <a:ext cx="1924050" cy="1924050"/>
            <a:chOff x="2880" y="12330"/>
            <a:chExt cx="3108" cy="3141"/>
          </a:xfrm>
        </p:grpSpPr>
        <p:sp>
          <p:nvSpPr>
            <p:cNvPr id="34892" name="Line 5"/>
            <p:cNvSpPr>
              <a:spLocks noChangeShapeType="1"/>
            </p:cNvSpPr>
            <p:nvPr/>
          </p:nvSpPr>
          <p:spPr bwMode="auto">
            <a:xfrm flipH="1">
              <a:off x="4440" y="13185"/>
              <a:ext cx="720" cy="624"/>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3" name="Line 6"/>
            <p:cNvSpPr>
              <a:spLocks noChangeShapeType="1"/>
            </p:cNvSpPr>
            <p:nvPr/>
          </p:nvSpPr>
          <p:spPr bwMode="auto">
            <a:xfrm flipV="1">
              <a:off x="2940" y="14469"/>
              <a:ext cx="720" cy="936"/>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4" name="Line 7"/>
            <p:cNvSpPr>
              <a:spLocks noChangeShapeType="1"/>
            </p:cNvSpPr>
            <p:nvPr/>
          </p:nvSpPr>
          <p:spPr bwMode="auto">
            <a:xfrm flipH="1" flipV="1">
              <a:off x="4815" y="14166"/>
              <a:ext cx="1080" cy="468"/>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5" name="Line 8"/>
            <p:cNvSpPr>
              <a:spLocks noChangeShapeType="1"/>
            </p:cNvSpPr>
            <p:nvPr/>
          </p:nvSpPr>
          <p:spPr bwMode="auto">
            <a:xfrm>
              <a:off x="3690" y="12456"/>
              <a:ext cx="540" cy="1092"/>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6" name="Line 9"/>
            <p:cNvSpPr>
              <a:spLocks noChangeShapeType="1"/>
            </p:cNvSpPr>
            <p:nvPr/>
          </p:nvSpPr>
          <p:spPr bwMode="auto">
            <a:xfrm rot="600000" flipV="1">
              <a:off x="4042" y="13577"/>
              <a:ext cx="704" cy="616"/>
            </a:xfrm>
            <a:prstGeom prst="line">
              <a:avLst/>
            </a:prstGeom>
            <a:noFill/>
            <a:ln w="15875">
              <a:solidFill>
                <a:srgbClr val="800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7" name="Line 10"/>
            <p:cNvSpPr>
              <a:spLocks noChangeShapeType="1"/>
            </p:cNvSpPr>
            <p:nvPr/>
          </p:nvSpPr>
          <p:spPr bwMode="auto">
            <a:xfrm>
              <a:off x="4347" y="12772"/>
              <a:ext cx="0" cy="2259"/>
            </a:xfrm>
            <a:prstGeom prst="line">
              <a:avLst/>
            </a:prstGeom>
            <a:noFill/>
            <a:ln w="15875">
              <a:solidFill>
                <a:srgbClr val="800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8" name="AutoShape 11"/>
            <p:cNvSpPr>
              <a:spLocks noChangeArrowheads="1"/>
            </p:cNvSpPr>
            <p:nvPr/>
          </p:nvSpPr>
          <p:spPr bwMode="auto">
            <a:xfrm>
              <a:off x="2940" y="12438"/>
              <a:ext cx="2958" cy="2959"/>
            </a:xfrm>
            <a:prstGeom prst="cube">
              <a:avLst>
                <a:gd name="adj" fmla="val 25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99" name="Line 12"/>
            <p:cNvSpPr>
              <a:spLocks noChangeShapeType="1"/>
            </p:cNvSpPr>
            <p:nvPr/>
          </p:nvSpPr>
          <p:spPr bwMode="auto">
            <a:xfrm>
              <a:off x="3700" y="12435"/>
              <a:ext cx="0" cy="2259"/>
            </a:xfrm>
            <a:prstGeom prst="line">
              <a:avLst/>
            </a:prstGeom>
            <a:noFill/>
            <a:ln w="158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00" name="Line 13"/>
            <p:cNvSpPr>
              <a:spLocks noChangeShapeType="1"/>
            </p:cNvSpPr>
            <p:nvPr/>
          </p:nvSpPr>
          <p:spPr bwMode="auto">
            <a:xfrm>
              <a:off x="3680" y="14677"/>
              <a:ext cx="2218" cy="0"/>
            </a:xfrm>
            <a:prstGeom prst="line">
              <a:avLst/>
            </a:prstGeom>
            <a:noFill/>
            <a:ln w="158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01" name="Line 14"/>
            <p:cNvSpPr>
              <a:spLocks noChangeShapeType="1"/>
            </p:cNvSpPr>
            <p:nvPr/>
          </p:nvSpPr>
          <p:spPr bwMode="auto">
            <a:xfrm flipH="1">
              <a:off x="2957" y="14665"/>
              <a:ext cx="740" cy="747"/>
            </a:xfrm>
            <a:prstGeom prst="line">
              <a:avLst/>
            </a:prstGeom>
            <a:noFill/>
            <a:ln w="158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02" name="Oval 15"/>
            <p:cNvSpPr>
              <a:spLocks noChangeArrowheads="1"/>
            </p:cNvSpPr>
            <p:nvPr/>
          </p:nvSpPr>
          <p:spPr bwMode="auto">
            <a:xfrm>
              <a:off x="2881" y="13053"/>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03" name="Oval 16"/>
            <p:cNvSpPr>
              <a:spLocks noChangeArrowheads="1"/>
            </p:cNvSpPr>
            <p:nvPr/>
          </p:nvSpPr>
          <p:spPr bwMode="auto">
            <a:xfrm>
              <a:off x="5802" y="12330"/>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04" name="Oval 17"/>
            <p:cNvSpPr>
              <a:spLocks noChangeArrowheads="1"/>
            </p:cNvSpPr>
            <p:nvPr/>
          </p:nvSpPr>
          <p:spPr bwMode="auto">
            <a:xfrm>
              <a:off x="3642" y="14557"/>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05" name="Oval 18"/>
            <p:cNvSpPr>
              <a:spLocks noChangeArrowheads="1"/>
            </p:cNvSpPr>
            <p:nvPr/>
          </p:nvSpPr>
          <p:spPr bwMode="auto">
            <a:xfrm>
              <a:off x="5077" y="15289"/>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06" name="Oval 19"/>
            <p:cNvSpPr>
              <a:spLocks noChangeArrowheads="1"/>
            </p:cNvSpPr>
            <p:nvPr/>
          </p:nvSpPr>
          <p:spPr bwMode="auto">
            <a:xfrm>
              <a:off x="5082" y="13084"/>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07" name="Oval 20"/>
            <p:cNvSpPr>
              <a:spLocks noChangeArrowheads="1"/>
            </p:cNvSpPr>
            <p:nvPr/>
          </p:nvSpPr>
          <p:spPr bwMode="auto">
            <a:xfrm>
              <a:off x="4280" y="12674"/>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08" name="Oval 21"/>
            <p:cNvSpPr>
              <a:spLocks noChangeArrowheads="1"/>
            </p:cNvSpPr>
            <p:nvPr/>
          </p:nvSpPr>
          <p:spPr bwMode="auto">
            <a:xfrm>
              <a:off x="3911" y="14012"/>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09" name="Oval 22"/>
            <p:cNvSpPr>
              <a:spLocks noChangeArrowheads="1"/>
            </p:cNvSpPr>
            <p:nvPr/>
          </p:nvSpPr>
          <p:spPr bwMode="auto">
            <a:xfrm>
              <a:off x="5818" y="14552"/>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10" name="Oval 23"/>
            <p:cNvSpPr>
              <a:spLocks noChangeArrowheads="1"/>
            </p:cNvSpPr>
            <p:nvPr/>
          </p:nvSpPr>
          <p:spPr bwMode="auto">
            <a:xfrm>
              <a:off x="3617" y="12342"/>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11" name="Oval 24"/>
            <p:cNvSpPr>
              <a:spLocks noChangeArrowheads="1"/>
            </p:cNvSpPr>
            <p:nvPr/>
          </p:nvSpPr>
          <p:spPr bwMode="auto">
            <a:xfrm>
              <a:off x="2880" y="15301"/>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12" name="Oval 25"/>
            <p:cNvSpPr>
              <a:spLocks noChangeArrowheads="1"/>
            </p:cNvSpPr>
            <p:nvPr/>
          </p:nvSpPr>
          <p:spPr bwMode="auto">
            <a:xfrm>
              <a:off x="4295" y="14901"/>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13" name="Oval 26"/>
            <p:cNvSpPr>
              <a:spLocks noChangeArrowheads="1"/>
            </p:cNvSpPr>
            <p:nvPr/>
          </p:nvSpPr>
          <p:spPr bwMode="auto">
            <a:xfrm>
              <a:off x="4759" y="13543"/>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14" name="Line 27"/>
            <p:cNvSpPr>
              <a:spLocks noChangeShapeType="1"/>
            </p:cNvSpPr>
            <p:nvPr/>
          </p:nvSpPr>
          <p:spPr bwMode="auto">
            <a:xfrm>
              <a:off x="3350" y="13904"/>
              <a:ext cx="2144" cy="0"/>
            </a:xfrm>
            <a:prstGeom prst="line">
              <a:avLst/>
            </a:prstGeom>
            <a:noFill/>
            <a:ln w="15875">
              <a:solidFill>
                <a:srgbClr val="80008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15" name="Oval 28"/>
            <p:cNvSpPr>
              <a:spLocks noChangeArrowheads="1"/>
            </p:cNvSpPr>
            <p:nvPr/>
          </p:nvSpPr>
          <p:spPr bwMode="auto">
            <a:xfrm>
              <a:off x="5447" y="13794"/>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16" name="Oval 29"/>
            <p:cNvSpPr>
              <a:spLocks noChangeArrowheads="1"/>
            </p:cNvSpPr>
            <p:nvPr/>
          </p:nvSpPr>
          <p:spPr bwMode="auto">
            <a:xfrm>
              <a:off x="3250" y="13816"/>
              <a:ext cx="170" cy="170"/>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17" name="Oval 30"/>
            <p:cNvSpPr>
              <a:spLocks noChangeArrowheads="1"/>
            </p:cNvSpPr>
            <p:nvPr/>
          </p:nvSpPr>
          <p:spPr bwMode="auto">
            <a:xfrm>
              <a:off x="4620" y="13491"/>
              <a:ext cx="147" cy="149"/>
            </a:xfrm>
            <a:prstGeom prst="ellipse">
              <a:avLst/>
            </a:prstGeom>
            <a:solidFill>
              <a:srgbClr val="FF0000"/>
            </a:solidFill>
            <a:ln w="9525">
              <a:solidFill>
                <a:srgbClr val="FF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18" name="Oval 31"/>
            <p:cNvSpPr>
              <a:spLocks noChangeArrowheads="1"/>
            </p:cNvSpPr>
            <p:nvPr/>
          </p:nvSpPr>
          <p:spPr bwMode="auto">
            <a:xfrm>
              <a:off x="4038" y="13258"/>
              <a:ext cx="147" cy="149"/>
            </a:xfrm>
            <a:prstGeom prst="ellipse">
              <a:avLst/>
            </a:prstGeom>
            <a:solidFill>
              <a:srgbClr val="FF0000"/>
            </a:solidFill>
            <a:ln w="9525">
              <a:solidFill>
                <a:srgbClr val="FF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19" name="Oval 32"/>
            <p:cNvSpPr>
              <a:spLocks noChangeArrowheads="1"/>
            </p:cNvSpPr>
            <p:nvPr/>
          </p:nvSpPr>
          <p:spPr bwMode="auto">
            <a:xfrm>
              <a:off x="5190" y="14283"/>
              <a:ext cx="147" cy="149"/>
            </a:xfrm>
            <a:prstGeom prst="ellipse">
              <a:avLst/>
            </a:prstGeom>
            <a:solidFill>
              <a:srgbClr val="FF0000"/>
            </a:solidFill>
            <a:ln w="9525">
              <a:solidFill>
                <a:srgbClr val="FF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920" name="Oval 33"/>
            <p:cNvSpPr>
              <a:spLocks noChangeArrowheads="1"/>
            </p:cNvSpPr>
            <p:nvPr/>
          </p:nvSpPr>
          <p:spPr bwMode="auto">
            <a:xfrm>
              <a:off x="3390" y="14625"/>
              <a:ext cx="147" cy="149"/>
            </a:xfrm>
            <a:prstGeom prst="ellipse">
              <a:avLst/>
            </a:prstGeom>
            <a:solidFill>
              <a:srgbClr val="FF0000"/>
            </a:solidFill>
            <a:ln w="9525">
              <a:solidFill>
                <a:srgbClr val="FF00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4821" name="Group 34"/>
          <p:cNvGrpSpPr>
            <a:grpSpLocks/>
          </p:cNvGrpSpPr>
          <p:nvPr/>
        </p:nvGrpSpPr>
        <p:grpSpPr bwMode="auto">
          <a:xfrm>
            <a:off x="6426832" y="2665766"/>
            <a:ext cx="1762125" cy="1811338"/>
            <a:chOff x="2100" y="4656"/>
            <a:chExt cx="3115" cy="3199"/>
          </a:xfrm>
        </p:grpSpPr>
        <p:grpSp>
          <p:nvGrpSpPr>
            <p:cNvPr id="34845" name="Group 35"/>
            <p:cNvGrpSpPr>
              <a:grpSpLocks/>
            </p:cNvGrpSpPr>
            <p:nvPr/>
          </p:nvGrpSpPr>
          <p:grpSpPr bwMode="auto">
            <a:xfrm>
              <a:off x="2224" y="4783"/>
              <a:ext cx="2880" cy="2964"/>
              <a:chOff x="3780" y="5031"/>
              <a:chExt cx="2880" cy="2964"/>
            </a:xfrm>
          </p:grpSpPr>
          <p:sp>
            <p:nvSpPr>
              <p:cNvPr id="34888" name="AutoShape 36"/>
              <p:cNvSpPr>
                <a:spLocks noChangeArrowheads="1"/>
              </p:cNvSpPr>
              <p:nvPr/>
            </p:nvSpPr>
            <p:spPr bwMode="auto">
              <a:xfrm>
                <a:off x="3780" y="5031"/>
                <a:ext cx="2880" cy="2964"/>
              </a:xfrm>
              <a:prstGeom prst="cube">
                <a:avLst>
                  <a:gd name="adj" fmla="val 25000"/>
                </a:avLst>
              </a:prstGeom>
              <a:noFill/>
              <a:ln w="9525" cap="rnd">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89" name="Line 37"/>
              <p:cNvSpPr>
                <a:spLocks noChangeShapeType="1"/>
              </p:cNvSpPr>
              <p:nvPr/>
            </p:nvSpPr>
            <p:spPr bwMode="auto">
              <a:xfrm>
                <a:off x="4500" y="5031"/>
                <a:ext cx="0" cy="2239"/>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0" name="Line 38"/>
              <p:cNvSpPr>
                <a:spLocks noChangeShapeType="1"/>
              </p:cNvSpPr>
              <p:nvPr/>
            </p:nvSpPr>
            <p:spPr bwMode="auto">
              <a:xfrm>
                <a:off x="4492" y="7260"/>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1" name="Line 39"/>
              <p:cNvSpPr>
                <a:spLocks noChangeShapeType="1"/>
              </p:cNvSpPr>
              <p:nvPr/>
            </p:nvSpPr>
            <p:spPr bwMode="auto">
              <a:xfrm flipH="1">
                <a:off x="3780" y="7212"/>
                <a:ext cx="720" cy="78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46" name="Oval 40"/>
            <p:cNvSpPr>
              <a:spLocks noChangeArrowheads="1"/>
            </p:cNvSpPr>
            <p:nvPr/>
          </p:nvSpPr>
          <p:spPr bwMode="auto">
            <a:xfrm>
              <a:off x="2108" y="538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47" name="Oval 41"/>
            <p:cNvSpPr>
              <a:spLocks noChangeArrowheads="1"/>
            </p:cNvSpPr>
            <p:nvPr/>
          </p:nvSpPr>
          <p:spPr bwMode="auto">
            <a:xfrm>
              <a:off x="2828" y="4672"/>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48" name="Line 42"/>
            <p:cNvSpPr>
              <a:spLocks noChangeShapeType="1"/>
            </p:cNvSpPr>
            <p:nvPr/>
          </p:nvSpPr>
          <p:spPr bwMode="auto">
            <a:xfrm>
              <a:off x="2624" y="5095"/>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9" name="Line 43"/>
            <p:cNvSpPr>
              <a:spLocks noChangeShapeType="1"/>
            </p:cNvSpPr>
            <p:nvPr/>
          </p:nvSpPr>
          <p:spPr bwMode="auto">
            <a:xfrm>
              <a:off x="2600" y="6196"/>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0" name="Line 44"/>
            <p:cNvSpPr>
              <a:spLocks noChangeShapeType="1"/>
            </p:cNvSpPr>
            <p:nvPr/>
          </p:nvSpPr>
          <p:spPr bwMode="auto">
            <a:xfrm>
              <a:off x="2584" y="7357"/>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Line 45"/>
            <p:cNvSpPr>
              <a:spLocks noChangeShapeType="1"/>
            </p:cNvSpPr>
            <p:nvPr/>
          </p:nvSpPr>
          <p:spPr bwMode="auto">
            <a:xfrm>
              <a:off x="2600" y="5087"/>
              <a:ext cx="0" cy="226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2" name="Line 46"/>
            <p:cNvSpPr>
              <a:spLocks noChangeShapeType="1"/>
            </p:cNvSpPr>
            <p:nvPr/>
          </p:nvSpPr>
          <p:spPr bwMode="auto">
            <a:xfrm>
              <a:off x="3672" y="5092"/>
              <a:ext cx="0" cy="226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3" name="Line 47"/>
            <p:cNvSpPr>
              <a:spLocks noChangeShapeType="1"/>
            </p:cNvSpPr>
            <p:nvPr/>
          </p:nvSpPr>
          <p:spPr bwMode="auto">
            <a:xfrm>
              <a:off x="4760" y="5092"/>
              <a:ext cx="0" cy="226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4" name="Line 48"/>
            <p:cNvSpPr>
              <a:spLocks noChangeShapeType="1"/>
            </p:cNvSpPr>
            <p:nvPr/>
          </p:nvSpPr>
          <p:spPr bwMode="auto">
            <a:xfrm flipH="1">
              <a:off x="3260" y="4767"/>
              <a:ext cx="737" cy="737"/>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5" name="Line 49"/>
            <p:cNvSpPr>
              <a:spLocks noChangeShapeType="1"/>
            </p:cNvSpPr>
            <p:nvPr/>
          </p:nvSpPr>
          <p:spPr bwMode="auto">
            <a:xfrm flipH="1">
              <a:off x="3252" y="5863"/>
              <a:ext cx="737" cy="737"/>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6" name="Line 50"/>
            <p:cNvSpPr>
              <a:spLocks noChangeShapeType="1"/>
            </p:cNvSpPr>
            <p:nvPr/>
          </p:nvSpPr>
          <p:spPr bwMode="auto">
            <a:xfrm flipH="1">
              <a:off x="3256" y="7007"/>
              <a:ext cx="737" cy="737"/>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7" name="Line 51"/>
            <p:cNvSpPr>
              <a:spLocks noChangeShapeType="1"/>
            </p:cNvSpPr>
            <p:nvPr/>
          </p:nvSpPr>
          <p:spPr bwMode="auto">
            <a:xfrm>
              <a:off x="4000" y="4783"/>
              <a:ext cx="0" cy="221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8" name="Line 52"/>
            <p:cNvSpPr>
              <a:spLocks noChangeShapeType="1"/>
            </p:cNvSpPr>
            <p:nvPr/>
          </p:nvSpPr>
          <p:spPr bwMode="auto">
            <a:xfrm>
              <a:off x="3248" y="5484"/>
              <a:ext cx="0" cy="226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9" name="Line 53"/>
            <p:cNvSpPr>
              <a:spLocks noChangeShapeType="1"/>
            </p:cNvSpPr>
            <p:nvPr/>
          </p:nvSpPr>
          <p:spPr bwMode="auto">
            <a:xfrm>
              <a:off x="2224" y="6596"/>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0" name="Line 54"/>
            <p:cNvSpPr>
              <a:spLocks noChangeShapeType="1"/>
            </p:cNvSpPr>
            <p:nvPr/>
          </p:nvSpPr>
          <p:spPr bwMode="auto">
            <a:xfrm>
              <a:off x="2944" y="5872"/>
              <a:ext cx="2160" cy="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1" name="Line 55"/>
            <p:cNvSpPr>
              <a:spLocks noChangeShapeType="1"/>
            </p:cNvSpPr>
            <p:nvPr/>
          </p:nvSpPr>
          <p:spPr bwMode="auto">
            <a:xfrm flipH="1">
              <a:off x="2216" y="5856"/>
              <a:ext cx="737" cy="737"/>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2" name="Oval 56"/>
            <p:cNvSpPr>
              <a:spLocks noChangeArrowheads="1"/>
            </p:cNvSpPr>
            <p:nvPr/>
          </p:nvSpPr>
          <p:spPr bwMode="auto">
            <a:xfrm>
              <a:off x="3859" y="4656"/>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63" name="Oval 57"/>
            <p:cNvSpPr>
              <a:spLocks noChangeArrowheads="1"/>
            </p:cNvSpPr>
            <p:nvPr/>
          </p:nvSpPr>
          <p:spPr bwMode="auto">
            <a:xfrm>
              <a:off x="4268" y="5380"/>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64" name="Oval 58"/>
            <p:cNvSpPr>
              <a:spLocks noChangeArrowheads="1"/>
            </p:cNvSpPr>
            <p:nvPr/>
          </p:nvSpPr>
          <p:spPr bwMode="auto">
            <a:xfrm>
              <a:off x="4988" y="4664"/>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65" name="Oval 59"/>
            <p:cNvSpPr>
              <a:spLocks noChangeArrowheads="1"/>
            </p:cNvSpPr>
            <p:nvPr/>
          </p:nvSpPr>
          <p:spPr bwMode="auto">
            <a:xfrm>
              <a:off x="2500" y="4979"/>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66" name="Oval 60"/>
            <p:cNvSpPr>
              <a:spLocks noChangeArrowheads="1"/>
            </p:cNvSpPr>
            <p:nvPr/>
          </p:nvSpPr>
          <p:spPr bwMode="auto">
            <a:xfrm>
              <a:off x="2484" y="7208"/>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67" name="Oval 61"/>
            <p:cNvSpPr>
              <a:spLocks noChangeArrowheads="1"/>
            </p:cNvSpPr>
            <p:nvPr/>
          </p:nvSpPr>
          <p:spPr bwMode="auto">
            <a:xfrm>
              <a:off x="3884" y="6880"/>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68" name="Oval 62"/>
            <p:cNvSpPr>
              <a:spLocks noChangeArrowheads="1"/>
            </p:cNvSpPr>
            <p:nvPr/>
          </p:nvSpPr>
          <p:spPr bwMode="auto">
            <a:xfrm>
              <a:off x="3140" y="7612"/>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69" name="Oval 63"/>
            <p:cNvSpPr>
              <a:spLocks noChangeArrowheads="1"/>
            </p:cNvSpPr>
            <p:nvPr/>
          </p:nvSpPr>
          <p:spPr bwMode="auto">
            <a:xfrm>
              <a:off x="4652" y="7236"/>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70" name="Oval 64"/>
            <p:cNvSpPr>
              <a:spLocks noChangeArrowheads="1"/>
            </p:cNvSpPr>
            <p:nvPr/>
          </p:nvSpPr>
          <p:spPr bwMode="auto">
            <a:xfrm>
              <a:off x="3548" y="6068"/>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71" name="Line 65"/>
            <p:cNvSpPr>
              <a:spLocks noChangeShapeType="1"/>
            </p:cNvSpPr>
            <p:nvPr/>
          </p:nvSpPr>
          <p:spPr bwMode="auto">
            <a:xfrm flipH="1">
              <a:off x="4384" y="5859"/>
              <a:ext cx="737" cy="737"/>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72" name="Oval 66"/>
            <p:cNvSpPr>
              <a:spLocks noChangeArrowheads="1"/>
            </p:cNvSpPr>
            <p:nvPr/>
          </p:nvSpPr>
          <p:spPr bwMode="auto">
            <a:xfrm>
              <a:off x="2828" y="5756"/>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73" name="Oval 67"/>
            <p:cNvSpPr>
              <a:spLocks noChangeArrowheads="1"/>
            </p:cNvSpPr>
            <p:nvPr/>
          </p:nvSpPr>
          <p:spPr bwMode="auto">
            <a:xfrm>
              <a:off x="2100" y="6472"/>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74" name="Oval 68"/>
            <p:cNvSpPr>
              <a:spLocks noChangeArrowheads="1"/>
            </p:cNvSpPr>
            <p:nvPr/>
          </p:nvSpPr>
          <p:spPr bwMode="auto">
            <a:xfrm>
              <a:off x="4268" y="6472"/>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75" name="Oval 69"/>
            <p:cNvSpPr>
              <a:spLocks noChangeArrowheads="1"/>
            </p:cNvSpPr>
            <p:nvPr/>
          </p:nvSpPr>
          <p:spPr bwMode="auto">
            <a:xfrm>
              <a:off x="4988" y="5756"/>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76" name="Oval 70"/>
            <p:cNvSpPr>
              <a:spLocks noChangeArrowheads="1"/>
            </p:cNvSpPr>
            <p:nvPr/>
          </p:nvSpPr>
          <p:spPr bwMode="auto">
            <a:xfrm>
              <a:off x="3148" y="5368"/>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77" name="Oval 71"/>
            <p:cNvSpPr>
              <a:spLocks noChangeArrowheads="1"/>
            </p:cNvSpPr>
            <p:nvPr/>
          </p:nvSpPr>
          <p:spPr bwMode="auto">
            <a:xfrm>
              <a:off x="4644" y="4984"/>
              <a:ext cx="227" cy="227"/>
            </a:xfrm>
            <a:prstGeom prst="ellipse">
              <a:avLst/>
            </a:prstGeom>
            <a:solidFill>
              <a:srgbClr val="FF6600"/>
            </a:solidFill>
            <a:ln w="9525">
              <a:solidFill>
                <a:srgbClr val="FF660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78" name="Oval 72"/>
            <p:cNvSpPr>
              <a:spLocks noChangeArrowheads="1"/>
            </p:cNvSpPr>
            <p:nvPr/>
          </p:nvSpPr>
          <p:spPr bwMode="auto">
            <a:xfrm>
              <a:off x="2484" y="6076"/>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79" name="Oval 73"/>
            <p:cNvSpPr>
              <a:spLocks noChangeArrowheads="1"/>
            </p:cNvSpPr>
            <p:nvPr/>
          </p:nvSpPr>
          <p:spPr bwMode="auto">
            <a:xfrm>
              <a:off x="2108" y="762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80" name="Oval 74"/>
            <p:cNvSpPr>
              <a:spLocks noChangeArrowheads="1"/>
            </p:cNvSpPr>
            <p:nvPr/>
          </p:nvSpPr>
          <p:spPr bwMode="auto">
            <a:xfrm>
              <a:off x="2828" y="684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81" name="Oval 75"/>
            <p:cNvSpPr>
              <a:spLocks noChangeArrowheads="1"/>
            </p:cNvSpPr>
            <p:nvPr/>
          </p:nvSpPr>
          <p:spPr bwMode="auto">
            <a:xfrm>
              <a:off x="3556" y="4976"/>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82" name="Oval 76"/>
            <p:cNvSpPr>
              <a:spLocks noChangeArrowheads="1"/>
            </p:cNvSpPr>
            <p:nvPr/>
          </p:nvSpPr>
          <p:spPr bwMode="auto">
            <a:xfrm>
              <a:off x="3875" y="574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83" name="Oval 77"/>
            <p:cNvSpPr>
              <a:spLocks noChangeArrowheads="1"/>
            </p:cNvSpPr>
            <p:nvPr/>
          </p:nvSpPr>
          <p:spPr bwMode="auto">
            <a:xfrm>
              <a:off x="3140" y="646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84" name="Oval 78"/>
            <p:cNvSpPr>
              <a:spLocks noChangeArrowheads="1"/>
            </p:cNvSpPr>
            <p:nvPr/>
          </p:nvSpPr>
          <p:spPr bwMode="auto">
            <a:xfrm>
              <a:off x="3548" y="7224"/>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85" name="Oval 79"/>
            <p:cNvSpPr>
              <a:spLocks noChangeArrowheads="1"/>
            </p:cNvSpPr>
            <p:nvPr/>
          </p:nvSpPr>
          <p:spPr bwMode="auto">
            <a:xfrm>
              <a:off x="4660" y="606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86" name="Oval 80"/>
            <p:cNvSpPr>
              <a:spLocks noChangeArrowheads="1"/>
            </p:cNvSpPr>
            <p:nvPr/>
          </p:nvSpPr>
          <p:spPr bwMode="auto">
            <a:xfrm>
              <a:off x="4988" y="6888"/>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87" name="Oval 81"/>
            <p:cNvSpPr>
              <a:spLocks noChangeArrowheads="1"/>
            </p:cNvSpPr>
            <p:nvPr/>
          </p:nvSpPr>
          <p:spPr bwMode="auto">
            <a:xfrm>
              <a:off x="4268" y="7612"/>
              <a:ext cx="227" cy="227"/>
            </a:xfrm>
            <a:prstGeom prst="ellipse">
              <a:avLst/>
            </a:prstGeom>
            <a:solidFill>
              <a:srgbClr val="000080"/>
            </a:solidFill>
            <a:ln w="9525">
              <a:solidFill>
                <a:srgbClr val="000080"/>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grpSp>
        <p:nvGrpSpPr>
          <p:cNvPr id="34822" name="Group 82"/>
          <p:cNvGrpSpPr>
            <a:grpSpLocks/>
          </p:cNvGrpSpPr>
          <p:nvPr/>
        </p:nvGrpSpPr>
        <p:grpSpPr bwMode="auto">
          <a:xfrm>
            <a:off x="1061082" y="2626079"/>
            <a:ext cx="1968500" cy="1901825"/>
            <a:chOff x="3780" y="9084"/>
            <a:chExt cx="2365" cy="2370"/>
          </a:xfrm>
        </p:grpSpPr>
        <p:sp>
          <p:nvSpPr>
            <p:cNvPr id="34824" name="Line 83"/>
            <p:cNvSpPr>
              <a:spLocks noChangeShapeType="1"/>
            </p:cNvSpPr>
            <p:nvPr/>
          </p:nvSpPr>
          <p:spPr bwMode="auto">
            <a:xfrm flipV="1">
              <a:off x="4680" y="10020"/>
              <a:ext cx="540" cy="468"/>
            </a:xfrm>
            <a:prstGeom prst="line">
              <a:avLst/>
            </a:prstGeom>
            <a:noFill/>
            <a:ln w="158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5" name="Line 84"/>
            <p:cNvSpPr>
              <a:spLocks noChangeShapeType="1"/>
            </p:cNvSpPr>
            <p:nvPr/>
          </p:nvSpPr>
          <p:spPr bwMode="auto">
            <a:xfrm>
              <a:off x="4905" y="9399"/>
              <a:ext cx="0" cy="1716"/>
            </a:xfrm>
            <a:prstGeom prst="line">
              <a:avLst/>
            </a:prstGeom>
            <a:noFill/>
            <a:ln w="158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6" name="AutoShape 85"/>
            <p:cNvSpPr>
              <a:spLocks noChangeArrowheads="1"/>
            </p:cNvSpPr>
            <p:nvPr/>
          </p:nvSpPr>
          <p:spPr bwMode="auto">
            <a:xfrm>
              <a:off x="3826" y="9141"/>
              <a:ext cx="2268" cy="2268"/>
            </a:xfrm>
            <a:prstGeom prst="cube">
              <a:avLst>
                <a:gd name="adj" fmla="val 25000"/>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27" name="Line 86"/>
            <p:cNvSpPr>
              <a:spLocks noChangeShapeType="1"/>
            </p:cNvSpPr>
            <p:nvPr/>
          </p:nvSpPr>
          <p:spPr bwMode="auto">
            <a:xfrm>
              <a:off x="4409" y="9141"/>
              <a:ext cx="0" cy="1716"/>
            </a:xfrm>
            <a:prstGeom prst="line">
              <a:avLst/>
            </a:prstGeom>
            <a:noFill/>
            <a:ln w="158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8" name="Line 87"/>
            <p:cNvSpPr>
              <a:spLocks noChangeShapeType="1"/>
            </p:cNvSpPr>
            <p:nvPr/>
          </p:nvSpPr>
          <p:spPr bwMode="auto">
            <a:xfrm>
              <a:off x="4393" y="10844"/>
              <a:ext cx="1701" cy="0"/>
            </a:xfrm>
            <a:prstGeom prst="line">
              <a:avLst/>
            </a:prstGeom>
            <a:noFill/>
            <a:ln w="158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9" name="Line 88"/>
            <p:cNvSpPr>
              <a:spLocks noChangeShapeType="1"/>
            </p:cNvSpPr>
            <p:nvPr/>
          </p:nvSpPr>
          <p:spPr bwMode="auto">
            <a:xfrm flipH="1">
              <a:off x="3839" y="10835"/>
              <a:ext cx="567" cy="567"/>
            </a:xfrm>
            <a:prstGeom prst="line">
              <a:avLst/>
            </a:prstGeom>
            <a:noFill/>
            <a:ln w="158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0" name="Oval 89"/>
            <p:cNvSpPr>
              <a:spLocks noChangeArrowheads="1"/>
            </p:cNvSpPr>
            <p:nvPr/>
          </p:nvSpPr>
          <p:spPr bwMode="auto">
            <a:xfrm>
              <a:off x="3781" y="9633"/>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31" name="Oval 90"/>
            <p:cNvSpPr>
              <a:spLocks noChangeArrowheads="1"/>
            </p:cNvSpPr>
            <p:nvPr/>
          </p:nvSpPr>
          <p:spPr bwMode="auto">
            <a:xfrm>
              <a:off x="6020" y="9084"/>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32" name="Oval 91"/>
            <p:cNvSpPr>
              <a:spLocks noChangeArrowheads="1"/>
            </p:cNvSpPr>
            <p:nvPr/>
          </p:nvSpPr>
          <p:spPr bwMode="auto">
            <a:xfrm>
              <a:off x="4364" y="10776"/>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33" name="Oval 92"/>
            <p:cNvSpPr>
              <a:spLocks noChangeArrowheads="1"/>
            </p:cNvSpPr>
            <p:nvPr/>
          </p:nvSpPr>
          <p:spPr bwMode="auto">
            <a:xfrm>
              <a:off x="5464" y="11332"/>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34" name="Oval 93"/>
            <p:cNvSpPr>
              <a:spLocks noChangeArrowheads="1"/>
            </p:cNvSpPr>
            <p:nvPr/>
          </p:nvSpPr>
          <p:spPr bwMode="auto">
            <a:xfrm>
              <a:off x="5468" y="9657"/>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35" name="Oval 94"/>
            <p:cNvSpPr>
              <a:spLocks noChangeArrowheads="1"/>
            </p:cNvSpPr>
            <p:nvPr/>
          </p:nvSpPr>
          <p:spPr bwMode="auto">
            <a:xfrm>
              <a:off x="4853" y="9345"/>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36" name="Oval 95"/>
            <p:cNvSpPr>
              <a:spLocks noChangeArrowheads="1"/>
            </p:cNvSpPr>
            <p:nvPr/>
          </p:nvSpPr>
          <p:spPr bwMode="auto">
            <a:xfrm>
              <a:off x="4616" y="10453"/>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37" name="Oval 96"/>
            <p:cNvSpPr>
              <a:spLocks noChangeArrowheads="1"/>
            </p:cNvSpPr>
            <p:nvPr/>
          </p:nvSpPr>
          <p:spPr bwMode="auto">
            <a:xfrm>
              <a:off x="6032" y="10772"/>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38" name="Oval 97"/>
            <p:cNvSpPr>
              <a:spLocks noChangeArrowheads="1"/>
            </p:cNvSpPr>
            <p:nvPr/>
          </p:nvSpPr>
          <p:spPr bwMode="auto">
            <a:xfrm>
              <a:off x="4345" y="9093"/>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39" name="Oval 98"/>
            <p:cNvSpPr>
              <a:spLocks noChangeArrowheads="1"/>
            </p:cNvSpPr>
            <p:nvPr/>
          </p:nvSpPr>
          <p:spPr bwMode="auto">
            <a:xfrm>
              <a:off x="3780" y="11341"/>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40" name="Oval 99"/>
            <p:cNvSpPr>
              <a:spLocks noChangeArrowheads="1"/>
            </p:cNvSpPr>
            <p:nvPr/>
          </p:nvSpPr>
          <p:spPr bwMode="auto">
            <a:xfrm>
              <a:off x="4865" y="11037"/>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41" name="Oval 100"/>
            <p:cNvSpPr>
              <a:spLocks noChangeArrowheads="1"/>
            </p:cNvSpPr>
            <p:nvPr/>
          </p:nvSpPr>
          <p:spPr bwMode="auto">
            <a:xfrm>
              <a:off x="5186" y="9937"/>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42" name="Line 101"/>
            <p:cNvSpPr>
              <a:spLocks noChangeShapeType="1"/>
            </p:cNvSpPr>
            <p:nvPr/>
          </p:nvSpPr>
          <p:spPr bwMode="auto">
            <a:xfrm>
              <a:off x="4140" y="10257"/>
              <a:ext cx="1644" cy="0"/>
            </a:xfrm>
            <a:prstGeom prst="line">
              <a:avLst/>
            </a:prstGeom>
            <a:noFill/>
            <a:ln w="1587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3" name="Oval 102"/>
            <p:cNvSpPr>
              <a:spLocks noChangeArrowheads="1"/>
            </p:cNvSpPr>
            <p:nvPr/>
          </p:nvSpPr>
          <p:spPr bwMode="auto">
            <a:xfrm>
              <a:off x="5748" y="10196"/>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34844" name="Oval 103"/>
            <p:cNvSpPr>
              <a:spLocks noChangeArrowheads="1"/>
            </p:cNvSpPr>
            <p:nvPr/>
          </p:nvSpPr>
          <p:spPr bwMode="auto">
            <a:xfrm>
              <a:off x="4064" y="10213"/>
              <a:ext cx="113" cy="113"/>
            </a:xfrm>
            <a:prstGeom prst="ellipse">
              <a:avLst/>
            </a:prstGeom>
            <a:solidFill>
              <a:srgbClr val="0000FF"/>
            </a:solidFill>
            <a:ln w="9525">
              <a:solidFill>
                <a:srgbClr val="0000FF"/>
              </a:solidFill>
              <a:round/>
              <a:headEnd/>
              <a:tailEnd/>
            </a:ln>
          </p:spPr>
          <p:txBody>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2" name="矩形 1"/>
          <p:cNvSpPr/>
          <p:nvPr/>
        </p:nvSpPr>
        <p:spPr>
          <a:xfrm>
            <a:off x="351386" y="4647308"/>
            <a:ext cx="8507413" cy="1938338"/>
          </a:xfrm>
          <a:prstGeom prst="rect">
            <a:avLst/>
          </a:prstGeom>
        </p:spPr>
        <p:txBody>
          <a:bodyPr>
            <a:spAutoFit/>
          </a:bodyPr>
          <a:lstStyle/>
          <a:p>
            <a:pPr eaLnBrk="1" hangingPunct="1">
              <a:lnSpc>
                <a:spcPct val="125000"/>
              </a:lnSpc>
              <a:spcBef>
                <a:spcPts val="0"/>
              </a:spcBef>
              <a:defRPr/>
            </a:pPr>
            <a:r>
              <a:rPr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例如：</a:t>
            </a:r>
            <a:endParaRPr lang="en-US" altLang="zh-CN"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eaLnBrk="1" hangingPunct="1">
              <a:lnSpc>
                <a:spcPct val="125000"/>
              </a:lnSpc>
              <a:spcBef>
                <a:spcPts val="0"/>
              </a:spcBef>
              <a:defRPr/>
            </a:pPr>
            <a:r>
              <a:rPr lang="en-US" altLang="zh-CN"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Cu</a:t>
            </a:r>
            <a:r>
              <a:rPr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（面心立方），</a:t>
            </a:r>
            <a:r>
              <a:rPr lang="en-US" altLang="zh-CN"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Si</a:t>
            </a:r>
            <a:r>
              <a:rPr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（金刚石结构）和</a:t>
            </a:r>
            <a:r>
              <a:rPr lang="en-US" altLang="zh-CN" sz="2400" dirty="0" err="1">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NaCl</a:t>
            </a:r>
            <a:r>
              <a:rPr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晶格排列不同，</a:t>
            </a:r>
            <a:endParaRPr lang="en-US" altLang="zh-CN"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eaLnBrk="1" hangingPunct="1">
              <a:lnSpc>
                <a:spcPct val="125000"/>
              </a:lnSpc>
              <a:spcBef>
                <a:spcPts val="0"/>
              </a:spcBef>
              <a:defRPr/>
            </a:pPr>
            <a:r>
              <a:rPr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但其</a:t>
            </a:r>
            <a:r>
              <a:rPr lang="zh-CN" altLang="en-US" sz="2400"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布拉伐格子</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都是</a:t>
            </a:r>
            <a:r>
              <a:rPr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面心立方格子</a:t>
            </a:r>
            <a:r>
              <a:rPr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eaLnBrk="1" hangingPunct="1">
              <a:lnSpc>
                <a:spcPct val="125000"/>
              </a:lnSpc>
              <a:spcBef>
                <a:spcPts val="0"/>
              </a:spcBef>
              <a:defRPr/>
            </a:pPr>
            <a:r>
              <a:rPr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基元分别为一个</a:t>
            </a:r>
            <a:r>
              <a:rPr lang="en-US" altLang="zh-CN"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Cu</a:t>
            </a:r>
            <a:r>
              <a:rPr lang="zh-CN" altLang="en-US" sz="24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两个</a:t>
            </a:r>
            <a:r>
              <a:rPr lang="en-US" altLang="zh-CN"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Si</a:t>
            </a:r>
            <a:r>
              <a:rPr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和一对</a:t>
            </a:r>
            <a:r>
              <a:rPr lang="en-US" altLang="zh-CN"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a:t>
            </a:r>
            <a:r>
              <a:rPr lang="en-US" altLang="zh-CN" sz="2400" baseline="300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Cl</a:t>
            </a:r>
            <a:r>
              <a:rPr lang="en-US" altLang="zh-CN" sz="2400" baseline="30000" dirty="0">
                <a:solidFill>
                  <a:srgbClr val="8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solidFill>
                  <a:srgbClr val="0A031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离子。</a:t>
            </a:r>
            <a:endPar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pPr eaLnBrk="1" hangingPunct="1">
              <a:defRPr/>
            </a:pPr>
            <a:r>
              <a:rPr lang="zh-CN" altLang="en-US" dirty="0">
                <a:solidFill>
                  <a:srgbClr val="0A031F"/>
                </a:solidFill>
              </a:rPr>
              <a:t>布拉伐格子，基元与晶格的逻辑关系</a:t>
            </a:r>
          </a:p>
        </p:txBody>
      </p:sp>
      <p:sp>
        <p:nvSpPr>
          <p:cNvPr id="4" name="内容占位符 3"/>
          <p:cNvSpPr>
            <a:spLocks noGrp="1"/>
          </p:cNvSpPr>
          <p:nvPr>
            <p:ph sz="half" idx="1"/>
          </p:nvPr>
        </p:nvSpPr>
        <p:spPr>
          <a:ln w="38100">
            <a:solidFill>
              <a:srgbClr val="0070C0"/>
            </a:solidFill>
            <a:prstDash val="dash"/>
          </a:ln>
        </p:spPr>
        <p:txBody>
          <a:bodyPr anchor="ctr"/>
          <a:lstStyle/>
          <a:p>
            <a:pPr>
              <a:buFont typeface="Wingdings" panose="05000000000000000000" pitchFamily="2" charset="2"/>
              <a:buChar char="l"/>
              <a:defRPr/>
            </a:pPr>
            <a:r>
              <a:rPr lang="zh-CN" altLang="en-US" sz="2400" dirty="0"/>
              <a:t>自然界中晶格的类型有很多种，</a:t>
            </a:r>
            <a:endParaRPr lang="en-US" altLang="zh-CN" sz="2400" dirty="0"/>
          </a:p>
          <a:p>
            <a:pPr>
              <a:buFont typeface="Wingdings" panose="05000000000000000000" pitchFamily="2" charset="2"/>
              <a:buChar char="l"/>
              <a:defRPr/>
            </a:pPr>
            <a:r>
              <a:rPr lang="zh-CN" altLang="en-US" sz="2400" dirty="0"/>
              <a:t>但布拉伐格子只有十四种类型 </a:t>
            </a:r>
            <a:r>
              <a:rPr lang="en-US" altLang="zh-CN" sz="2400" dirty="0"/>
              <a:t>(§1-7</a:t>
            </a:r>
            <a:r>
              <a:rPr lang="zh-CN" altLang="en-US" sz="2400" dirty="0"/>
              <a:t>节中将详细讲述），</a:t>
            </a:r>
            <a:endParaRPr lang="en-US" altLang="zh-CN" sz="2400" dirty="0"/>
          </a:p>
          <a:p>
            <a:pPr>
              <a:buFont typeface="Wingdings" panose="05000000000000000000" pitchFamily="2" charset="2"/>
              <a:buChar char="l"/>
              <a:defRPr/>
            </a:pPr>
            <a:r>
              <a:rPr lang="zh-CN" altLang="en-US" sz="2400" dirty="0"/>
              <a:t>任何一种晶体所对应的点阵结构一定是</a:t>
            </a:r>
            <a:r>
              <a:rPr lang="en-US" altLang="zh-CN" sz="2400" dirty="0"/>
              <a:t>14</a:t>
            </a:r>
            <a:r>
              <a:rPr lang="zh-CN" altLang="en-US" sz="2400" dirty="0"/>
              <a:t>种布拉伐格子之一。</a:t>
            </a:r>
          </a:p>
        </p:txBody>
      </p:sp>
      <p:sp>
        <p:nvSpPr>
          <p:cNvPr id="5" name="内容占位符 4"/>
          <p:cNvSpPr>
            <a:spLocks noGrp="1"/>
          </p:cNvSpPr>
          <p:nvPr>
            <p:ph sz="half" idx="2"/>
          </p:nvPr>
        </p:nvSpPr>
        <p:spPr>
          <a:ln w="38100">
            <a:solidFill>
              <a:srgbClr val="0070C0"/>
            </a:solidFill>
            <a:prstDash val="dash"/>
          </a:ln>
        </p:spPr>
        <p:txBody>
          <a:bodyPr/>
          <a:lstStyle/>
          <a:p>
            <a:pPr marL="0" indent="0">
              <a:buFontTx/>
              <a:buNone/>
              <a:defRPr/>
            </a:pPr>
            <a:endParaRPr lang="zh-CN" altLang="en-US" dirty="0"/>
          </a:p>
        </p:txBody>
      </p:sp>
      <p:sp>
        <p:nvSpPr>
          <p:cNvPr id="35845" name="Rectangle 3"/>
          <p:cNvSpPr>
            <a:spLocks noChangeArrowheads="1"/>
          </p:cNvSpPr>
          <p:nvPr/>
        </p:nvSpPr>
        <p:spPr bwMode="auto">
          <a:xfrm>
            <a:off x="0" y="6111875"/>
            <a:ext cx="9144000" cy="701675"/>
          </a:xfrm>
          <a:prstGeom prst="rect">
            <a:avLst/>
          </a:prstGeom>
          <a:solidFill>
            <a:schemeClr val="bg1"/>
          </a:solidFill>
          <a:ln>
            <a:noFill/>
          </a:ln>
          <a:effectLst/>
        </p:spPr>
        <p:txBody>
          <a:bodyPr>
            <a:spAutoFit/>
          </a:bodyPr>
          <a:lstStyle>
            <a:lvl1pPr>
              <a:lnSpc>
                <a:spcPct val="125000"/>
              </a:lnSpc>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defRPr sz="26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0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000" b="1">
                <a:solidFill>
                  <a:schemeClr val="tx1"/>
                </a:solidFill>
                <a:latin typeface="Arial Black" panose="020B0A04020102020204" pitchFamily="34" charset="0"/>
                <a:ea typeface="微软雅黑" panose="020B0503020204020204" pitchFamily="34" charset="-122"/>
              </a:defRPr>
            </a:lvl9pPr>
          </a:lstStyle>
          <a:p>
            <a:pPr algn="ctr" eaLnBrk="1" hangingPunct="1">
              <a:lnSpc>
                <a:spcPct val="100000"/>
              </a:lnSpc>
              <a:spcBef>
                <a:spcPct val="50000"/>
              </a:spcBef>
              <a:buClr>
                <a:srgbClr val="A50021"/>
              </a:buClr>
              <a:buSzPct val="75000"/>
              <a:buFont typeface="Wingdings" panose="05000000000000000000" pitchFamily="2" charset="2"/>
              <a:buNone/>
              <a:defRPr/>
            </a:pPr>
            <a:r>
              <a:rPr kumimoji="1" lang="zh-CN" altLang="en-US" sz="4000" dirty="0">
                <a:solidFill>
                  <a:srgbClr val="800000"/>
                </a:solidFill>
                <a:effectLst>
                  <a:outerShdw blurRad="38100" dist="38100" dir="2700000" algn="tl">
                    <a:srgbClr val="000000">
                      <a:alpha val="43137"/>
                    </a:srgbClr>
                  </a:outerShdw>
                </a:effectLst>
                <a:latin typeface="微软雅黑" panose="020B0503020204020204" pitchFamily="34" charset="-122"/>
              </a:rPr>
              <a:t>布拉伐格子</a:t>
            </a:r>
            <a:r>
              <a:rPr kumimoji="1" lang="en-US" altLang="zh-CN" sz="4000" dirty="0">
                <a:solidFill>
                  <a:srgbClr val="800000"/>
                </a:solidFill>
                <a:effectLst>
                  <a:outerShdw blurRad="38100" dist="38100" dir="2700000" algn="tl">
                    <a:srgbClr val="000000">
                      <a:alpha val="43137"/>
                    </a:srgbClr>
                  </a:outerShdw>
                </a:effectLst>
                <a:latin typeface="微软雅黑" panose="020B0503020204020204" pitchFamily="34" charset="-122"/>
              </a:rPr>
              <a:t>+</a:t>
            </a:r>
            <a:r>
              <a:rPr kumimoji="1" lang="zh-CN" altLang="en-US" sz="4000" dirty="0">
                <a:solidFill>
                  <a:srgbClr val="800000"/>
                </a:solidFill>
                <a:effectLst>
                  <a:outerShdw blurRad="38100" dist="38100" dir="2700000" algn="tl">
                    <a:srgbClr val="000000">
                      <a:alpha val="43137"/>
                    </a:srgbClr>
                  </a:outerShdw>
                </a:effectLst>
                <a:latin typeface="微软雅黑" panose="020B0503020204020204" pitchFamily="34" charset="-122"/>
              </a:rPr>
              <a:t>基元</a:t>
            </a:r>
            <a:r>
              <a:rPr kumimoji="1" lang="en-US" altLang="zh-CN" sz="4000" dirty="0">
                <a:solidFill>
                  <a:srgbClr val="800000"/>
                </a:solidFill>
                <a:effectLst>
                  <a:outerShdw blurRad="38100" dist="38100" dir="2700000" algn="tl">
                    <a:srgbClr val="000000">
                      <a:alpha val="43137"/>
                    </a:srgbClr>
                  </a:outerShdw>
                </a:effectLst>
                <a:latin typeface="微软雅黑" panose="020B0503020204020204" pitchFamily="34" charset="-122"/>
              </a:rPr>
              <a:t>=</a:t>
            </a:r>
            <a:r>
              <a:rPr kumimoji="1" lang="zh-CN" altLang="en-US" sz="4000" dirty="0">
                <a:solidFill>
                  <a:srgbClr val="800000"/>
                </a:solidFill>
                <a:effectLst>
                  <a:outerShdw blurRad="38100" dist="38100" dir="2700000" algn="tl">
                    <a:srgbClr val="000000">
                      <a:alpha val="43137"/>
                    </a:srgbClr>
                  </a:outerShdw>
                </a:effectLst>
                <a:latin typeface="微软雅黑" panose="020B0503020204020204" pitchFamily="34" charset="-122"/>
              </a:rPr>
              <a:t>实际晶格</a:t>
            </a:r>
            <a:r>
              <a:rPr kumimoji="1" lang="zh-CN" altLang="en-US" sz="2400" dirty="0">
                <a:solidFill>
                  <a:srgbClr val="800000"/>
                </a:solidFill>
                <a:effectLst>
                  <a:outerShdw blurRad="38100" dist="38100" dir="2700000" algn="tl">
                    <a:srgbClr val="000000">
                      <a:alpha val="43137"/>
                    </a:srgbClr>
                  </a:outerShdw>
                </a:effectLst>
                <a:latin typeface="微软雅黑" panose="020B0503020204020204" pitchFamily="34" charset="-122"/>
              </a:rPr>
              <a:t>            </a:t>
            </a:r>
          </a:p>
        </p:txBody>
      </p:sp>
      <p:pic>
        <p:nvPicPr>
          <p:cNvPr id="358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628775"/>
            <a:ext cx="295275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3730625"/>
            <a:ext cx="2952750" cy="224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www.hbcnc.edu.cn/yuanb/jpkcwlxgt/lesson/ch01/0103.files/image018.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5938" y="828675"/>
            <a:ext cx="8112125" cy="595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a:xfrm>
            <a:off x="442913" y="765175"/>
            <a:ext cx="8243887" cy="835025"/>
          </a:xfrm>
        </p:spPr>
        <p:txBody>
          <a:bodyPr/>
          <a:lstStyle/>
          <a:p>
            <a:pPr eaLnBrk="1" hangingPunct="1">
              <a:defRPr/>
            </a:pPr>
            <a:r>
              <a:rPr lang="en-US" altLang="zh-CN" sz="2800" dirty="0"/>
              <a:t>§1-3 </a:t>
            </a:r>
            <a:r>
              <a:rPr lang="zh-CN" altLang="en-US" sz="2800" dirty="0"/>
              <a:t>晶面、晶向和它们的标志</a:t>
            </a:r>
          </a:p>
        </p:txBody>
      </p:sp>
      <p:sp>
        <p:nvSpPr>
          <p:cNvPr id="4099" name="Rectangle 3"/>
          <p:cNvSpPr>
            <a:spLocks noGrp="1" noChangeArrowheads="1"/>
          </p:cNvSpPr>
          <p:nvPr>
            <p:ph idx="1"/>
          </p:nvPr>
        </p:nvSpPr>
        <p:spPr>
          <a:xfrm>
            <a:off x="457200" y="1925638"/>
            <a:ext cx="8229600" cy="4456112"/>
          </a:xfrm>
        </p:spPr>
        <p:txBody>
          <a:bodyPr/>
          <a:lstStyle/>
          <a:p>
            <a:pPr eaLnBrk="1" hangingPunct="1">
              <a:buFontTx/>
              <a:buNone/>
              <a:defRPr/>
            </a:pPr>
            <a:r>
              <a:rPr lang="en-US" altLang="zh-CN" sz="3600" dirty="0"/>
              <a:t>		</a:t>
            </a:r>
            <a:r>
              <a:rPr lang="zh-CN" altLang="en-US" sz="3600" dirty="0"/>
              <a:t>主要内容</a:t>
            </a:r>
          </a:p>
          <a:p>
            <a:pPr eaLnBrk="1" hangingPunct="1">
              <a:defRPr/>
            </a:pPr>
            <a:endParaRPr lang="zh-CN" altLang="en-US" dirty="0"/>
          </a:p>
          <a:p>
            <a:pPr marL="0" indent="0" eaLnBrk="1" hangingPunct="1">
              <a:buFontTx/>
              <a:buNone/>
              <a:defRPr/>
            </a:pPr>
            <a:r>
              <a:rPr lang="zh-CN" altLang="en-US" dirty="0"/>
              <a:t>（一）晶列与晶向</a:t>
            </a:r>
          </a:p>
          <a:p>
            <a:pPr eaLnBrk="1" hangingPunct="1">
              <a:buFontTx/>
              <a:buNone/>
              <a:defRPr/>
            </a:pPr>
            <a:r>
              <a:rPr lang="zh-CN" altLang="en-US" dirty="0"/>
              <a:t>           </a:t>
            </a:r>
            <a:r>
              <a:rPr lang="en-US" altLang="zh-CN" dirty="0"/>
              <a:t>(index of crystal array)</a:t>
            </a:r>
          </a:p>
          <a:p>
            <a:pPr marL="0" indent="0" eaLnBrk="1" hangingPunct="1">
              <a:buFontTx/>
              <a:buNone/>
              <a:defRPr/>
            </a:pPr>
            <a:r>
              <a:rPr lang="zh-CN" altLang="en-US" dirty="0"/>
              <a:t>（二）晶面与密勒指数</a:t>
            </a:r>
          </a:p>
          <a:p>
            <a:pPr eaLnBrk="1" hangingPunct="1">
              <a:buFontTx/>
              <a:buNone/>
              <a:defRPr/>
            </a:pPr>
            <a:r>
              <a:rPr lang="zh-CN" altLang="en-US" dirty="0"/>
              <a:t>           </a:t>
            </a:r>
            <a:r>
              <a:rPr lang="en-US" altLang="zh-CN" dirty="0"/>
              <a:t>(indices of lattice plane)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442913" y="765175"/>
            <a:ext cx="8243887" cy="792163"/>
          </a:xfrm>
        </p:spPr>
        <p:txBody>
          <a:bodyPr/>
          <a:lstStyle/>
          <a:p>
            <a:pPr eaLnBrk="1" hangingPunct="1">
              <a:defRPr/>
            </a:pPr>
            <a:r>
              <a:rPr lang="zh-CN" altLang="en-US" sz="3200" dirty="0"/>
              <a:t>（一）晶列与晶向</a:t>
            </a:r>
          </a:p>
        </p:txBody>
      </p:sp>
      <p:sp>
        <p:nvSpPr>
          <p:cNvPr id="364548" name="Text Box 4"/>
          <p:cNvSpPr txBox="1">
            <a:spLocks noChangeArrowheads="1"/>
          </p:cNvSpPr>
          <p:nvPr/>
        </p:nvSpPr>
        <p:spPr bwMode="auto">
          <a:xfrm>
            <a:off x="4924425" y="1916113"/>
            <a:ext cx="3987800" cy="1824037"/>
          </a:xfrm>
          <a:prstGeom prst="rect">
            <a:avLst/>
          </a:prstGeom>
          <a:noFill/>
          <a:ln w="38100">
            <a:noFill/>
            <a:prstDash val="dash"/>
          </a:ln>
          <a:extLst>
            <a:ext uri="{909E8E84-426E-40DD-AFC4-6F175D3DCCD1}">
              <a14:hiddenFill xmlns:a14="http://schemas.microsoft.com/office/drawing/2010/main">
                <a:solidFill>
                  <a:srgbClr val="FFFFFF"/>
                </a:solidFill>
              </a14:hiddenFill>
            </a:ext>
          </a:extLst>
        </p:spPr>
        <p:txBody>
          <a:bodyPr anchor="ctr"/>
          <a:lstStyle>
            <a:lvl1pPr marL="342900" indent="-342900">
              <a:lnSpc>
                <a:spcPct val="125000"/>
              </a:lnSpc>
              <a:buFont typeface="Wingdings" panose="05000000000000000000" pitchFamily="2" charset="2"/>
              <a:buChar char="l"/>
              <a:defRPr sz="240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3025">
              <a:spcBef>
                <a:spcPct val="20000"/>
              </a:spcBef>
              <a:defRPr sz="240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2pPr>
            <a:lvl3pPr marL="1143000" indent="-228600">
              <a:spcBef>
                <a:spcPct val="20000"/>
              </a:spcBef>
              <a:buChar char="•"/>
              <a:defRPr sz="200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3pPr>
            <a:lvl4pPr marL="1600200" indent="-228600">
              <a:spcBef>
                <a:spcPct val="20000"/>
              </a:spcBef>
              <a:buChar char="–"/>
              <a:defRPr sz="180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4pPr>
            <a:lvl5pPr marL="2057400" indent="-228600">
              <a:spcBef>
                <a:spcPct val="20000"/>
              </a:spcBef>
              <a:buChar char="»"/>
              <a:defRPr sz="180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5pPr>
            <a:lvl6pPr marL="2514600" indent="-228600" fontAlgn="base">
              <a:spcBef>
                <a:spcPct val="20000"/>
              </a:spcBef>
              <a:spcAft>
                <a:spcPct val="0"/>
              </a:spcAft>
              <a:buChar char="»"/>
              <a:defRPr sz="1800">
                <a:solidFill>
                  <a:schemeClr val="tx1"/>
                </a:solidFill>
                <a:latin typeface="+mn-lt"/>
                <a:ea typeface="+mn-ea"/>
              </a:defRPr>
            </a:lvl6pPr>
            <a:lvl7pPr marL="2971800" indent="-228600" fontAlgn="base">
              <a:spcBef>
                <a:spcPct val="20000"/>
              </a:spcBef>
              <a:spcAft>
                <a:spcPct val="0"/>
              </a:spcAft>
              <a:buChar char="»"/>
              <a:defRPr sz="1800">
                <a:solidFill>
                  <a:schemeClr val="tx1"/>
                </a:solidFill>
                <a:latin typeface="+mn-lt"/>
                <a:ea typeface="+mn-ea"/>
              </a:defRPr>
            </a:lvl7pPr>
            <a:lvl8pPr marL="3429000" indent="-228600" fontAlgn="base">
              <a:spcBef>
                <a:spcPct val="20000"/>
              </a:spcBef>
              <a:spcAft>
                <a:spcPct val="0"/>
              </a:spcAft>
              <a:buChar char="»"/>
              <a:defRPr sz="1800">
                <a:solidFill>
                  <a:schemeClr val="tx1"/>
                </a:solidFill>
                <a:latin typeface="+mn-lt"/>
                <a:ea typeface="+mn-ea"/>
              </a:defRPr>
            </a:lvl8pPr>
            <a:lvl9pPr marL="3886200" indent="-228600" fontAlgn="base">
              <a:spcBef>
                <a:spcPct val="20000"/>
              </a:spcBef>
              <a:spcAft>
                <a:spcPct val="0"/>
              </a:spcAft>
              <a:buChar char="»"/>
              <a:defRPr sz="1800">
                <a:solidFill>
                  <a:schemeClr val="tx1"/>
                </a:solidFill>
                <a:latin typeface="+mn-lt"/>
                <a:ea typeface="+mn-ea"/>
              </a:defRPr>
            </a:lvl9pPr>
          </a:lstStyle>
          <a:p>
            <a:pPr marL="0" indent="0">
              <a:buFont typeface="Wingdings" panose="05000000000000000000" pitchFamily="2" charset="2"/>
              <a:buNone/>
              <a:defRPr/>
            </a:pPr>
            <a:r>
              <a:rPr lang="zh-CN" altLang="en-US" sz="2000" dirty="0"/>
              <a:t>通过晶格中任意两个格点连一条直线，则这条直线将包含无限多个格点，该直线称为</a:t>
            </a:r>
            <a:r>
              <a:rPr lang="zh-CN" altLang="en-US" sz="2000" dirty="0">
                <a:solidFill>
                  <a:srgbClr val="800000"/>
                </a:solidFill>
              </a:rPr>
              <a:t>晶列</a:t>
            </a:r>
            <a:r>
              <a:rPr lang="en-US" altLang="zh-CN" sz="2000" dirty="0">
                <a:solidFill>
                  <a:srgbClr val="800000"/>
                </a:solidFill>
              </a:rPr>
              <a:t>(crystal array)</a:t>
            </a:r>
            <a:r>
              <a:rPr lang="zh-CN" altLang="en-US" sz="2000" dirty="0"/>
              <a:t>。</a:t>
            </a:r>
          </a:p>
        </p:txBody>
      </p:sp>
      <p:sp>
        <p:nvSpPr>
          <p:cNvPr id="364550" name="Rectangle 6"/>
          <p:cNvSpPr>
            <a:spLocks noChangeArrowheads="1"/>
          </p:cNvSpPr>
          <p:nvPr/>
        </p:nvSpPr>
        <p:spPr bwMode="auto">
          <a:xfrm>
            <a:off x="684213" y="5300663"/>
            <a:ext cx="8002587" cy="86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Ø"/>
              <a:defRPr/>
            </a:pP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同一族晶列：具有</a:t>
            </a:r>
            <a:r>
              <a:rPr kumimoji="1" lang="zh-CN" altLang="en-US" sz="20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相同的方向</a:t>
            </a: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，且格点的分布也具有</a:t>
            </a:r>
            <a:r>
              <a:rPr kumimoji="1" lang="zh-CN" altLang="en-US" sz="20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一定的周期</a:t>
            </a: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p>
          <a:p>
            <a:pPr marL="342900" indent="-342900" eaLnBrk="1" hangingPunct="1">
              <a:spcBef>
                <a:spcPct val="50000"/>
              </a:spcBef>
              <a:buFont typeface="Wingdings" panose="05000000000000000000" pitchFamily="2" charset="2"/>
              <a:buChar char="Ø"/>
              <a:defRPr/>
            </a:pP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不同族晶列：</a:t>
            </a:r>
            <a:r>
              <a:rPr kumimoji="1" lang="zh-CN" altLang="en-US" sz="20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方向不同</a:t>
            </a: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，格点的</a:t>
            </a:r>
            <a:r>
              <a:rPr kumimoji="1" lang="zh-CN" altLang="en-US" sz="20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周期也不同</a:t>
            </a: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p>
        </p:txBody>
      </p:sp>
      <p:sp>
        <p:nvSpPr>
          <p:cNvPr id="364547" name="Text Box 3"/>
          <p:cNvSpPr txBox="1">
            <a:spLocks noChangeArrowheads="1"/>
          </p:cNvSpPr>
          <p:nvPr/>
        </p:nvSpPr>
        <p:spPr bwMode="auto">
          <a:xfrm>
            <a:off x="2081213" y="3319463"/>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晶列图示</a:t>
            </a:r>
          </a:p>
        </p:txBody>
      </p:sp>
      <p:sp>
        <p:nvSpPr>
          <p:cNvPr id="364549" name="Rectangle 5"/>
          <p:cNvSpPr>
            <a:spLocks noChangeArrowheads="1"/>
          </p:cNvSpPr>
          <p:nvPr/>
        </p:nvSpPr>
        <p:spPr bwMode="auto">
          <a:xfrm>
            <a:off x="684213" y="3957638"/>
            <a:ext cx="8002587"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50000"/>
              </a:spcBef>
              <a:buFontTx/>
              <a:buNone/>
              <a:defRPr/>
            </a:pPr>
            <a:r>
              <a:rPr kumimoji="1" lang="zh-CN" altLang="en-US"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布拉伐格子的格点可以看成分列在一系列</a:t>
            </a:r>
            <a:r>
              <a:rPr kumimoji="1" lang="zh-CN" altLang="en-US" sz="22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相互平行的直线系</a:t>
            </a:r>
            <a:r>
              <a:rPr kumimoji="1" lang="zh-CN" altLang="en-US"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上，称</a:t>
            </a:r>
            <a:r>
              <a:rPr kumimoji="1" lang="zh-CN" altLang="en-US" sz="22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一族晶列</a:t>
            </a:r>
            <a:r>
              <a:rPr kumimoji="1" lang="zh-CN" altLang="en-US"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一族晶列的共同方向称为</a:t>
            </a:r>
            <a:r>
              <a:rPr kumimoji="1" lang="zh-CN" altLang="en-US" sz="20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晶向</a:t>
            </a: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endParaRPr kumimoji="1" lang="zh-CN" altLang="en-US"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nvGrpSpPr>
          <p:cNvPr id="7175" name="Group 8"/>
          <p:cNvGrpSpPr>
            <a:grpSpLocks/>
          </p:cNvGrpSpPr>
          <p:nvPr/>
        </p:nvGrpSpPr>
        <p:grpSpPr bwMode="auto">
          <a:xfrm>
            <a:off x="958850" y="1968500"/>
            <a:ext cx="3751263" cy="1681163"/>
            <a:chOff x="853" y="1728"/>
            <a:chExt cx="2363" cy="1059"/>
          </a:xfrm>
        </p:grpSpPr>
        <p:grpSp>
          <p:nvGrpSpPr>
            <p:cNvPr id="7176" name="Group 9"/>
            <p:cNvGrpSpPr>
              <a:grpSpLocks/>
            </p:cNvGrpSpPr>
            <p:nvPr/>
          </p:nvGrpSpPr>
          <p:grpSpPr bwMode="auto">
            <a:xfrm>
              <a:off x="1296" y="1824"/>
              <a:ext cx="1872" cy="699"/>
              <a:chOff x="1296" y="1824"/>
              <a:chExt cx="1872" cy="699"/>
            </a:xfrm>
          </p:grpSpPr>
          <p:sp>
            <p:nvSpPr>
              <p:cNvPr id="5168" name="Line 10"/>
              <p:cNvSpPr>
                <a:spLocks noChangeShapeType="1"/>
              </p:cNvSpPr>
              <p:nvPr/>
            </p:nvSpPr>
            <p:spPr bwMode="auto">
              <a:xfrm>
                <a:off x="2160" y="1824"/>
                <a:ext cx="1008" cy="672"/>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69" name="Line 11"/>
              <p:cNvSpPr>
                <a:spLocks noChangeShapeType="1"/>
              </p:cNvSpPr>
              <p:nvPr/>
            </p:nvSpPr>
            <p:spPr bwMode="auto">
              <a:xfrm>
                <a:off x="1872" y="1824"/>
                <a:ext cx="1008" cy="672"/>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70" name="Line 12"/>
              <p:cNvSpPr>
                <a:spLocks noChangeShapeType="1"/>
              </p:cNvSpPr>
              <p:nvPr/>
            </p:nvSpPr>
            <p:spPr bwMode="auto">
              <a:xfrm>
                <a:off x="1593" y="1833"/>
                <a:ext cx="1008" cy="672"/>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71" name="Line 13"/>
              <p:cNvSpPr>
                <a:spLocks noChangeShapeType="1"/>
              </p:cNvSpPr>
              <p:nvPr/>
            </p:nvSpPr>
            <p:spPr bwMode="auto">
              <a:xfrm>
                <a:off x="1305" y="1851"/>
                <a:ext cx="1008" cy="672"/>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72" name="Line 14"/>
              <p:cNvSpPr>
                <a:spLocks noChangeShapeType="1"/>
              </p:cNvSpPr>
              <p:nvPr/>
            </p:nvSpPr>
            <p:spPr bwMode="auto">
              <a:xfrm>
                <a:off x="2448" y="1824"/>
                <a:ext cx="720" cy="48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73" name="Line 15"/>
              <p:cNvSpPr>
                <a:spLocks noChangeShapeType="1"/>
              </p:cNvSpPr>
              <p:nvPr/>
            </p:nvSpPr>
            <p:spPr bwMode="auto">
              <a:xfrm>
                <a:off x="2736" y="1824"/>
                <a:ext cx="432" cy="288"/>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74" name="Line 16"/>
              <p:cNvSpPr>
                <a:spLocks noChangeShapeType="1"/>
              </p:cNvSpPr>
              <p:nvPr/>
            </p:nvSpPr>
            <p:spPr bwMode="auto">
              <a:xfrm>
                <a:off x="1296" y="2016"/>
                <a:ext cx="720" cy="480"/>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75" name="Line 17"/>
              <p:cNvSpPr>
                <a:spLocks noChangeShapeType="1"/>
              </p:cNvSpPr>
              <p:nvPr/>
            </p:nvSpPr>
            <p:spPr bwMode="auto">
              <a:xfrm rot="-240000">
                <a:off x="1314" y="2208"/>
                <a:ext cx="384" cy="288"/>
              </a:xfrm>
              <a:prstGeom prst="line">
                <a:avLst/>
              </a:prstGeom>
              <a:noFill/>
              <a:ln w="2540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7177" name="Group 18"/>
            <p:cNvGrpSpPr>
              <a:grpSpLocks/>
            </p:cNvGrpSpPr>
            <p:nvPr/>
          </p:nvGrpSpPr>
          <p:grpSpPr bwMode="auto">
            <a:xfrm>
              <a:off x="1104" y="1824"/>
              <a:ext cx="2112" cy="91"/>
              <a:chOff x="912" y="2880"/>
              <a:chExt cx="2112" cy="91"/>
            </a:xfrm>
          </p:grpSpPr>
          <p:sp>
            <p:nvSpPr>
              <p:cNvPr id="5160" name="Line 19"/>
              <p:cNvSpPr>
                <a:spLocks noChangeShapeType="1"/>
              </p:cNvSpPr>
              <p:nvPr/>
            </p:nvSpPr>
            <p:spPr bwMode="auto">
              <a:xfrm>
                <a:off x="912" y="2928"/>
                <a:ext cx="2112" cy="0"/>
              </a:xfrm>
              <a:prstGeom prst="line">
                <a:avLst/>
              </a:prstGeom>
              <a:noFill/>
              <a:ln w="381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61" name="Oval 20"/>
              <p:cNvSpPr>
                <a:spLocks noChangeArrowheads="1"/>
              </p:cNvSpPr>
              <p:nvPr/>
            </p:nvSpPr>
            <p:spPr bwMode="auto">
              <a:xfrm>
                <a:off x="1104"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62" name="Oval 21"/>
              <p:cNvSpPr>
                <a:spLocks noChangeArrowheads="1"/>
              </p:cNvSpPr>
              <p:nvPr/>
            </p:nvSpPr>
            <p:spPr bwMode="auto">
              <a:xfrm>
                <a:off x="1392"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63" name="Oval 22"/>
              <p:cNvSpPr>
                <a:spLocks noChangeArrowheads="1"/>
              </p:cNvSpPr>
              <p:nvPr/>
            </p:nvSpPr>
            <p:spPr bwMode="auto">
              <a:xfrm>
                <a:off x="1680"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64" name="Oval 23"/>
              <p:cNvSpPr>
                <a:spLocks noChangeArrowheads="1"/>
              </p:cNvSpPr>
              <p:nvPr/>
            </p:nvSpPr>
            <p:spPr bwMode="auto">
              <a:xfrm>
                <a:off x="1968"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65" name="Oval 24"/>
              <p:cNvSpPr>
                <a:spLocks noChangeArrowheads="1"/>
              </p:cNvSpPr>
              <p:nvPr/>
            </p:nvSpPr>
            <p:spPr bwMode="auto">
              <a:xfrm>
                <a:off x="2256"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66" name="Oval 25"/>
              <p:cNvSpPr>
                <a:spLocks noChangeArrowheads="1"/>
              </p:cNvSpPr>
              <p:nvPr/>
            </p:nvSpPr>
            <p:spPr bwMode="auto">
              <a:xfrm>
                <a:off x="2834"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67" name="Oval 26"/>
              <p:cNvSpPr>
                <a:spLocks noChangeArrowheads="1"/>
              </p:cNvSpPr>
              <p:nvPr/>
            </p:nvSpPr>
            <p:spPr bwMode="auto">
              <a:xfrm>
                <a:off x="2550"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7178" name="Group 27"/>
            <p:cNvGrpSpPr>
              <a:grpSpLocks/>
            </p:cNvGrpSpPr>
            <p:nvPr/>
          </p:nvGrpSpPr>
          <p:grpSpPr bwMode="auto">
            <a:xfrm>
              <a:off x="1104" y="2397"/>
              <a:ext cx="2112" cy="91"/>
              <a:chOff x="912" y="2880"/>
              <a:chExt cx="2112" cy="91"/>
            </a:xfrm>
          </p:grpSpPr>
          <p:sp>
            <p:nvSpPr>
              <p:cNvPr id="5152" name="Line 28"/>
              <p:cNvSpPr>
                <a:spLocks noChangeShapeType="1"/>
              </p:cNvSpPr>
              <p:nvPr/>
            </p:nvSpPr>
            <p:spPr bwMode="auto">
              <a:xfrm>
                <a:off x="912" y="2928"/>
                <a:ext cx="2112" cy="0"/>
              </a:xfrm>
              <a:prstGeom prst="line">
                <a:avLst/>
              </a:prstGeom>
              <a:noFill/>
              <a:ln w="381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53" name="Oval 29"/>
              <p:cNvSpPr>
                <a:spLocks noChangeArrowheads="1"/>
              </p:cNvSpPr>
              <p:nvPr/>
            </p:nvSpPr>
            <p:spPr bwMode="auto">
              <a:xfrm>
                <a:off x="1104"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54" name="Oval 30"/>
              <p:cNvSpPr>
                <a:spLocks noChangeArrowheads="1"/>
              </p:cNvSpPr>
              <p:nvPr/>
            </p:nvSpPr>
            <p:spPr bwMode="auto">
              <a:xfrm>
                <a:off x="1392"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55" name="Oval 31"/>
              <p:cNvSpPr>
                <a:spLocks noChangeArrowheads="1"/>
              </p:cNvSpPr>
              <p:nvPr/>
            </p:nvSpPr>
            <p:spPr bwMode="auto">
              <a:xfrm>
                <a:off x="1680"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56" name="Oval 32"/>
              <p:cNvSpPr>
                <a:spLocks noChangeArrowheads="1"/>
              </p:cNvSpPr>
              <p:nvPr/>
            </p:nvSpPr>
            <p:spPr bwMode="auto">
              <a:xfrm>
                <a:off x="1968"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57" name="Oval 33"/>
              <p:cNvSpPr>
                <a:spLocks noChangeArrowheads="1"/>
              </p:cNvSpPr>
              <p:nvPr/>
            </p:nvSpPr>
            <p:spPr bwMode="auto">
              <a:xfrm>
                <a:off x="2256"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58" name="Oval 34"/>
              <p:cNvSpPr>
                <a:spLocks noChangeArrowheads="1"/>
              </p:cNvSpPr>
              <p:nvPr/>
            </p:nvSpPr>
            <p:spPr bwMode="auto">
              <a:xfrm>
                <a:off x="2834"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59" name="Oval 35"/>
              <p:cNvSpPr>
                <a:spLocks noChangeArrowheads="1"/>
              </p:cNvSpPr>
              <p:nvPr/>
            </p:nvSpPr>
            <p:spPr bwMode="auto">
              <a:xfrm>
                <a:off x="2550"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7179" name="Group 36"/>
            <p:cNvGrpSpPr>
              <a:grpSpLocks/>
            </p:cNvGrpSpPr>
            <p:nvPr/>
          </p:nvGrpSpPr>
          <p:grpSpPr bwMode="auto">
            <a:xfrm>
              <a:off x="1104" y="2016"/>
              <a:ext cx="2112" cy="91"/>
              <a:chOff x="912" y="2880"/>
              <a:chExt cx="2112" cy="91"/>
            </a:xfrm>
          </p:grpSpPr>
          <p:sp>
            <p:nvSpPr>
              <p:cNvPr id="5144" name="Line 37"/>
              <p:cNvSpPr>
                <a:spLocks noChangeShapeType="1"/>
              </p:cNvSpPr>
              <p:nvPr/>
            </p:nvSpPr>
            <p:spPr bwMode="auto">
              <a:xfrm>
                <a:off x="912" y="2928"/>
                <a:ext cx="2112" cy="0"/>
              </a:xfrm>
              <a:prstGeom prst="line">
                <a:avLst/>
              </a:prstGeom>
              <a:noFill/>
              <a:ln w="381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45" name="Oval 38"/>
              <p:cNvSpPr>
                <a:spLocks noChangeArrowheads="1"/>
              </p:cNvSpPr>
              <p:nvPr/>
            </p:nvSpPr>
            <p:spPr bwMode="auto">
              <a:xfrm>
                <a:off x="1104"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46" name="Oval 39"/>
              <p:cNvSpPr>
                <a:spLocks noChangeArrowheads="1"/>
              </p:cNvSpPr>
              <p:nvPr/>
            </p:nvSpPr>
            <p:spPr bwMode="auto">
              <a:xfrm>
                <a:off x="1392"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47" name="Oval 40"/>
              <p:cNvSpPr>
                <a:spLocks noChangeArrowheads="1"/>
              </p:cNvSpPr>
              <p:nvPr/>
            </p:nvSpPr>
            <p:spPr bwMode="auto">
              <a:xfrm>
                <a:off x="1680"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48" name="Oval 41"/>
              <p:cNvSpPr>
                <a:spLocks noChangeArrowheads="1"/>
              </p:cNvSpPr>
              <p:nvPr/>
            </p:nvSpPr>
            <p:spPr bwMode="auto">
              <a:xfrm>
                <a:off x="1968"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49" name="Oval 42"/>
              <p:cNvSpPr>
                <a:spLocks noChangeArrowheads="1"/>
              </p:cNvSpPr>
              <p:nvPr/>
            </p:nvSpPr>
            <p:spPr bwMode="auto">
              <a:xfrm>
                <a:off x="2256"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50" name="Oval 43"/>
              <p:cNvSpPr>
                <a:spLocks noChangeArrowheads="1"/>
              </p:cNvSpPr>
              <p:nvPr/>
            </p:nvSpPr>
            <p:spPr bwMode="auto">
              <a:xfrm>
                <a:off x="2834"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51" name="Oval 44"/>
              <p:cNvSpPr>
                <a:spLocks noChangeArrowheads="1"/>
              </p:cNvSpPr>
              <p:nvPr/>
            </p:nvSpPr>
            <p:spPr bwMode="auto">
              <a:xfrm>
                <a:off x="2550"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grpSp>
          <p:nvGrpSpPr>
            <p:cNvPr id="7180" name="Group 45"/>
            <p:cNvGrpSpPr>
              <a:grpSpLocks/>
            </p:cNvGrpSpPr>
            <p:nvPr/>
          </p:nvGrpSpPr>
          <p:grpSpPr bwMode="auto">
            <a:xfrm>
              <a:off x="1104" y="2208"/>
              <a:ext cx="2112" cy="91"/>
              <a:chOff x="912" y="2880"/>
              <a:chExt cx="2112" cy="91"/>
            </a:xfrm>
          </p:grpSpPr>
          <p:sp>
            <p:nvSpPr>
              <p:cNvPr id="5136" name="Line 46"/>
              <p:cNvSpPr>
                <a:spLocks noChangeShapeType="1"/>
              </p:cNvSpPr>
              <p:nvPr/>
            </p:nvSpPr>
            <p:spPr bwMode="auto">
              <a:xfrm>
                <a:off x="912" y="2928"/>
                <a:ext cx="2112" cy="0"/>
              </a:xfrm>
              <a:prstGeom prst="line">
                <a:avLst/>
              </a:prstGeom>
              <a:noFill/>
              <a:ln w="381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37" name="Oval 47"/>
              <p:cNvSpPr>
                <a:spLocks noChangeArrowheads="1"/>
              </p:cNvSpPr>
              <p:nvPr/>
            </p:nvSpPr>
            <p:spPr bwMode="auto">
              <a:xfrm>
                <a:off x="1104"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38" name="Oval 48"/>
              <p:cNvSpPr>
                <a:spLocks noChangeArrowheads="1"/>
              </p:cNvSpPr>
              <p:nvPr/>
            </p:nvSpPr>
            <p:spPr bwMode="auto">
              <a:xfrm>
                <a:off x="1392"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39" name="Oval 49"/>
              <p:cNvSpPr>
                <a:spLocks noChangeArrowheads="1"/>
              </p:cNvSpPr>
              <p:nvPr/>
            </p:nvSpPr>
            <p:spPr bwMode="auto">
              <a:xfrm>
                <a:off x="1680"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40" name="Oval 50"/>
              <p:cNvSpPr>
                <a:spLocks noChangeArrowheads="1"/>
              </p:cNvSpPr>
              <p:nvPr/>
            </p:nvSpPr>
            <p:spPr bwMode="auto">
              <a:xfrm>
                <a:off x="1968"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41" name="Oval 51"/>
              <p:cNvSpPr>
                <a:spLocks noChangeArrowheads="1"/>
              </p:cNvSpPr>
              <p:nvPr/>
            </p:nvSpPr>
            <p:spPr bwMode="auto">
              <a:xfrm>
                <a:off x="2256"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42" name="Oval 52"/>
              <p:cNvSpPr>
                <a:spLocks noChangeArrowheads="1"/>
              </p:cNvSpPr>
              <p:nvPr/>
            </p:nvSpPr>
            <p:spPr bwMode="auto">
              <a:xfrm>
                <a:off x="2834"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143" name="Oval 53"/>
              <p:cNvSpPr>
                <a:spLocks noChangeArrowheads="1"/>
              </p:cNvSpPr>
              <p:nvPr/>
            </p:nvSpPr>
            <p:spPr bwMode="auto">
              <a:xfrm>
                <a:off x="2550" y="2880"/>
                <a:ext cx="91" cy="91"/>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sp>
          <p:nvSpPr>
            <p:cNvPr id="5134" name="Text Box 54"/>
            <p:cNvSpPr txBox="1">
              <a:spLocks noChangeArrowheads="1"/>
            </p:cNvSpPr>
            <p:nvPr/>
          </p:nvSpPr>
          <p:spPr bwMode="auto">
            <a:xfrm>
              <a:off x="853" y="17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en-US"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a:t>
              </a:r>
            </a:p>
          </p:txBody>
        </p:sp>
        <p:sp>
          <p:nvSpPr>
            <p:cNvPr id="5135" name="Text Box 55"/>
            <p:cNvSpPr txBox="1">
              <a:spLocks noChangeArrowheads="1"/>
            </p:cNvSpPr>
            <p:nvPr/>
          </p:nvSpPr>
          <p:spPr bwMode="auto">
            <a:xfrm>
              <a:off x="2736" y="2496"/>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en-US"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b</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a:xfrm>
            <a:off x="442913" y="765175"/>
            <a:ext cx="8243887" cy="792163"/>
          </a:xfrm>
        </p:spPr>
        <p:txBody>
          <a:bodyPr/>
          <a:lstStyle/>
          <a:p>
            <a:pPr eaLnBrk="1" hangingPunct="1">
              <a:defRPr/>
            </a:pPr>
            <a:r>
              <a:rPr lang="zh-CN" altLang="en-US" sz="3200" dirty="0"/>
              <a:t>晶向指数</a:t>
            </a:r>
            <a:r>
              <a:rPr lang="en-US" altLang="zh-CN" sz="3200" dirty="0"/>
              <a:t>(index of crystal array)</a:t>
            </a:r>
          </a:p>
        </p:txBody>
      </p:sp>
      <p:sp>
        <p:nvSpPr>
          <p:cNvPr id="366595" name="Rectangle 3"/>
          <p:cNvSpPr>
            <a:spLocks noGrp="1" noChangeArrowheads="1"/>
          </p:cNvSpPr>
          <p:nvPr>
            <p:ph idx="1"/>
          </p:nvPr>
        </p:nvSpPr>
        <p:spPr/>
        <p:txBody>
          <a:bodyPr/>
          <a:lstStyle/>
          <a:p>
            <a:pPr marL="0" indent="0" algn="just" eaLnBrk="1" hangingPunct="1">
              <a:lnSpc>
                <a:spcPct val="125000"/>
              </a:lnSpc>
              <a:spcBef>
                <a:spcPts val="0"/>
              </a:spcBef>
              <a:buFontTx/>
              <a:buNone/>
              <a:defRPr/>
            </a:pPr>
            <a:r>
              <a:rPr lang="zh-CN" altLang="en-US" sz="2400" dirty="0">
                <a:solidFill>
                  <a:srgbClr val="800000"/>
                </a:solidFill>
                <a:latin typeface="微软雅黑" panose="020B0503020204020204" pitchFamily="34" charset="-122"/>
              </a:rPr>
              <a:t>定义：</a:t>
            </a:r>
            <a:r>
              <a:rPr lang="zh-CN" altLang="en-US" sz="2400" dirty="0"/>
              <a:t>某一晶向上，以一个原子为原点，其</a:t>
            </a:r>
            <a:r>
              <a:rPr lang="zh-CN" altLang="en-US" sz="2400" dirty="0">
                <a:solidFill>
                  <a:srgbClr val="0000CC"/>
                </a:solidFill>
              </a:rPr>
              <a:t>最近邻原子</a:t>
            </a:r>
            <a:r>
              <a:rPr lang="zh-CN" altLang="en-US" sz="2400" dirty="0"/>
              <a:t>的</a:t>
            </a:r>
            <a:r>
              <a:rPr lang="zh-CN" altLang="en-US" sz="2400" dirty="0">
                <a:solidFill>
                  <a:srgbClr val="0000CC"/>
                </a:solidFill>
              </a:rPr>
              <a:t>位移矢量</a:t>
            </a:r>
            <a:r>
              <a:rPr lang="zh-CN" altLang="en-US" sz="2400" dirty="0"/>
              <a:t>表示为：</a:t>
            </a:r>
            <a:r>
              <a:rPr lang="en-US" altLang="zh-CN" sz="2400" dirty="0"/>
              <a:t>                      </a:t>
            </a:r>
            <a:r>
              <a:rPr lang="zh-CN" altLang="en-US" sz="2400" dirty="0"/>
              <a:t>则 </a:t>
            </a:r>
            <a:r>
              <a:rPr lang="en-US" altLang="zh-CN" sz="2400" dirty="0"/>
              <a:t>[</a:t>
            </a:r>
            <a:r>
              <a:rPr lang="en-US" altLang="zh-CN" sz="2400" i="1" dirty="0"/>
              <a:t>l</a:t>
            </a:r>
            <a:r>
              <a:rPr lang="en-US" altLang="zh-CN" sz="2400" i="1" baseline="-25000" dirty="0"/>
              <a:t>1 </a:t>
            </a:r>
            <a:r>
              <a:rPr lang="en-US" altLang="zh-CN" sz="2400" i="1" dirty="0"/>
              <a:t>l</a:t>
            </a:r>
            <a:r>
              <a:rPr lang="en-US" altLang="zh-CN" sz="2400" i="1" baseline="-25000" dirty="0"/>
              <a:t>2 </a:t>
            </a:r>
            <a:r>
              <a:rPr lang="en-US" altLang="zh-CN" sz="2400" i="1" dirty="0"/>
              <a:t>l</a:t>
            </a:r>
            <a:r>
              <a:rPr lang="en-US" altLang="zh-CN" sz="2400" i="1" baseline="-25000" dirty="0"/>
              <a:t>3 </a:t>
            </a:r>
            <a:r>
              <a:rPr lang="en-US" altLang="zh-CN" sz="2400" dirty="0"/>
              <a:t>] </a:t>
            </a:r>
            <a:r>
              <a:rPr lang="zh-CN" altLang="en-US" sz="2400" dirty="0"/>
              <a:t>称为该晶向的</a:t>
            </a:r>
            <a:r>
              <a:rPr lang="zh-CN" altLang="en-US" sz="2400" dirty="0">
                <a:solidFill>
                  <a:srgbClr val="800000"/>
                </a:solidFill>
                <a:latin typeface="微软雅黑" panose="020B0503020204020204" pitchFamily="34" charset="-122"/>
              </a:rPr>
              <a:t>晶向指数</a:t>
            </a:r>
            <a:r>
              <a:rPr lang="zh-CN" altLang="en-US" sz="2400" dirty="0"/>
              <a:t>。</a:t>
            </a:r>
            <a:endParaRPr lang="zh-CN" altLang="en-US" sz="2400" baseline="-25000" dirty="0"/>
          </a:p>
        </p:txBody>
      </p:sp>
      <p:sp>
        <p:nvSpPr>
          <p:cNvPr id="7172" name="Text Box 4"/>
          <p:cNvSpPr txBox="1">
            <a:spLocks noChangeArrowheads="1"/>
          </p:cNvSpPr>
          <p:nvPr/>
        </p:nvSpPr>
        <p:spPr bwMode="auto">
          <a:xfrm>
            <a:off x="2895600" y="5969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en-US" altLang="zh-CN" sz="2400" dirty="0">
                <a:effectLst>
                  <a:outerShdw blurRad="38100" dist="38100" dir="2700000" algn="tl">
                    <a:srgbClr val="000000">
                      <a:alpha val="43137"/>
                    </a:srgbClr>
                  </a:outerShdw>
                </a:effectLst>
                <a:latin typeface="Times New Roman" panose="02020603050405020304" pitchFamily="18" charset="0"/>
              </a:rPr>
              <a:t>A</a:t>
            </a:r>
          </a:p>
        </p:txBody>
      </p:sp>
      <p:sp>
        <p:nvSpPr>
          <p:cNvPr id="7173" name="Text Box 5"/>
          <p:cNvSpPr txBox="1">
            <a:spLocks noChangeArrowheads="1"/>
          </p:cNvSpPr>
          <p:nvPr/>
        </p:nvSpPr>
        <p:spPr bwMode="auto">
          <a:xfrm>
            <a:off x="4543425" y="59531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en-US" altLang="zh-CN" sz="2400" dirty="0">
                <a:effectLst>
                  <a:outerShdw blurRad="38100" dist="38100" dir="2700000" algn="tl">
                    <a:srgbClr val="000000">
                      <a:alpha val="43137"/>
                    </a:srgbClr>
                  </a:outerShdw>
                </a:effectLst>
                <a:latin typeface="Times New Roman" panose="02020603050405020304" pitchFamily="18" charset="0"/>
              </a:rPr>
              <a:t>B</a:t>
            </a:r>
          </a:p>
        </p:txBody>
      </p:sp>
      <p:sp>
        <p:nvSpPr>
          <p:cNvPr id="366598" name="Text Box 6"/>
          <p:cNvSpPr txBox="1">
            <a:spLocks noChangeArrowheads="1"/>
          </p:cNvSpPr>
          <p:nvPr/>
        </p:nvSpPr>
        <p:spPr bwMode="auto">
          <a:xfrm>
            <a:off x="4572000" y="4248150"/>
            <a:ext cx="335280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lnSpc>
                <a:spcPct val="175000"/>
              </a:lnSpc>
              <a:spcBef>
                <a:spcPts val="0"/>
              </a:spcBef>
              <a:buFontTx/>
              <a:buNone/>
              <a:defRPr/>
            </a:pPr>
            <a:r>
              <a:rPr kumimoji="1" lang="zh-CN" altLang="en-US"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立方晶格中的晶向</a:t>
            </a:r>
          </a:p>
          <a:p>
            <a:pPr algn="ctr" eaLnBrk="1" hangingPunct="1">
              <a:lnSpc>
                <a:spcPct val="175000"/>
              </a:lnSpc>
              <a:spcBef>
                <a:spcPts val="0"/>
              </a:spcBef>
              <a:buFontTx/>
              <a:buNone/>
              <a:defRPr/>
            </a:pPr>
            <a:r>
              <a:rPr kumimoji="1" lang="en-US"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OA------[100]</a:t>
            </a:r>
          </a:p>
          <a:p>
            <a:pPr algn="ctr" eaLnBrk="1" hangingPunct="1">
              <a:lnSpc>
                <a:spcPct val="175000"/>
              </a:lnSpc>
              <a:spcBef>
                <a:spcPts val="0"/>
              </a:spcBef>
              <a:buFontTx/>
              <a:buNone/>
              <a:defRPr/>
            </a:pPr>
            <a:r>
              <a:rPr kumimoji="1" lang="en-US"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OB------[110]</a:t>
            </a:r>
          </a:p>
          <a:p>
            <a:pPr algn="ctr" eaLnBrk="1" hangingPunct="1">
              <a:lnSpc>
                <a:spcPct val="175000"/>
              </a:lnSpc>
              <a:spcBef>
                <a:spcPts val="0"/>
              </a:spcBef>
              <a:buFontTx/>
              <a:buNone/>
              <a:defRPr/>
            </a:pPr>
            <a:r>
              <a:rPr kumimoji="1" lang="en-US"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OC------[111]</a:t>
            </a:r>
          </a:p>
        </p:txBody>
      </p:sp>
      <p:graphicFrame>
        <p:nvGraphicFramePr>
          <p:cNvPr id="9223" name="Object 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94216" name="Equation" r:id="rId3" imgW="114151" imgH="215619" progId="Equation.3">
                  <p:embed/>
                </p:oleObj>
              </mc:Choice>
              <mc:Fallback>
                <p:oleObj name="Equation" r:id="rId3" imgW="114151" imgH="215619" progId="Equation.3">
                  <p:embed/>
                  <p:pic>
                    <p:nvPicPr>
                      <p:cNvPr id="922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4" name="Object 8"/>
          <p:cNvGraphicFramePr>
            <a:graphicFrameLocks noChangeAspect="1"/>
          </p:cNvGraphicFramePr>
          <p:nvPr/>
        </p:nvGraphicFramePr>
        <p:xfrm>
          <a:off x="2613025" y="2055813"/>
          <a:ext cx="2162175" cy="560387"/>
        </p:xfrm>
        <a:graphic>
          <a:graphicData uri="http://schemas.openxmlformats.org/presentationml/2006/ole">
            <mc:AlternateContent xmlns:mc="http://schemas.openxmlformats.org/markup-compatibility/2006">
              <mc:Choice xmlns:v="urn:schemas-microsoft-com:vml" Requires="v">
                <p:oleObj spid="_x0000_s94217" name="Equation" r:id="rId5" imgW="1028254" imgH="266584" progId="Equation.3">
                  <p:embed/>
                </p:oleObj>
              </mc:Choice>
              <mc:Fallback>
                <p:oleObj name="Equation" r:id="rId5" imgW="1028254" imgH="266584" progId="Equation.3">
                  <p:embed/>
                  <p:pic>
                    <p:nvPicPr>
                      <p:cNvPr id="922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3025" y="2055813"/>
                        <a:ext cx="2162175"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5" name="Group 9"/>
          <p:cNvGrpSpPr>
            <a:grpSpLocks/>
          </p:cNvGrpSpPr>
          <p:nvPr/>
        </p:nvGrpSpPr>
        <p:grpSpPr bwMode="auto">
          <a:xfrm>
            <a:off x="1649413" y="3933825"/>
            <a:ext cx="3352800" cy="2338388"/>
            <a:chOff x="480" y="2496"/>
            <a:chExt cx="2112" cy="1473"/>
          </a:xfrm>
        </p:grpSpPr>
        <p:sp>
          <p:nvSpPr>
            <p:cNvPr id="7187" name="AutoShape 10"/>
            <p:cNvSpPr>
              <a:spLocks noChangeArrowheads="1"/>
            </p:cNvSpPr>
            <p:nvPr/>
          </p:nvSpPr>
          <p:spPr bwMode="auto">
            <a:xfrm flipH="1">
              <a:off x="1056" y="2496"/>
              <a:ext cx="1248" cy="1344"/>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ndParaRPr>
            </a:p>
          </p:txBody>
        </p:sp>
        <p:sp>
          <p:nvSpPr>
            <p:cNvPr id="7188" name="Line 11"/>
            <p:cNvSpPr>
              <a:spLocks noChangeShapeType="1"/>
            </p:cNvSpPr>
            <p:nvPr/>
          </p:nvSpPr>
          <p:spPr bwMode="auto">
            <a:xfrm>
              <a:off x="1989" y="2496"/>
              <a:ext cx="0" cy="1036"/>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189" name="Line 12"/>
            <p:cNvSpPr>
              <a:spLocks noChangeShapeType="1"/>
            </p:cNvSpPr>
            <p:nvPr/>
          </p:nvSpPr>
          <p:spPr bwMode="auto">
            <a:xfrm>
              <a:off x="1056" y="3531"/>
              <a:ext cx="936" cy="0"/>
            </a:xfrm>
            <a:prstGeom prst="line">
              <a:avLst/>
            </a:prstGeom>
            <a:noFill/>
            <a:ln w="1905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190" name="Line 13"/>
            <p:cNvSpPr>
              <a:spLocks noChangeShapeType="1"/>
            </p:cNvSpPr>
            <p:nvPr/>
          </p:nvSpPr>
          <p:spPr bwMode="auto">
            <a:xfrm flipH="1" flipV="1">
              <a:off x="1988" y="3524"/>
              <a:ext cx="313" cy="313"/>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191" name="Line 14"/>
            <p:cNvSpPr>
              <a:spLocks noChangeShapeType="1"/>
            </p:cNvSpPr>
            <p:nvPr/>
          </p:nvSpPr>
          <p:spPr bwMode="auto">
            <a:xfrm>
              <a:off x="1056" y="3528"/>
              <a:ext cx="311" cy="3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192" name="Line 15"/>
            <p:cNvSpPr>
              <a:spLocks noChangeShapeType="1"/>
            </p:cNvSpPr>
            <p:nvPr/>
          </p:nvSpPr>
          <p:spPr bwMode="auto">
            <a:xfrm rot="120000">
              <a:off x="1064" y="3551"/>
              <a:ext cx="1226" cy="26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193" name="Line 16"/>
            <p:cNvSpPr>
              <a:spLocks noChangeShapeType="1"/>
            </p:cNvSpPr>
            <p:nvPr/>
          </p:nvSpPr>
          <p:spPr bwMode="auto">
            <a:xfrm rot="21480000" flipV="1">
              <a:off x="1054" y="2830"/>
              <a:ext cx="1260" cy="6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7194" name="Text Box 17"/>
            <p:cNvSpPr txBox="1">
              <a:spLocks noChangeArrowheads="1"/>
            </p:cNvSpPr>
            <p:nvPr/>
          </p:nvSpPr>
          <p:spPr bwMode="auto">
            <a:xfrm>
              <a:off x="1031" y="318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en-US" altLang="zh-CN" sz="2400" dirty="0">
                  <a:effectLst>
                    <a:outerShdw blurRad="38100" dist="38100" dir="2700000" algn="tl">
                      <a:srgbClr val="000000">
                        <a:alpha val="43137"/>
                      </a:srgbClr>
                    </a:outerShdw>
                  </a:effectLst>
                  <a:latin typeface="Times New Roman" panose="02020603050405020304" pitchFamily="18" charset="0"/>
                </a:rPr>
                <a:t>O</a:t>
              </a:r>
            </a:p>
          </p:txBody>
        </p:sp>
        <p:sp>
          <p:nvSpPr>
            <p:cNvPr id="7195" name="Text Box 18"/>
            <p:cNvSpPr txBox="1">
              <a:spLocks noChangeArrowheads="1"/>
            </p:cNvSpPr>
            <p:nvPr/>
          </p:nvSpPr>
          <p:spPr bwMode="auto">
            <a:xfrm>
              <a:off x="2304" y="259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en-US" altLang="zh-CN" sz="2400">
                  <a:effectLst>
                    <a:outerShdw blurRad="38100" dist="38100" dir="2700000" algn="tl">
                      <a:srgbClr val="000000">
                        <a:alpha val="43137"/>
                      </a:srgbClr>
                    </a:outerShdw>
                  </a:effectLst>
                  <a:latin typeface="Times New Roman" panose="02020603050405020304" pitchFamily="18" charset="0"/>
                </a:rPr>
                <a:t>C</a:t>
              </a:r>
            </a:p>
          </p:txBody>
        </p:sp>
        <p:sp>
          <p:nvSpPr>
            <p:cNvPr id="7196" name="Line 19"/>
            <p:cNvSpPr>
              <a:spLocks noChangeShapeType="1"/>
            </p:cNvSpPr>
            <p:nvPr/>
          </p:nvSpPr>
          <p:spPr bwMode="auto">
            <a:xfrm flipV="1">
              <a:off x="1056" y="2496"/>
              <a:ext cx="0"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aphicFrame>
          <p:nvGraphicFramePr>
            <p:cNvPr id="9249" name="Object 20"/>
            <p:cNvGraphicFramePr>
              <a:graphicFrameLocks noChangeAspect="1"/>
            </p:cNvGraphicFramePr>
            <p:nvPr/>
          </p:nvGraphicFramePr>
          <p:xfrm>
            <a:off x="964" y="3636"/>
            <a:ext cx="216" cy="333"/>
          </p:xfrm>
          <a:graphic>
            <a:graphicData uri="http://schemas.openxmlformats.org/presentationml/2006/ole">
              <mc:AlternateContent xmlns:mc="http://schemas.openxmlformats.org/markup-compatibility/2006">
                <mc:Choice xmlns:v="urn:schemas-microsoft-com:vml" Requires="v">
                  <p:oleObj spid="_x0000_s94218" name="Equation" r:id="rId7" imgW="164957" imgH="253780" progId="Equation.3">
                    <p:embed/>
                  </p:oleObj>
                </mc:Choice>
                <mc:Fallback>
                  <p:oleObj name="Equation" r:id="rId7" imgW="164957" imgH="253780" progId="Equation.3">
                    <p:embed/>
                    <p:pic>
                      <p:nvPicPr>
                        <p:cNvPr id="9249"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 y="3636"/>
                          <a:ext cx="21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0" name="Object 21"/>
            <p:cNvGraphicFramePr>
              <a:graphicFrameLocks noChangeAspect="1"/>
            </p:cNvGraphicFramePr>
            <p:nvPr/>
          </p:nvGraphicFramePr>
          <p:xfrm>
            <a:off x="824" y="2872"/>
            <a:ext cx="232" cy="350"/>
          </p:xfrm>
          <a:graphic>
            <a:graphicData uri="http://schemas.openxmlformats.org/presentationml/2006/ole">
              <mc:AlternateContent xmlns:mc="http://schemas.openxmlformats.org/markup-compatibility/2006">
                <mc:Choice xmlns:v="urn:schemas-microsoft-com:vml" Requires="v">
                  <p:oleObj spid="_x0000_s94219" name="Equation" r:id="rId9" imgW="177569" imgH="266353" progId="Equation.3">
                    <p:embed/>
                  </p:oleObj>
                </mc:Choice>
                <mc:Fallback>
                  <p:oleObj name="Equation" r:id="rId9" imgW="177569" imgH="266353" progId="Equation.3">
                    <p:embed/>
                    <p:pic>
                      <p:nvPicPr>
                        <p:cNvPr id="925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4" y="2872"/>
                          <a:ext cx="232"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1" name="Object 22"/>
            <p:cNvGraphicFramePr>
              <a:graphicFrameLocks noChangeAspect="1"/>
            </p:cNvGraphicFramePr>
            <p:nvPr/>
          </p:nvGraphicFramePr>
          <p:xfrm>
            <a:off x="1672" y="3176"/>
            <a:ext cx="249" cy="333"/>
          </p:xfrm>
          <a:graphic>
            <a:graphicData uri="http://schemas.openxmlformats.org/presentationml/2006/ole">
              <mc:AlternateContent xmlns:mc="http://schemas.openxmlformats.org/markup-compatibility/2006">
                <mc:Choice xmlns:v="urn:schemas-microsoft-com:vml" Requires="v">
                  <p:oleObj spid="_x0000_s94220" name="Equation" r:id="rId11" imgW="190417" imgH="253890" progId="Equation.3">
                    <p:embed/>
                  </p:oleObj>
                </mc:Choice>
                <mc:Fallback>
                  <p:oleObj name="Equation" r:id="rId11" imgW="190417" imgH="253890" progId="Equation.3">
                    <p:embed/>
                    <p:pic>
                      <p:nvPicPr>
                        <p:cNvPr id="9251"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2" y="3176"/>
                          <a:ext cx="249"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52" name="Group 23"/>
            <p:cNvGrpSpPr>
              <a:grpSpLocks/>
            </p:cNvGrpSpPr>
            <p:nvPr/>
          </p:nvGrpSpPr>
          <p:grpSpPr bwMode="auto">
            <a:xfrm>
              <a:off x="480" y="2784"/>
              <a:ext cx="576" cy="730"/>
              <a:chOff x="480" y="2784"/>
              <a:chExt cx="576" cy="730"/>
            </a:xfrm>
          </p:grpSpPr>
          <p:sp>
            <p:nvSpPr>
              <p:cNvPr id="7201" name="Line 24"/>
              <p:cNvSpPr>
                <a:spLocks noChangeShapeType="1"/>
              </p:cNvSpPr>
              <p:nvPr/>
            </p:nvSpPr>
            <p:spPr bwMode="auto">
              <a:xfrm rot="60000" flipH="1" flipV="1">
                <a:off x="673" y="3057"/>
                <a:ext cx="383" cy="457"/>
              </a:xfrm>
              <a:prstGeom prst="line">
                <a:avLst/>
              </a:prstGeom>
              <a:noFill/>
              <a:ln w="38100">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endParaRPr>
              </a:p>
            </p:txBody>
          </p:sp>
          <p:sp>
            <p:nvSpPr>
              <p:cNvPr id="7202" name="Text Box 25"/>
              <p:cNvSpPr txBox="1">
                <a:spLocks noChangeArrowheads="1"/>
              </p:cNvSpPr>
              <p:nvPr/>
            </p:nvSpPr>
            <p:spPr bwMode="auto">
              <a:xfrm>
                <a:off x="480" y="278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en-US" altLang="zh-CN" sz="2400" dirty="0">
                    <a:solidFill>
                      <a:srgbClr val="0000CC"/>
                    </a:solidFill>
                    <a:effectLst>
                      <a:outerShdw blurRad="38100" dist="38100" dir="2700000" algn="tl">
                        <a:srgbClr val="000000">
                          <a:alpha val="43137"/>
                        </a:srgbClr>
                      </a:outerShdw>
                    </a:effectLst>
                    <a:latin typeface="Times New Roman" panose="02020603050405020304" pitchFamily="18" charset="0"/>
                  </a:rPr>
                  <a:t>A′</a:t>
                </a:r>
              </a:p>
            </p:txBody>
          </p:sp>
        </p:grpSp>
      </p:grpSp>
      <p:grpSp>
        <p:nvGrpSpPr>
          <p:cNvPr id="9226" name="Group 26"/>
          <p:cNvGrpSpPr>
            <a:grpSpLocks/>
          </p:cNvGrpSpPr>
          <p:nvPr/>
        </p:nvGrpSpPr>
        <p:grpSpPr bwMode="auto">
          <a:xfrm>
            <a:off x="7235825" y="3141663"/>
            <a:ext cx="1712913" cy="3311525"/>
            <a:chOff x="4647" y="1848"/>
            <a:chExt cx="1079" cy="2086"/>
          </a:xfrm>
        </p:grpSpPr>
        <p:grpSp>
          <p:nvGrpSpPr>
            <p:cNvPr id="9232" name="Group 27"/>
            <p:cNvGrpSpPr>
              <a:grpSpLocks/>
            </p:cNvGrpSpPr>
            <p:nvPr/>
          </p:nvGrpSpPr>
          <p:grpSpPr bwMode="auto">
            <a:xfrm>
              <a:off x="4863" y="2954"/>
              <a:ext cx="648" cy="980"/>
              <a:chOff x="4863" y="2954"/>
              <a:chExt cx="648" cy="980"/>
            </a:xfrm>
          </p:grpSpPr>
          <p:sp>
            <p:nvSpPr>
              <p:cNvPr id="7184" name="Rectangle 28"/>
              <p:cNvSpPr>
                <a:spLocks noChangeArrowheads="1"/>
              </p:cNvSpPr>
              <p:nvPr/>
            </p:nvSpPr>
            <p:spPr bwMode="auto">
              <a:xfrm>
                <a:off x="4879" y="2954"/>
                <a:ext cx="61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buFontTx/>
                  <a:buNone/>
                  <a:defRPr/>
                </a:pPr>
                <a:r>
                  <a:rPr kumimoji="1" lang="en-US" altLang="zh-CN" sz="2400" spc="5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kumimoji="1" lang="en-US" altLang="zh-CN" sz="2400" spc="5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ī00]</a:t>
                </a:r>
              </a:p>
            </p:txBody>
          </p:sp>
          <p:sp>
            <p:nvSpPr>
              <p:cNvPr id="7185" name="Rectangle 29"/>
              <p:cNvSpPr>
                <a:spLocks noChangeArrowheads="1"/>
              </p:cNvSpPr>
              <p:nvPr/>
            </p:nvSpPr>
            <p:spPr bwMode="auto">
              <a:xfrm>
                <a:off x="4863" y="3298"/>
                <a:ext cx="64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buFontTx/>
                  <a:buNone/>
                  <a:defRPr/>
                </a:pPr>
                <a:r>
                  <a:rPr kumimoji="1" lang="en-US" altLang="zh-CN" sz="2400" spc="25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[īī0]</a:t>
                </a:r>
              </a:p>
            </p:txBody>
          </p:sp>
          <p:sp>
            <p:nvSpPr>
              <p:cNvPr id="7186" name="Rectangle 30"/>
              <p:cNvSpPr>
                <a:spLocks noChangeArrowheads="1"/>
              </p:cNvSpPr>
              <p:nvPr/>
            </p:nvSpPr>
            <p:spPr bwMode="auto">
              <a:xfrm>
                <a:off x="4880" y="3643"/>
                <a:ext cx="6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buFontTx/>
                  <a:buNone/>
                  <a:defRPr/>
                </a:pPr>
                <a:r>
                  <a:rPr kumimoji="1" lang="en-US" altLang="zh-CN" sz="2400" spc="42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a:t>
                </a:r>
                <a:r>
                  <a:rPr kumimoji="1" lang="en-US" altLang="zh-CN" sz="2400" spc="420" dirty="0" err="1">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īīī</a:t>
                </a:r>
                <a:r>
                  <a:rPr kumimoji="1" lang="en-US" altLang="zh-CN" sz="2400" spc="42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Times New Roman" panose="02020603050405020304" pitchFamily="18" charset="0"/>
                  </a:rPr>
                  <a:t>]</a:t>
                </a:r>
              </a:p>
            </p:txBody>
          </p:sp>
        </p:grpSp>
        <p:grpSp>
          <p:nvGrpSpPr>
            <p:cNvPr id="9233" name="Group 31"/>
            <p:cNvGrpSpPr>
              <a:grpSpLocks/>
            </p:cNvGrpSpPr>
            <p:nvPr/>
          </p:nvGrpSpPr>
          <p:grpSpPr bwMode="auto">
            <a:xfrm>
              <a:off x="4647" y="1848"/>
              <a:ext cx="1079" cy="1052"/>
              <a:chOff x="4647" y="1848"/>
              <a:chExt cx="1079" cy="1052"/>
            </a:xfrm>
          </p:grpSpPr>
          <p:sp>
            <p:nvSpPr>
              <p:cNvPr id="7182" name="Line 32"/>
              <p:cNvSpPr>
                <a:spLocks noChangeShapeType="1"/>
              </p:cNvSpPr>
              <p:nvPr/>
            </p:nvSpPr>
            <p:spPr bwMode="auto">
              <a:xfrm flipH="1">
                <a:off x="5186" y="2378"/>
                <a:ext cx="0" cy="522"/>
              </a:xfrm>
              <a:prstGeom prst="line">
                <a:avLst/>
              </a:prstGeom>
              <a:noFill/>
              <a:ln w="127000">
                <a:solidFill>
                  <a:schemeClr val="tx1"/>
                </a:solidFill>
                <a:miter lim="800000"/>
                <a:headEnd/>
                <a:tailEnd type="triangle" w="med" len="med"/>
              </a:ln>
              <a:effectLst>
                <a:prstShdw prst="shdw17" dist="17961" dir="13500000">
                  <a:srgbClr val="7A9999"/>
                </a:prstShdw>
              </a:effectLst>
              <a:extLst>
                <a:ext uri="{909E8E84-426E-40DD-AFC4-6F175D3DCCD1}">
                  <a14:hiddenFill xmlns:a14="http://schemas.microsoft.com/office/drawing/2010/main">
                    <a:noFill/>
                  </a14:hiddenFill>
                </a:ext>
              </a:extLst>
            </p:spPr>
            <p:txBody>
              <a:bodyPr wrap="none"/>
              <a:lstStyle/>
              <a:p>
                <a:pPr>
                  <a:defRPr/>
                </a:pPr>
                <a:endParaRPr lang="zh-CN" altLang="en-US" sz="24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7183" name="Text Box 33"/>
              <p:cNvSpPr txBox="1">
                <a:spLocks noChangeArrowheads="1"/>
              </p:cNvSpPr>
              <p:nvPr/>
            </p:nvSpPr>
            <p:spPr bwMode="auto">
              <a:xfrm>
                <a:off x="4647" y="1848"/>
                <a:ext cx="1079" cy="446"/>
              </a:xfrm>
              <a:prstGeom prst="rect">
                <a:avLst/>
              </a:prstGeom>
              <a:noFill/>
              <a:ln>
                <a:noFill/>
              </a:ln>
              <a:effectLst>
                <a:prstShdw prst="shdw17" dist="17961" dir="13500000">
                  <a:srgbClr val="7A9999"/>
                </a:prst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defRPr/>
                </a:pPr>
                <a:r>
                  <a:rPr kumimoji="1" lang="zh-CN" altLang="en-US" sz="20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负指数在数字上加一横线</a:t>
                </a:r>
              </a:p>
            </p:txBody>
          </p:sp>
        </p:grpSp>
      </p:grpSp>
      <p:graphicFrame>
        <p:nvGraphicFramePr>
          <p:cNvPr id="9227" name="Object 34"/>
          <p:cNvGraphicFramePr>
            <a:graphicFrameLocks noChangeAspect="1"/>
          </p:cNvGraphicFramePr>
          <p:nvPr/>
        </p:nvGraphicFramePr>
        <p:xfrm>
          <a:off x="901700" y="3213100"/>
          <a:ext cx="5794375" cy="560388"/>
        </p:xfrm>
        <a:graphic>
          <a:graphicData uri="http://schemas.openxmlformats.org/presentationml/2006/ole">
            <mc:AlternateContent xmlns:mc="http://schemas.openxmlformats.org/markup-compatibility/2006">
              <mc:Choice xmlns:v="urn:schemas-microsoft-com:vml" Requires="v">
                <p:oleObj spid="_x0000_s94221" name="Equation" r:id="rId13" imgW="2755900" imgH="266700" progId="Equation.3">
                  <p:embed/>
                </p:oleObj>
              </mc:Choice>
              <mc:Fallback>
                <p:oleObj name="Equation" r:id="rId13" imgW="2755900" imgH="266700" progId="Equation.3">
                  <p:embed/>
                  <p:pic>
                    <p:nvPicPr>
                      <p:cNvPr id="9227"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1700" y="3213100"/>
                        <a:ext cx="57943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Line 24"/>
          <p:cNvSpPr>
            <a:spLocks noChangeShapeType="1"/>
          </p:cNvSpPr>
          <p:nvPr/>
        </p:nvSpPr>
        <p:spPr bwMode="auto">
          <a:xfrm rot="60000" flipH="1" flipV="1">
            <a:off x="595313" y="5108575"/>
            <a:ext cx="1954212" cy="444500"/>
          </a:xfrm>
          <a:prstGeom prst="line">
            <a:avLst/>
          </a:prstGeom>
          <a:noFill/>
          <a:ln w="38100">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endParaRPr>
          </a:p>
        </p:txBody>
      </p:sp>
      <p:sp>
        <p:nvSpPr>
          <p:cNvPr id="36" name="Text Box 25"/>
          <p:cNvSpPr txBox="1">
            <a:spLocks noChangeArrowheads="1"/>
          </p:cNvSpPr>
          <p:nvPr/>
        </p:nvSpPr>
        <p:spPr bwMode="auto">
          <a:xfrm>
            <a:off x="114300" y="48895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en-US" altLang="zh-CN" sz="2400" dirty="0">
                <a:solidFill>
                  <a:srgbClr val="0000CC"/>
                </a:solidFill>
                <a:effectLst>
                  <a:outerShdw blurRad="38100" dist="38100" dir="2700000" algn="tl">
                    <a:srgbClr val="000000">
                      <a:alpha val="43137"/>
                    </a:srgbClr>
                  </a:outerShdw>
                </a:effectLst>
                <a:latin typeface="Times New Roman" panose="02020603050405020304" pitchFamily="18" charset="0"/>
              </a:rPr>
              <a:t>B′</a:t>
            </a:r>
          </a:p>
        </p:txBody>
      </p:sp>
      <p:sp>
        <p:nvSpPr>
          <p:cNvPr id="37" name="Line 24"/>
          <p:cNvSpPr>
            <a:spLocks noChangeShapeType="1"/>
          </p:cNvSpPr>
          <p:nvPr/>
        </p:nvSpPr>
        <p:spPr bwMode="auto">
          <a:xfrm rot="60000" flipH="1">
            <a:off x="595313" y="5562600"/>
            <a:ext cx="1962150" cy="1182688"/>
          </a:xfrm>
          <a:prstGeom prst="line">
            <a:avLst/>
          </a:prstGeom>
          <a:noFill/>
          <a:ln w="38100">
            <a:solidFill>
              <a:srgbClr val="00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endParaRPr lang="zh-CN" altLang="en-US">
              <a:effectLst>
                <a:outerShdw blurRad="38100" dist="38100" dir="2700000" algn="tl">
                  <a:srgbClr val="000000">
                    <a:alpha val="43137"/>
                  </a:srgbClr>
                </a:outerShdw>
              </a:effectLst>
            </a:endParaRPr>
          </a:p>
        </p:txBody>
      </p:sp>
      <p:sp>
        <p:nvSpPr>
          <p:cNvPr id="38" name="Text Box 25"/>
          <p:cNvSpPr txBox="1">
            <a:spLocks noChangeArrowheads="1"/>
          </p:cNvSpPr>
          <p:nvPr/>
        </p:nvSpPr>
        <p:spPr bwMode="auto">
          <a:xfrm>
            <a:off x="114300" y="630555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kumimoji="1" lang="en-US" altLang="zh-CN" sz="2400" dirty="0">
                <a:solidFill>
                  <a:srgbClr val="0000CC"/>
                </a:solidFill>
                <a:effectLst>
                  <a:outerShdw blurRad="38100" dist="38100" dir="2700000" algn="tl">
                    <a:srgbClr val="000000">
                      <a:alpha val="43137"/>
                    </a:srgbClr>
                  </a:outerShdw>
                </a:effectLst>
                <a:latin typeface="Times New Roman" panose="02020603050405020304" pitchFamily="18" charset="0"/>
              </a:rPr>
              <a:t>C′</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1"/>
          <p:cNvGrpSpPr>
            <a:grpSpLocks/>
          </p:cNvGrpSpPr>
          <p:nvPr/>
        </p:nvGrpSpPr>
        <p:grpSpPr bwMode="auto">
          <a:xfrm>
            <a:off x="700088" y="1546225"/>
            <a:ext cx="4714875" cy="1028700"/>
            <a:chOff x="307" y="-274"/>
            <a:chExt cx="2970" cy="648"/>
          </a:xfrm>
        </p:grpSpPr>
        <p:sp>
          <p:nvSpPr>
            <p:cNvPr id="8204" name="Text Box 22"/>
            <p:cNvSpPr txBox="1">
              <a:spLocks noChangeArrowheads="1"/>
            </p:cNvSpPr>
            <p:nvPr/>
          </p:nvSpPr>
          <p:spPr bwMode="auto">
            <a:xfrm>
              <a:off x="315" y="-259"/>
              <a:ext cx="2962" cy="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r">
                <a:spcBef>
                  <a:spcPct val="50000"/>
                </a:spcBef>
                <a:buFontTx/>
                <a:buNone/>
                <a:defRPr/>
              </a:pPr>
              <a:r>
                <a:rPr lang="en-US"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D</a:t>
              </a:r>
              <a:r>
                <a:rPr lang="zh-CN"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是</a:t>
              </a:r>
              <a:r>
                <a:rPr lang="en-US"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BC</a:t>
              </a:r>
              <a:r>
                <a:rPr lang="zh-CN"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的中点，</a:t>
              </a:r>
              <a:endParaRPr lang="en-US"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a:p>
              <a:pPr>
                <a:spcBef>
                  <a:spcPct val="50000"/>
                </a:spcBef>
                <a:buFontTx/>
                <a:buNone/>
                <a:defRPr/>
              </a:pPr>
              <a:r>
                <a:rPr lang="zh-CN"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求</a:t>
              </a:r>
              <a:r>
                <a:rPr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lang="en-US"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BE</a:t>
              </a:r>
              <a:r>
                <a:rPr lang="zh-CN" altLang="en-US"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lang="en-US"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AD</a:t>
              </a:r>
              <a:r>
                <a:rPr lang="zh-CN"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的晶列指数</a:t>
              </a:r>
              <a:r>
                <a:rPr lang="zh-CN"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p>
          </p:txBody>
        </p:sp>
        <p:graphicFrame>
          <p:nvGraphicFramePr>
            <p:cNvPr id="10313" name="Object 23"/>
            <p:cNvGraphicFramePr>
              <a:graphicFrameLocks noChangeAspect="1"/>
            </p:cNvGraphicFramePr>
            <p:nvPr/>
          </p:nvGraphicFramePr>
          <p:xfrm>
            <a:off x="307" y="-274"/>
            <a:ext cx="1390" cy="320"/>
          </p:xfrm>
          <a:graphic>
            <a:graphicData uri="http://schemas.openxmlformats.org/presentationml/2006/ole">
              <mc:AlternateContent xmlns:mc="http://schemas.openxmlformats.org/markup-compatibility/2006">
                <mc:Choice xmlns:v="urn:schemas-microsoft-com:vml" Requires="v">
                  <p:oleObj spid="_x0000_s95245" name="Equation" r:id="rId4" imgW="1040948" imgH="241195" progId="Equation.DSMT4">
                    <p:embed/>
                  </p:oleObj>
                </mc:Choice>
                <mc:Fallback>
                  <p:oleObj name="Equation" r:id="rId4" imgW="1040948" imgH="241195" progId="Equation.DSMT4">
                    <p:embed/>
                    <p:pic>
                      <p:nvPicPr>
                        <p:cNvPr id="10313"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 y="-274"/>
                          <a:ext cx="1390"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243" name="Object 24"/>
          <p:cNvGraphicFramePr>
            <a:graphicFrameLocks noChangeAspect="1"/>
          </p:cNvGraphicFramePr>
          <p:nvPr/>
        </p:nvGraphicFramePr>
        <p:xfrm>
          <a:off x="1101725" y="2973388"/>
          <a:ext cx="941388" cy="468312"/>
        </p:xfrm>
        <a:graphic>
          <a:graphicData uri="http://schemas.openxmlformats.org/presentationml/2006/ole">
            <mc:AlternateContent xmlns:mc="http://schemas.openxmlformats.org/markup-compatibility/2006">
              <mc:Choice xmlns:v="urn:schemas-microsoft-com:vml" Requires="v">
                <p:oleObj spid="_x0000_s95246" name="Equation" r:id="rId6" imgW="482391" imgH="241195" progId="Equation.DSMT4">
                  <p:embed/>
                </p:oleObj>
              </mc:Choice>
              <mc:Fallback>
                <p:oleObj name="Equation" r:id="rId6" imgW="482391" imgH="241195" progId="Equation.DSMT4">
                  <p:embed/>
                  <p:pic>
                    <p:nvPicPr>
                      <p:cNvPr id="10243"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1725" y="2973388"/>
                        <a:ext cx="941388"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4" name="Object 25"/>
          <p:cNvGraphicFramePr>
            <a:graphicFrameLocks noChangeAspect="1"/>
          </p:cNvGraphicFramePr>
          <p:nvPr/>
        </p:nvGraphicFramePr>
        <p:xfrm>
          <a:off x="2508250" y="2973388"/>
          <a:ext cx="1785938" cy="468312"/>
        </p:xfrm>
        <a:graphic>
          <a:graphicData uri="http://schemas.openxmlformats.org/presentationml/2006/ole">
            <mc:AlternateContent xmlns:mc="http://schemas.openxmlformats.org/markup-compatibility/2006">
              <mc:Choice xmlns:v="urn:schemas-microsoft-com:vml" Requires="v">
                <p:oleObj spid="_x0000_s95247" name="Equation" r:id="rId8" imgW="914400" imgH="241300" progId="Equation.DSMT4">
                  <p:embed/>
                </p:oleObj>
              </mc:Choice>
              <mc:Fallback>
                <p:oleObj name="Equation" r:id="rId8" imgW="914400" imgH="241300" progId="Equation.DSMT4">
                  <p:embed/>
                  <p:pic>
                    <p:nvPicPr>
                      <p:cNvPr id="10244"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0" y="2973388"/>
                        <a:ext cx="1785938"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26"/>
          <p:cNvGraphicFramePr>
            <a:graphicFrameLocks noChangeAspect="1"/>
          </p:cNvGraphicFramePr>
          <p:nvPr/>
        </p:nvGraphicFramePr>
        <p:xfrm>
          <a:off x="1082675" y="3449638"/>
          <a:ext cx="2701925" cy="468312"/>
        </p:xfrm>
        <a:graphic>
          <a:graphicData uri="http://schemas.openxmlformats.org/presentationml/2006/ole">
            <mc:AlternateContent xmlns:mc="http://schemas.openxmlformats.org/markup-compatibility/2006">
              <mc:Choice xmlns:v="urn:schemas-microsoft-com:vml" Requires="v">
                <p:oleObj spid="_x0000_s95248" name="Equation" r:id="rId10" imgW="1384300" imgH="241300" progId="Equation.DSMT4">
                  <p:embed/>
                </p:oleObj>
              </mc:Choice>
              <mc:Fallback>
                <p:oleObj name="Equation" r:id="rId10" imgW="1384300" imgH="241300" progId="Equation.DSMT4">
                  <p:embed/>
                  <p:pic>
                    <p:nvPicPr>
                      <p:cNvPr id="10245"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2675" y="3449638"/>
                        <a:ext cx="270192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9" name="Text Box 27"/>
          <p:cNvSpPr txBox="1">
            <a:spLocks noChangeArrowheads="1"/>
          </p:cNvSpPr>
          <p:nvPr/>
        </p:nvSpPr>
        <p:spPr bwMode="auto">
          <a:xfrm>
            <a:off x="352425" y="2928938"/>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defRPr/>
            </a:pPr>
            <a:r>
              <a:rPr lang="zh-CN"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解：</a:t>
            </a:r>
          </a:p>
        </p:txBody>
      </p:sp>
      <p:sp>
        <p:nvSpPr>
          <p:cNvPr id="8200" name="Text Box 28"/>
          <p:cNvSpPr txBox="1">
            <a:spLocks noChangeArrowheads="1"/>
          </p:cNvSpPr>
          <p:nvPr/>
        </p:nvSpPr>
        <p:spPr bwMode="auto">
          <a:xfrm>
            <a:off x="952500" y="3916363"/>
            <a:ext cx="45037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zh-CN"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晶列</a:t>
            </a:r>
            <a:r>
              <a:rPr lang="en-US"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BE</a:t>
            </a:r>
            <a:r>
              <a:rPr lang="zh-CN"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的晶列指数为：</a:t>
            </a:r>
            <a:r>
              <a:rPr lang="en-US"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[011] </a:t>
            </a:r>
            <a:endParaRPr lang="zh-CN" altLang="zh-CN" sz="20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8202" name="Rectangle 30"/>
          <p:cNvSpPr>
            <a:spLocks noChangeArrowheads="1"/>
          </p:cNvSpPr>
          <p:nvPr/>
        </p:nvSpPr>
        <p:spPr bwMode="auto">
          <a:xfrm>
            <a:off x="357188" y="979488"/>
            <a:ext cx="3570287"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r>
              <a:rPr lang="zh-CN"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例</a:t>
            </a:r>
            <a:r>
              <a:rPr lang="en-US"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1</a:t>
            </a:r>
            <a:r>
              <a:rPr lang="zh-CN"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r>
              <a:rPr lang="zh-CN"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如图在立方体中，</a:t>
            </a:r>
            <a:endParaRPr lang="zh-CN"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grpSp>
        <p:nvGrpSpPr>
          <p:cNvPr id="10249" name="Group 7"/>
          <p:cNvGrpSpPr>
            <a:grpSpLocks/>
          </p:cNvGrpSpPr>
          <p:nvPr/>
        </p:nvGrpSpPr>
        <p:grpSpPr bwMode="auto">
          <a:xfrm>
            <a:off x="5197475" y="869950"/>
            <a:ext cx="2819400" cy="2887663"/>
            <a:chOff x="0" y="0"/>
            <a:chExt cx="2016" cy="2165"/>
          </a:xfrm>
        </p:grpSpPr>
        <p:grpSp>
          <p:nvGrpSpPr>
            <p:cNvPr id="10294" name="Group 8"/>
            <p:cNvGrpSpPr>
              <a:grpSpLocks/>
            </p:cNvGrpSpPr>
            <p:nvPr/>
          </p:nvGrpSpPr>
          <p:grpSpPr bwMode="auto">
            <a:xfrm>
              <a:off x="336" y="240"/>
              <a:ext cx="1344" cy="1488"/>
              <a:chOff x="0" y="0"/>
              <a:chExt cx="1344" cy="1488"/>
            </a:xfrm>
          </p:grpSpPr>
          <p:sp>
            <p:nvSpPr>
              <p:cNvPr id="103" name="AutoShape 9"/>
              <p:cNvSpPr>
                <a:spLocks noChangeArrowheads="1"/>
              </p:cNvSpPr>
              <p:nvPr/>
            </p:nvSpPr>
            <p:spPr bwMode="auto">
              <a:xfrm>
                <a:off x="0" y="0"/>
                <a:ext cx="1344" cy="1488"/>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ndParaRPr>
              </a:p>
            </p:txBody>
          </p:sp>
          <p:sp>
            <p:nvSpPr>
              <p:cNvPr id="104" name="Line 10"/>
              <p:cNvSpPr>
                <a:spLocks noChangeShapeType="1"/>
              </p:cNvSpPr>
              <p:nvPr/>
            </p:nvSpPr>
            <p:spPr bwMode="auto">
              <a:xfrm>
                <a:off x="336" y="0"/>
                <a:ext cx="0" cy="115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5" name="Line 11"/>
              <p:cNvSpPr>
                <a:spLocks noChangeShapeType="1"/>
              </p:cNvSpPr>
              <p:nvPr/>
            </p:nvSpPr>
            <p:spPr bwMode="auto">
              <a:xfrm>
                <a:off x="336" y="1154"/>
                <a:ext cx="100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06" name="Line 12"/>
              <p:cNvSpPr>
                <a:spLocks noChangeShapeType="1"/>
              </p:cNvSpPr>
              <p:nvPr/>
            </p:nvSpPr>
            <p:spPr bwMode="auto">
              <a:xfrm flipH="1">
                <a:off x="0" y="1154"/>
                <a:ext cx="336" cy="338"/>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90" name="Line 13"/>
            <p:cNvSpPr>
              <a:spLocks noChangeShapeType="1"/>
            </p:cNvSpPr>
            <p:nvPr/>
          </p:nvSpPr>
          <p:spPr bwMode="auto">
            <a:xfrm>
              <a:off x="336" y="172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1" name="Line 14"/>
            <p:cNvSpPr>
              <a:spLocks noChangeShapeType="1"/>
            </p:cNvSpPr>
            <p:nvPr/>
          </p:nvSpPr>
          <p:spPr bwMode="auto">
            <a:xfrm flipV="1">
              <a:off x="336" y="1393"/>
              <a:ext cx="336" cy="3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92" name="Line 15"/>
            <p:cNvSpPr>
              <a:spLocks noChangeShapeType="1"/>
            </p:cNvSpPr>
            <p:nvPr/>
          </p:nvSpPr>
          <p:spPr bwMode="auto">
            <a:xfrm flipV="1">
              <a:off x="336" y="576"/>
              <a:ext cx="0" cy="115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aphicFrame>
          <p:nvGraphicFramePr>
            <p:cNvPr id="10298" name="Object 16"/>
            <p:cNvGraphicFramePr>
              <a:graphicFrameLocks noChangeAspect="1"/>
            </p:cNvGraphicFramePr>
            <p:nvPr/>
          </p:nvGraphicFramePr>
          <p:xfrm>
            <a:off x="768" y="1782"/>
            <a:ext cx="132" cy="227"/>
          </p:xfrm>
          <a:graphic>
            <a:graphicData uri="http://schemas.openxmlformats.org/presentationml/2006/ole">
              <mc:AlternateContent xmlns:mc="http://schemas.openxmlformats.org/markup-compatibility/2006">
                <mc:Choice xmlns:v="urn:schemas-microsoft-com:vml" Requires="v">
                  <p:oleObj spid="_x0000_s95249" name="Equation" r:id="rId12" imgW="126780" imgH="215526" progId="Equation.DSMT4">
                    <p:embed/>
                  </p:oleObj>
                </mc:Choice>
                <mc:Fallback>
                  <p:oleObj name="Equation" r:id="rId12" imgW="126780" imgH="215526" progId="Equation.DSMT4">
                    <p:embed/>
                    <p:pic>
                      <p:nvPicPr>
                        <p:cNvPr id="10298"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 y="1782"/>
                          <a:ext cx="13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99" name="Object 17"/>
            <p:cNvGraphicFramePr>
              <a:graphicFrameLocks noChangeAspect="1"/>
            </p:cNvGraphicFramePr>
            <p:nvPr/>
          </p:nvGraphicFramePr>
          <p:xfrm>
            <a:off x="432" y="1254"/>
            <a:ext cx="132" cy="227"/>
          </p:xfrm>
          <a:graphic>
            <a:graphicData uri="http://schemas.openxmlformats.org/presentationml/2006/ole">
              <mc:AlternateContent xmlns:mc="http://schemas.openxmlformats.org/markup-compatibility/2006">
                <mc:Choice xmlns:v="urn:schemas-microsoft-com:vml" Requires="v">
                  <p:oleObj spid="_x0000_s95250" name="Equation" r:id="rId14" imgW="126780" imgH="215526" progId="Equation.DSMT4">
                    <p:embed/>
                  </p:oleObj>
                </mc:Choice>
                <mc:Fallback>
                  <p:oleObj name="Equation" r:id="rId14" imgW="126780" imgH="215526" progId="Equation.DSMT4">
                    <p:embed/>
                    <p:pic>
                      <p:nvPicPr>
                        <p:cNvPr id="10299"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2" y="1254"/>
                          <a:ext cx="13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00" name="Object 18"/>
            <p:cNvGraphicFramePr>
              <a:graphicFrameLocks noChangeAspect="1"/>
            </p:cNvGraphicFramePr>
            <p:nvPr/>
          </p:nvGraphicFramePr>
          <p:xfrm>
            <a:off x="96" y="1015"/>
            <a:ext cx="142" cy="273"/>
          </p:xfrm>
          <a:graphic>
            <a:graphicData uri="http://schemas.openxmlformats.org/presentationml/2006/ole">
              <mc:AlternateContent xmlns:mc="http://schemas.openxmlformats.org/markup-compatibility/2006">
                <mc:Choice xmlns:v="urn:schemas-microsoft-com:vml" Requires="v">
                  <p:oleObj spid="_x0000_s95251" name="Equation" r:id="rId16" imgW="114151" imgH="215619" progId="Equation.DSMT4">
                    <p:embed/>
                  </p:oleObj>
                </mc:Choice>
                <mc:Fallback>
                  <p:oleObj name="Equation" r:id="rId16" imgW="114151" imgH="215619" progId="Equation.DSMT4">
                    <p:embed/>
                    <p:pic>
                      <p:nvPicPr>
                        <p:cNvPr id="1030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 y="1015"/>
                          <a:ext cx="14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 name="Text Box 19"/>
            <p:cNvSpPr txBox="1">
              <a:spLocks noChangeArrowheads="1"/>
            </p:cNvSpPr>
            <p:nvPr/>
          </p:nvSpPr>
          <p:spPr bwMode="auto">
            <a:xfrm>
              <a:off x="16" y="1579"/>
              <a:ext cx="28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rPr>
                <a:t>O</a:t>
              </a:r>
            </a:p>
          </p:txBody>
        </p:sp>
        <p:sp>
          <p:nvSpPr>
            <p:cNvPr id="97" name="Text Box 20"/>
            <p:cNvSpPr txBox="1">
              <a:spLocks noChangeArrowheads="1"/>
            </p:cNvSpPr>
            <p:nvPr/>
          </p:nvSpPr>
          <p:spPr bwMode="auto">
            <a:xfrm>
              <a:off x="0" y="432"/>
              <a:ext cx="240"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rPr>
                <a:t>A</a:t>
              </a:r>
            </a:p>
          </p:txBody>
        </p:sp>
        <p:sp>
          <p:nvSpPr>
            <p:cNvPr id="98" name="Text Box 21"/>
            <p:cNvSpPr txBox="1">
              <a:spLocks noChangeArrowheads="1"/>
            </p:cNvSpPr>
            <p:nvPr/>
          </p:nvSpPr>
          <p:spPr bwMode="auto">
            <a:xfrm>
              <a:off x="1152" y="1776"/>
              <a:ext cx="480"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rPr>
                <a:t>B</a:t>
              </a:r>
            </a:p>
          </p:txBody>
        </p:sp>
        <p:sp>
          <p:nvSpPr>
            <p:cNvPr id="99" name="Text Box 22"/>
            <p:cNvSpPr txBox="1">
              <a:spLocks noChangeArrowheads="1"/>
            </p:cNvSpPr>
            <p:nvPr/>
          </p:nvSpPr>
          <p:spPr bwMode="auto">
            <a:xfrm>
              <a:off x="1728" y="1056"/>
              <a:ext cx="242"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rPr>
                <a:t>C</a:t>
              </a:r>
            </a:p>
          </p:txBody>
        </p:sp>
        <p:sp>
          <p:nvSpPr>
            <p:cNvPr id="100" name="Text Box 23"/>
            <p:cNvSpPr txBox="1">
              <a:spLocks noChangeArrowheads="1"/>
            </p:cNvSpPr>
            <p:nvPr/>
          </p:nvSpPr>
          <p:spPr bwMode="auto">
            <a:xfrm>
              <a:off x="1381" y="1523"/>
              <a:ext cx="21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rPr>
                <a:t>D</a:t>
              </a:r>
            </a:p>
          </p:txBody>
        </p:sp>
        <p:sp>
          <p:nvSpPr>
            <p:cNvPr id="101" name="Text Box 24"/>
            <p:cNvSpPr txBox="1">
              <a:spLocks noChangeArrowheads="1"/>
            </p:cNvSpPr>
            <p:nvPr/>
          </p:nvSpPr>
          <p:spPr bwMode="auto">
            <a:xfrm>
              <a:off x="1728" y="0"/>
              <a:ext cx="288"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50000"/>
                </a:spcBef>
                <a:buFontTx/>
                <a:buNone/>
                <a:defRPr/>
              </a:pPr>
              <a:r>
                <a:rPr lang="en-US" altLang="zh-CN" sz="2800" i="1">
                  <a:effectLst>
                    <a:outerShdw blurRad="38100" dist="38100" dir="2700000" algn="tl">
                      <a:srgbClr val="000000">
                        <a:alpha val="43137"/>
                      </a:srgbClr>
                    </a:outerShdw>
                  </a:effectLst>
                  <a:latin typeface="Times New Roman" panose="02020603050405020304" pitchFamily="18" charset="0"/>
                </a:rPr>
                <a:t>E</a:t>
              </a:r>
            </a:p>
          </p:txBody>
        </p:sp>
        <p:sp>
          <p:nvSpPr>
            <p:cNvPr id="102" name="Oval 25"/>
            <p:cNvSpPr>
              <a:spLocks noChangeArrowheads="1"/>
            </p:cNvSpPr>
            <p:nvPr/>
          </p:nvSpPr>
          <p:spPr bwMode="auto">
            <a:xfrm>
              <a:off x="1488" y="1537"/>
              <a:ext cx="48" cy="50"/>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ndParaRPr>
            </a:p>
          </p:txBody>
        </p:sp>
      </p:grpSp>
      <p:cxnSp>
        <p:nvCxnSpPr>
          <p:cNvPr id="10250" name="直接箭头连接符 4"/>
          <p:cNvCxnSpPr>
            <a:cxnSpLocks noChangeShapeType="1"/>
          </p:cNvCxnSpPr>
          <p:nvPr/>
        </p:nvCxnSpPr>
        <p:spPr bwMode="auto">
          <a:xfrm>
            <a:off x="5680075" y="1660525"/>
            <a:ext cx="1677988" cy="1312863"/>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TextBox 5"/>
          <p:cNvSpPr txBox="1">
            <a:spLocks noChangeArrowheads="1"/>
          </p:cNvSpPr>
          <p:nvPr/>
        </p:nvSpPr>
        <p:spPr bwMode="auto">
          <a:xfrm>
            <a:off x="7080250" y="3986213"/>
            <a:ext cx="515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lgn="l"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lgn="l"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lgn="l"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lgn="l"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r>
              <a:rPr lang="en-US" altLang="zh-CN" sz="2400" dirty="0">
                <a:solidFill>
                  <a:srgbClr val="1C1C1C"/>
                </a:solidFill>
                <a:effectLst>
                  <a:outerShdw blurRad="38100" dist="38100" dir="2700000" algn="tl">
                    <a:srgbClr val="000000">
                      <a:alpha val="43137"/>
                    </a:srgbClr>
                  </a:outerShdw>
                </a:effectLst>
                <a:latin typeface="Times New Roman" panose="02020603050405020304" pitchFamily="18" charset="0"/>
              </a:rPr>
              <a:t>D</a:t>
            </a:r>
            <a:r>
              <a:rPr lang="en-US" altLang="zh-CN" sz="2400" dirty="0">
                <a:solidFill>
                  <a:srgbClr val="1C1C1C"/>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a:t>
            </a:r>
            <a:endParaRPr lang="zh-CN" altLang="en-US" sz="2400" dirty="0">
              <a:solidFill>
                <a:srgbClr val="1C1C1C"/>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grpSp>
        <p:nvGrpSpPr>
          <p:cNvPr id="10252" name="组合 108"/>
          <p:cNvGrpSpPr>
            <a:grpSpLocks/>
          </p:cNvGrpSpPr>
          <p:nvPr/>
        </p:nvGrpSpPr>
        <p:grpSpPr bwMode="auto">
          <a:xfrm>
            <a:off x="5651500" y="2709863"/>
            <a:ext cx="3286125" cy="3527425"/>
            <a:chOff x="5940152" y="2311939"/>
            <a:chExt cx="3285470" cy="3527615"/>
          </a:xfrm>
        </p:grpSpPr>
        <p:grpSp>
          <p:nvGrpSpPr>
            <p:cNvPr id="10264" name="Group 7"/>
            <p:cNvGrpSpPr>
              <a:grpSpLocks/>
            </p:cNvGrpSpPr>
            <p:nvPr/>
          </p:nvGrpSpPr>
          <p:grpSpPr bwMode="auto">
            <a:xfrm>
              <a:off x="5953473" y="2311939"/>
              <a:ext cx="1879600" cy="1984685"/>
              <a:chOff x="336" y="240"/>
              <a:chExt cx="1344" cy="1488"/>
            </a:xfrm>
          </p:grpSpPr>
          <p:grpSp>
            <p:nvGrpSpPr>
              <p:cNvPr id="10285" name="Group 8"/>
              <p:cNvGrpSpPr>
                <a:grpSpLocks/>
              </p:cNvGrpSpPr>
              <p:nvPr/>
            </p:nvGrpSpPr>
            <p:grpSpPr bwMode="auto">
              <a:xfrm>
                <a:off x="336" y="240"/>
                <a:ext cx="1344" cy="1488"/>
                <a:chOff x="0" y="0"/>
                <a:chExt cx="1344" cy="1488"/>
              </a:xfrm>
            </p:grpSpPr>
            <p:sp>
              <p:nvSpPr>
                <p:cNvPr id="136" name="AutoShape 9"/>
                <p:cNvSpPr>
                  <a:spLocks noChangeArrowheads="1"/>
                </p:cNvSpPr>
                <p:nvPr/>
              </p:nvSpPr>
              <p:spPr bwMode="auto">
                <a:xfrm>
                  <a:off x="0" y="0"/>
                  <a:ext cx="1349" cy="1488"/>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ndParaRPr>
                </a:p>
              </p:txBody>
            </p:sp>
            <p:sp>
              <p:nvSpPr>
                <p:cNvPr id="137" name="Line 10"/>
                <p:cNvSpPr>
                  <a:spLocks noChangeShapeType="1"/>
                </p:cNvSpPr>
                <p:nvPr/>
              </p:nvSpPr>
              <p:spPr bwMode="auto">
                <a:xfrm>
                  <a:off x="333" y="0"/>
                  <a:ext cx="0" cy="115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38" name="Line 11"/>
                <p:cNvSpPr>
                  <a:spLocks noChangeShapeType="1"/>
                </p:cNvSpPr>
                <p:nvPr/>
              </p:nvSpPr>
              <p:spPr bwMode="auto">
                <a:xfrm>
                  <a:off x="333" y="1152"/>
                  <a:ext cx="1011"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39" name="Line 12"/>
                <p:cNvSpPr>
                  <a:spLocks noChangeShapeType="1"/>
                </p:cNvSpPr>
                <p:nvPr/>
              </p:nvSpPr>
              <p:spPr bwMode="auto">
                <a:xfrm flipH="1">
                  <a:off x="0" y="1152"/>
                  <a:ext cx="336" cy="336"/>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132" name="Line 13"/>
              <p:cNvSpPr>
                <a:spLocks noChangeShapeType="1"/>
              </p:cNvSpPr>
              <p:nvPr/>
            </p:nvSpPr>
            <p:spPr bwMode="auto">
              <a:xfrm>
                <a:off x="336" y="1728"/>
                <a:ext cx="101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33" name="Line 14"/>
              <p:cNvSpPr>
                <a:spLocks noChangeShapeType="1"/>
              </p:cNvSpPr>
              <p:nvPr/>
            </p:nvSpPr>
            <p:spPr bwMode="auto">
              <a:xfrm flipV="1">
                <a:off x="336" y="1392"/>
                <a:ext cx="336" cy="33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34" name="Line 15"/>
              <p:cNvSpPr>
                <a:spLocks noChangeShapeType="1"/>
              </p:cNvSpPr>
              <p:nvPr/>
            </p:nvSpPr>
            <p:spPr bwMode="auto">
              <a:xfrm flipV="1">
                <a:off x="336" y="576"/>
                <a:ext cx="0" cy="115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35" name="Oval 25"/>
              <p:cNvSpPr>
                <a:spLocks noChangeArrowheads="1"/>
              </p:cNvSpPr>
              <p:nvPr/>
            </p:nvSpPr>
            <p:spPr bwMode="auto">
              <a:xfrm>
                <a:off x="1490" y="1536"/>
                <a:ext cx="51" cy="48"/>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ndParaRPr>
              </a:p>
            </p:txBody>
          </p:sp>
        </p:grpSp>
        <p:grpSp>
          <p:nvGrpSpPr>
            <p:cNvPr id="10265" name="Group 7"/>
            <p:cNvGrpSpPr>
              <a:grpSpLocks/>
            </p:cNvGrpSpPr>
            <p:nvPr/>
          </p:nvGrpSpPr>
          <p:grpSpPr bwMode="auto">
            <a:xfrm>
              <a:off x="5940152" y="3841531"/>
              <a:ext cx="1879600" cy="1998023"/>
              <a:chOff x="336" y="230"/>
              <a:chExt cx="1344" cy="1498"/>
            </a:xfrm>
          </p:grpSpPr>
          <p:grpSp>
            <p:nvGrpSpPr>
              <p:cNvPr id="10276" name="Group 8"/>
              <p:cNvGrpSpPr>
                <a:grpSpLocks/>
              </p:cNvGrpSpPr>
              <p:nvPr/>
            </p:nvGrpSpPr>
            <p:grpSpPr bwMode="auto">
              <a:xfrm>
                <a:off x="336" y="230"/>
                <a:ext cx="1344" cy="1498"/>
                <a:chOff x="0" y="-10"/>
                <a:chExt cx="1344" cy="1498"/>
              </a:xfrm>
            </p:grpSpPr>
            <p:sp>
              <p:nvSpPr>
                <p:cNvPr id="127" name="AutoShape 9"/>
                <p:cNvSpPr>
                  <a:spLocks noChangeArrowheads="1"/>
                </p:cNvSpPr>
                <p:nvPr/>
              </p:nvSpPr>
              <p:spPr bwMode="auto">
                <a:xfrm>
                  <a:off x="0" y="-14"/>
                  <a:ext cx="1344" cy="1493"/>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ndParaRPr>
                </a:p>
              </p:txBody>
            </p:sp>
            <p:sp>
              <p:nvSpPr>
                <p:cNvPr id="128" name="Line 10"/>
                <p:cNvSpPr>
                  <a:spLocks noChangeShapeType="1"/>
                </p:cNvSpPr>
                <p:nvPr/>
              </p:nvSpPr>
              <p:spPr bwMode="auto">
                <a:xfrm>
                  <a:off x="336" y="-1"/>
                  <a:ext cx="0" cy="115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29" name="Line 11"/>
                <p:cNvSpPr>
                  <a:spLocks noChangeShapeType="1"/>
                </p:cNvSpPr>
                <p:nvPr/>
              </p:nvSpPr>
              <p:spPr bwMode="auto">
                <a:xfrm>
                  <a:off x="336" y="1152"/>
                  <a:ext cx="100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30" name="Line 12"/>
                <p:cNvSpPr>
                  <a:spLocks noChangeShapeType="1"/>
                </p:cNvSpPr>
                <p:nvPr/>
              </p:nvSpPr>
              <p:spPr bwMode="auto">
                <a:xfrm flipH="1">
                  <a:off x="0" y="1152"/>
                  <a:ext cx="336" cy="336"/>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123" name="Line 13"/>
              <p:cNvSpPr>
                <a:spLocks noChangeShapeType="1"/>
              </p:cNvSpPr>
              <p:nvPr/>
            </p:nvSpPr>
            <p:spPr bwMode="auto">
              <a:xfrm>
                <a:off x="336" y="172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24" name="Line 14"/>
              <p:cNvSpPr>
                <a:spLocks noChangeShapeType="1"/>
              </p:cNvSpPr>
              <p:nvPr/>
            </p:nvSpPr>
            <p:spPr bwMode="auto">
              <a:xfrm flipV="1">
                <a:off x="336" y="1392"/>
                <a:ext cx="336" cy="33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25" name="Line 15"/>
              <p:cNvSpPr>
                <a:spLocks noChangeShapeType="1"/>
              </p:cNvSpPr>
              <p:nvPr/>
            </p:nvSpPr>
            <p:spPr bwMode="auto">
              <a:xfrm flipV="1">
                <a:off x="336" y="576"/>
                <a:ext cx="0" cy="115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26" name="Oval 25"/>
              <p:cNvSpPr>
                <a:spLocks noChangeArrowheads="1"/>
              </p:cNvSpPr>
              <p:nvPr/>
            </p:nvSpPr>
            <p:spPr bwMode="auto">
              <a:xfrm>
                <a:off x="1488" y="1536"/>
                <a:ext cx="48" cy="48"/>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ndParaRPr>
              </a:p>
            </p:txBody>
          </p:sp>
        </p:grpSp>
        <p:grpSp>
          <p:nvGrpSpPr>
            <p:cNvPr id="10266" name="Group 7"/>
            <p:cNvGrpSpPr>
              <a:grpSpLocks/>
            </p:cNvGrpSpPr>
            <p:nvPr/>
          </p:nvGrpSpPr>
          <p:grpSpPr bwMode="auto">
            <a:xfrm>
              <a:off x="7346022" y="3841531"/>
              <a:ext cx="1879600" cy="1998023"/>
              <a:chOff x="336" y="230"/>
              <a:chExt cx="1344" cy="1498"/>
            </a:xfrm>
          </p:grpSpPr>
          <p:grpSp>
            <p:nvGrpSpPr>
              <p:cNvPr id="10267" name="Group 8"/>
              <p:cNvGrpSpPr>
                <a:grpSpLocks/>
              </p:cNvGrpSpPr>
              <p:nvPr/>
            </p:nvGrpSpPr>
            <p:grpSpPr bwMode="auto">
              <a:xfrm>
                <a:off x="336" y="230"/>
                <a:ext cx="1344" cy="1498"/>
                <a:chOff x="0" y="-10"/>
                <a:chExt cx="1344" cy="1498"/>
              </a:xfrm>
            </p:grpSpPr>
            <p:sp>
              <p:nvSpPr>
                <p:cNvPr id="118" name="AutoShape 9"/>
                <p:cNvSpPr>
                  <a:spLocks noChangeArrowheads="1"/>
                </p:cNvSpPr>
                <p:nvPr/>
              </p:nvSpPr>
              <p:spPr bwMode="auto">
                <a:xfrm>
                  <a:off x="0" y="-14"/>
                  <a:ext cx="1344" cy="1493"/>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ndParaRPr>
                </a:p>
              </p:txBody>
            </p:sp>
            <p:sp>
              <p:nvSpPr>
                <p:cNvPr id="119" name="Line 10"/>
                <p:cNvSpPr>
                  <a:spLocks noChangeShapeType="1"/>
                </p:cNvSpPr>
                <p:nvPr/>
              </p:nvSpPr>
              <p:spPr bwMode="auto">
                <a:xfrm>
                  <a:off x="336" y="-1"/>
                  <a:ext cx="0" cy="115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20" name="Line 11"/>
                <p:cNvSpPr>
                  <a:spLocks noChangeShapeType="1"/>
                </p:cNvSpPr>
                <p:nvPr/>
              </p:nvSpPr>
              <p:spPr bwMode="auto">
                <a:xfrm>
                  <a:off x="336" y="1152"/>
                  <a:ext cx="100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21" name="Line 12"/>
                <p:cNvSpPr>
                  <a:spLocks noChangeShapeType="1"/>
                </p:cNvSpPr>
                <p:nvPr/>
              </p:nvSpPr>
              <p:spPr bwMode="auto">
                <a:xfrm flipH="1">
                  <a:off x="0" y="1152"/>
                  <a:ext cx="336" cy="336"/>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114" name="Line 13"/>
              <p:cNvSpPr>
                <a:spLocks noChangeShapeType="1"/>
              </p:cNvSpPr>
              <p:nvPr/>
            </p:nvSpPr>
            <p:spPr bwMode="auto">
              <a:xfrm>
                <a:off x="336" y="1728"/>
                <a:ext cx="100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15" name="Line 14"/>
              <p:cNvSpPr>
                <a:spLocks noChangeShapeType="1"/>
              </p:cNvSpPr>
              <p:nvPr/>
            </p:nvSpPr>
            <p:spPr bwMode="auto">
              <a:xfrm flipV="1">
                <a:off x="336" y="1392"/>
                <a:ext cx="336" cy="33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16" name="Line 15"/>
              <p:cNvSpPr>
                <a:spLocks noChangeShapeType="1"/>
              </p:cNvSpPr>
              <p:nvPr/>
            </p:nvSpPr>
            <p:spPr bwMode="auto">
              <a:xfrm flipV="1">
                <a:off x="336" y="576"/>
                <a:ext cx="0" cy="115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117" name="Oval 25"/>
              <p:cNvSpPr>
                <a:spLocks noChangeArrowheads="1"/>
              </p:cNvSpPr>
              <p:nvPr/>
            </p:nvSpPr>
            <p:spPr bwMode="auto">
              <a:xfrm>
                <a:off x="1488" y="1536"/>
                <a:ext cx="48" cy="48"/>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defRPr/>
                </a:pPr>
                <a:endParaRPr lang="zh-CN" altLang="en-US" sz="2800">
                  <a:solidFill>
                    <a:srgbClr val="1C1C1C"/>
                  </a:solidFill>
                  <a:effectLst>
                    <a:outerShdw blurRad="38100" dist="38100" dir="2700000" algn="tl">
                      <a:srgbClr val="000000">
                        <a:alpha val="43137"/>
                      </a:srgbClr>
                    </a:outerShdw>
                  </a:effectLst>
                  <a:latin typeface="Times New Roman" panose="02020603050405020304" pitchFamily="18" charset="0"/>
                </a:endParaRPr>
              </a:p>
            </p:txBody>
          </p:sp>
        </p:grpSp>
      </p:grpSp>
      <p:grpSp>
        <p:nvGrpSpPr>
          <p:cNvPr id="10253" name="组合 139"/>
          <p:cNvGrpSpPr>
            <a:grpSpLocks/>
          </p:cNvGrpSpPr>
          <p:nvPr/>
        </p:nvGrpSpPr>
        <p:grpSpPr bwMode="auto">
          <a:xfrm>
            <a:off x="5689600" y="3197225"/>
            <a:ext cx="3346450" cy="2698750"/>
            <a:chOff x="5977870" y="2784356"/>
            <a:chExt cx="3346658" cy="2698586"/>
          </a:xfrm>
        </p:grpSpPr>
        <p:cxnSp>
          <p:nvCxnSpPr>
            <p:cNvPr id="10261" name="直接箭头连接符 66"/>
            <p:cNvCxnSpPr>
              <a:cxnSpLocks noChangeShapeType="1"/>
            </p:cNvCxnSpPr>
            <p:nvPr/>
          </p:nvCxnSpPr>
          <p:spPr bwMode="auto">
            <a:xfrm>
              <a:off x="5977870" y="2784356"/>
              <a:ext cx="1678214" cy="1312453"/>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62" name="直接箭头连接符 68"/>
            <p:cNvCxnSpPr>
              <a:cxnSpLocks noChangeShapeType="1"/>
            </p:cNvCxnSpPr>
            <p:nvPr/>
          </p:nvCxnSpPr>
          <p:spPr bwMode="auto">
            <a:xfrm>
              <a:off x="7600594" y="4064191"/>
              <a:ext cx="1625028" cy="1327208"/>
            </a:xfrm>
            <a:prstGeom prst="straightConnector1">
              <a:avLst/>
            </a:prstGeom>
            <a:noFill/>
            <a:ln w="19050" algn="ctr">
              <a:solidFill>
                <a:srgbClr val="C000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 name="椭圆 142"/>
            <p:cNvSpPr/>
            <p:nvPr/>
          </p:nvSpPr>
          <p:spPr bwMode="auto">
            <a:xfrm>
              <a:off x="9108615" y="5267055"/>
              <a:ext cx="215913" cy="215887"/>
            </a:xfrm>
            <a:prstGeom prst="ellipse">
              <a:avLst/>
            </a:prstGeom>
            <a:solidFill>
              <a:schemeClr val="tx2">
                <a:lumMod val="60000"/>
                <a:lumOff val="40000"/>
              </a:schemeClr>
            </a:solidFill>
            <a:ln w="19050" cap="flat" cmpd="sng" algn="ctr">
              <a:solidFill>
                <a:schemeClr val="tx1"/>
              </a:solidFill>
              <a:prstDash val="solid"/>
              <a:round/>
              <a:headEnd type="none" w="med" len="med"/>
              <a:tailEnd type="triangle" w="med" len="med"/>
            </a:ln>
            <a:effectLst/>
          </p:spPr>
          <p:txBody>
            <a:bodyPr wrap="none" anchor="ctr"/>
            <a:lstStyle/>
            <a:p>
              <a:pPr algn="ctr" eaLnBrk="1" hangingPunct="1">
                <a:defRPr/>
              </a:pPr>
              <a:endParaRPr lang="zh-CN" altLang="en-US">
                <a:effectLst>
                  <a:outerShdw blurRad="38100" dist="38100" dir="2700000" algn="tl">
                    <a:srgbClr val="000000">
                      <a:alpha val="43137"/>
                    </a:srgbClr>
                  </a:outerShdw>
                </a:effectLst>
              </a:endParaRPr>
            </a:p>
          </p:txBody>
        </p:sp>
      </p:grpSp>
      <p:cxnSp>
        <p:nvCxnSpPr>
          <p:cNvPr id="10254" name="直接箭头连接符 4"/>
          <p:cNvCxnSpPr>
            <a:cxnSpLocks noChangeShapeType="1"/>
          </p:cNvCxnSpPr>
          <p:nvPr/>
        </p:nvCxnSpPr>
        <p:spPr bwMode="auto">
          <a:xfrm flipV="1">
            <a:off x="7075488" y="1225550"/>
            <a:ext cx="452437" cy="1962150"/>
          </a:xfrm>
          <a:prstGeom prst="straightConnector1">
            <a:avLst/>
          </a:prstGeom>
          <a:noFill/>
          <a:ln w="1905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255" name="Object 3"/>
          <p:cNvGraphicFramePr>
            <a:graphicFrameLocks noChangeAspect="1"/>
          </p:cNvGraphicFramePr>
          <p:nvPr/>
        </p:nvGraphicFramePr>
        <p:xfrm>
          <a:off x="1041400" y="4632325"/>
          <a:ext cx="989013" cy="468313"/>
        </p:xfrm>
        <a:graphic>
          <a:graphicData uri="http://schemas.openxmlformats.org/presentationml/2006/ole">
            <mc:AlternateContent xmlns:mc="http://schemas.openxmlformats.org/markup-compatibility/2006">
              <mc:Choice xmlns:v="urn:schemas-microsoft-com:vml" Requires="v">
                <p:oleObj spid="_x0000_s95252" name="Equation" r:id="rId18" imgW="508000" imgH="241300" progId="Equation.DSMT4">
                  <p:embed/>
                </p:oleObj>
              </mc:Choice>
              <mc:Fallback>
                <p:oleObj name="Equation" r:id="rId18" imgW="508000" imgH="241300" progId="Equation.DSMT4">
                  <p:embed/>
                  <p:pic>
                    <p:nvPicPr>
                      <p:cNvPr id="10255"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1400" y="4632325"/>
                        <a:ext cx="989013"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6" name="Object 4"/>
          <p:cNvGraphicFramePr>
            <a:graphicFrameLocks noChangeAspect="1"/>
          </p:cNvGraphicFramePr>
          <p:nvPr/>
        </p:nvGraphicFramePr>
        <p:xfrm>
          <a:off x="2309813" y="4505325"/>
          <a:ext cx="1525587" cy="720725"/>
        </p:xfrm>
        <a:graphic>
          <a:graphicData uri="http://schemas.openxmlformats.org/presentationml/2006/ole">
            <mc:AlternateContent xmlns:mc="http://schemas.openxmlformats.org/markup-compatibility/2006">
              <mc:Choice xmlns:v="urn:schemas-microsoft-com:vml" Requires="v">
                <p:oleObj spid="_x0000_s95253" name="Equation" r:id="rId20" imgW="825500" imgH="393700" progId="Equation.DSMT4">
                  <p:embed/>
                </p:oleObj>
              </mc:Choice>
              <mc:Fallback>
                <p:oleObj name="Equation" r:id="rId20" imgW="825500" imgH="393700" progId="Equation.DSMT4">
                  <p:embed/>
                  <p:pic>
                    <p:nvPicPr>
                      <p:cNvPr id="10256"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09813" y="4505325"/>
                        <a:ext cx="152558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7" name="Object 5"/>
          <p:cNvGraphicFramePr>
            <a:graphicFrameLocks noChangeAspect="1"/>
          </p:cNvGraphicFramePr>
          <p:nvPr/>
        </p:nvGraphicFramePr>
        <p:xfrm>
          <a:off x="1041400" y="5218113"/>
          <a:ext cx="3159125" cy="720725"/>
        </p:xfrm>
        <a:graphic>
          <a:graphicData uri="http://schemas.openxmlformats.org/presentationml/2006/ole">
            <mc:AlternateContent xmlns:mc="http://schemas.openxmlformats.org/markup-compatibility/2006">
              <mc:Choice xmlns:v="urn:schemas-microsoft-com:vml" Requires="v">
                <p:oleObj spid="_x0000_s95254" name="Equation" r:id="rId22" imgW="1714500" imgH="393700" progId="Equation.DSMT4">
                  <p:embed/>
                </p:oleObj>
              </mc:Choice>
              <mc:Fallback>
                <p:oleObj name="Equation" r:id="rId22" imgW="1714500" imgH="393700" progId="Equation.DSMT4">
                  <p:embed/>
                  <p:pic>
                    <p:nvPicPr>
                      <p:cNvPr id="10257" name="Object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1400" y="5218113"/>
                        <a:ext cx="3159125"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0258" name="直接连接符 149"/>
          <p:cNvCxnSpPr>
            <a:cxnSpLocks noChangeShapeType="1"/>
          </p:cNvCxnSpPr>
          <p:nvPr/>
        </p:nvCxnSpPr>
        <p:spPr bwMode="auto">
          <a:xfrm>
            <a:off x="1022350" y="4473575"/>
            <a:ext cx="4464050" cy="0"/>
          </a:xfrm>
          <a:prstGeom prst="line">
            <a:avLst/>
          </a:prstGeom>
          <a:noFill/>
          <a:ln w="38100" algn="ctr">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 name="Text Box 6"/>
          <p:cNvSpPr txBox="1">
            <a:spLocks noChangeArrowheads="1"/>
          </p:cNvSpPr>
          <p:nvPr/>
        </p:nvSpPr>
        <p:spPr bwMode="auto">
          <a:xfrm>
            <a:off x="952500" y="5940425"/>
            <a:ext cx="31877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spcBef>
                <a:spcPct val="50000"/>
              </a:spcBef>
              <a:buNone/>
              <a:defRPr sz="200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2400">
                <a:solidFill>
                  <a:schemeClr val="tx1"/>
                </a:solidFill>
                <a:latin typeface="Verdana" panose="020B0604030504040204" pitchFamily="34" charset="0"/>
              </a:defRPr>
            </a:lvl3pPr>
            <a:lvl4pPr marL="1600200" indent="-228600">
              <a:spcBef>
                <a:spcPct val="20000"/>
              </a:spcBef>
              <a:buChar char="–"/>
              <a:defRPr sz="2000">
                <a:solidFill>
                  <a:schemeClr val="tx1"/>
                </a:solidFill>
                <a:latin typeface="Verdana" panose="020B0604030504040204" pitchFamily="34" charset="0"/>
              </a:defRPr>
            </a:lvl4pPr>
            <a:lvl5pPr marL="2057400" indent="-228600">
              <a:spcBef>
                <a:spcPct val="20000"/>
              </a:spcBef>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defRPr>
            </a:lvl9pPr>
          </a:lstStyle>
          <a:p>
            <a:pPr>
              <a:defRPr/>
            </a:pPr>
            <a:r>
              <a:rPr lang="en-US" altLang="zh-CN" dirty="0"/>
              <a:t>AD</a:t>
            </a:r>
            <a:r>
              <a:rPr lang="zh-CN" altLang="zh-CN" dirty="0"/>
              <a:t>的晶列指数为</a:t>
            </a:r>
            <a:r>
              <a:rPr lang="en-US" altLang="zh-CN" dirty="0"/>
              <a:t>: [21-2] </a:t>
            </a:r>
          </a:p>
        </p:txBody>
      </p:sp>
      <p:graphicFrame>
        <p:nvGraphicFramePr>
          <p:cNvPr id="10260" name="Object 26"/>
          <p:cNvGraphicFramePr>
            <a:graphicFrameLocks noChangeAspect="1"/>
          </p:cNvGraphicFramePr>
          <p:nvPr>
            <p:extLst/>
          </p:nvPr>
        </p:nvGraphicFramePr>
        <p:xfrm>
          <a:off x="4222750" y="5822950"/>
          <a:ext cx="762000" cy="517525"/>
        </p:xfrm>
        <a:graphic>
          <a:graphicData uri="http://schemas.openxmlformats.org/presentationml/2006/ole">
            <mc:AlternateContent xmlns:mc="http://schemas.openxmlformats.org/markup-compatibility/2006">
              <mc:Choice xmlns:v="urn:schemas-microsoft-com:vml" Requires="v">
                <p:oleObj spid="_x0000_s95255" name="Equation" r:id="rId24" imgW="355446" imgH="241195" progId="Equation.DSMT4">
                  <p:embed/>
                </p:oleObj>
              </mc:Choice>
              <mc:Fallback>
                <p:oleObj name="Equation" r:id="rId24" imgW="355446" imgH="241195" progId="Equation.DSMT4">
                  <p:embed/>
                  <p:pic>
                    <p:nvPicPr>
                      <p:cNvPr id="10260" name="Object 2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22750" y="5822950"/>
                        <a:ext cx="762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4" name="Picture 4" descr="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413" y="1230313"/>
            <a:ext cx="3386137"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885" name="Picture 5" descr="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231900"/>
            <a:ext cx="3386137"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886" name="Picture 6" descr="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950" y="3803650"/>
            <a:ext cx="3448050"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a:grpSpLocks/>
          </p:cNvGrpSpPr>
          <p:nvPr/>
        </p:nvGrpSpPr>
        <p:grpSpPr bwMode="auto">
          <a:xfrm>
            <a:off x="2597150" y="2601913"/>
            <a:ext cx="3232150" cy="3427412"/>
            <a:chOff x="2238972" y="1988054"/>
            <a:chExt cx="3231838" cy="3426556"/>
          </a:xfrm>
        </p:grpSpPr>
        <p:sp>
          <p:nvSpPr>
            <p:cNvPr id="12294" name="矩形 3"/>
            <p:cNvSpPr>
              <a:spLocks noChangeArrowheads="1"/>
            </p:cNvSpPr>
            <p:nvPr/>
          </p:nvSpPr>
          <p:spPr bwMode="auto">
            <a:xfrm>
              <a:off x="2238972" y="2278026"/>
              <a:ext cx="508646" cy="288032"/>
            </a:xfrm>
            <a:prstGeom prst="rect">
              <a:avLst/>
            </a:prstGeom>
            <a:solidFill>
              <a:schemeClr val="bg1"/>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2295" name="矩形 15"/>
            <p:cNvSpPr>
              <a:spLocks noChangeArrowheads="1"/>
            </p:cNvSpPr>
            <p:nvPr/>
          </p:nvSpPr>
          <p:spPr bwMode="auto">
            <a:xfrm>
              <a:off x="4962164" y="1988054"/>
              <a:ext cx="508646" cy="288032"/>
            </a:xfrm>
            <a:prstGeom prst="rect">
              <a:avLst/>
            </a:prstGeom>
            <a:solidFill>
              <a:schemeClr val="bg1"/>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2296" name="矩形 16"/>
            <p:cNvSpPr>
              <a:spLocks noChangeArrowheads="1"/>
            </p:cNvSpPr>
            <p:nvPr/>
          </p:nvSpPr>
          <p:spPr bwMode="auto">
            <a:xfrm rot="-1911957">
              <a:off x="4808180" y="5126578"/>
              <a:ext cx="508646" cy="288032"/>
            </a:xfrm>
            <a:prstGeom prst="rect">
              <a:avLst/>
            </a:prstGeom>
            <a:solidFill>
              <a:schemeClr val="bg1"/>
            </a:solidFill>
            <a:ln>
              <a:noFill/>
            </a:ln>
            <a:extLst>
              <a:ext uri="{91240B29-F687-4F45-9708-019B960494DF}">
                <a14:hiddenLine xmlns:a14="http://schemas.microsoft.com/office/drawing/2010/main" w="19050" algn="ctr">
                  <a:solidFill>
                    <a:srgbClr val="000000"/>
                  </a:solidFill>
                  <a:round/>
                  <a:headEnd/>
                  <a:tailEnd type="triangle" w="med" len="me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88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8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88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0" descr="-1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931863"/>
            <a:ext cx="3351212"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8" descr="-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0" y="3663950"/>
            <a:ext cx="3552825"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9" descr="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3468688"/>
            <a:ext cx="40084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1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8" y="952500"/>
            <a:ext cx="3413125"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a:spLocks noChangeArrowheads="1"/>
          </p:cNvSpPr>
          <p:nvPr/>
        </p:nvSpPr>
        <p:spPr bwMode="auto">
          <a:xfrm rot="3249702">
            <a:off x="1401763" y="2219325"/>
            <a:ext cx="503238" cy="287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0" name="矩形 9"/>
          <p:cNvSpPr>
            <a:spLocks noChangeArrowheads="1"/>
          </p:cNvSpPr>
          <p:nvPr/>
        </p:nvSpPr>
        <p:spPr bwMode="auto">
          <a:xfrm rot="1838590">
            <a:off x="2162175" y="5635625"/>
            <a:ext cx="503238" cy="2873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1" name="矩形 10"/>
          <p:cNvSpPr>
            <a:spLocks noChangeArrowheads="1"/>
          </p:cNvSpPr>
          <p:nvPr/>
        </p:nvSpPr>
        <p:spPr bwMode="auto">
          <a:xfrm>
            <a:off x="7580313" y="4452938"/>
            <a:ext cx="504825" cy="258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2" name="矩形 11"/>
          <p:cNvSpPr>
            <a:spLocks noChangeArrowheads="1"/>
          </p:cNvSpPr>
          <p:nvPr/>
        </p:nvSpPr>
        <p:spPr bwMode="auto">
          <a:xfrm rot="-549863">
            <a:off x="7108825" y="1471613"/>
            <a:ext cx="571500" cy="258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3" name="矩形 12"/>
          <p:cNvSpPr>
            <a:spLocks noChangeArrowheads="1"/>
          </p:cNvSpPr>
          <p:nvPr/>
        </p:nvSpPr>
        <p:spPr bwMode="auto">
          <a:xfrm rot="-594218">
            <a:off x="5637213" y="1722438"/>
            <a:ext cx="635000"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1" descr="111"/>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254625" y="1866900"/>
            <a:ext cx="3889375" cy="3313113"/>
          </a:xfrm>
          <a:noFill/>
        </p:spPr>
      </p:pic>
      <p:pic>
        <p:nvPicPr>
          <p:cNvPr id="14339" name="Picture 12" descr="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844675"/>
            <a:ext cx="4114800"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rot="-3269408">
            <a:off x="6537326" y="3502025"/>
            <a:ext cx="736600"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7" name="矩形 6"/>
          <p:cNvSpPr>
            <a:spLocks noChangeArrowheads="1"/>
          </p:cNvSpPr>
          <p:nvPr/>
        </p:nvSpPr>
        <p:spPr bwMode="auto">
          <a:xfrm>
            <a:off x="1557338" y="4600575"/>
            <a:ext cx="665162"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1219200" y="2343150"/>
            <a:ext cx="4598988" cy="2309813"/>
            <a:chOff x="1016" y="976"/>
            <a:chExt cx="2256" cy="1136"/>
          </a:xfrm>
        </p:grpSpPr>
        <p:sp>
          <p:nvSpPr>
            <p:cNvPr id="286723" name="Line 3"/>
            <p:cNvSpPr>
              <a:spLocks noChangeShapeType="1"/>
            </p:cNvSpPr>
            <p:nvPr/>
          </p:nvSpPr>
          <p:spPr bwMode="auto">
            <a:xfrm>
              <a:off x="121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4" name="Rectangle 4"/>
            <p:cNvSpPr>
              <a:spLocks noChangeArrowheads="1"/>
            </p:cNvSpPr>
            <p:nvPr/>
          </p:nvSpPr>
          <p:spPr bwMode="auto">
            <a:xfrm>
              <a:off x="1168" y="976"/>
              <a:ext cx="224" cy="191"/>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5" name="Rectangle 5"/>
            <p:cNvSpPr>
              <a:spLocks noChangeArrowheads="1"/>
            </p:cNvSpPr>
            <p:nvPr/>
          </p:nvSpPr>
          <p:spPr bwMode="auto">
            <a:xfrm>
              <a:off x="1176" y="1202"/>
              <a:ext cx="185" cy="16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6" name="Rectangle 6"/>
            <p:cNvSpPr>
              <a:spLocks noChangeArrowheads="1"/>
            </p:cNvSpPr>
            <p:nvPr/>
          </p:nvSpPr>
          <p:spPr bwMode="auto">
            <a:xfrm>
              <a:off x="1176" y="1442"/>
              <a:ext cx="185" cy="18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7" name="Rectangle 7"/>
            <p:cNvSpPr>
              <a:spLocks noChangeArrowheads="1"/>
            </p:cNvSpPr>
            <p:nvPr/>
          </p:nvSpPr>
          <p:spPr bwMode="auto">
            <a:xfrm>
              <a:off x="1176" y="1653"/>
              <a:ext cx="209" cy="18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8" name="Rectangle 8"/>
            <p:cNvSpPr>
              <a:spLocks noChangeArrowheads="1"/>
            </p:cNvSpPr>
            <p:nvPr/>
          </p:nvSpPr>
          <p:spPr bwMode="auto">
            <a:xfrm>
              <a:off x="1176" y="1893"/>
              <a:ext cx="216" cy="21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29" name="Line 9"/>
            <p:cNvSpPr>
              <a:spLocks noChangeShapeType="1"/>
            </p:cNvSpPr>
            <p:nvPr/>
          </p:nvSpPr>
          <p:spPr bwMode="auto">
            <a:xfrm>
              <a:off x="1584"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0" name="Rectangle 10"/>
            <p:cNvSpPr>
              <a:spLocks noChangeArrowheads="1"/>
            </p:cNvSpPr>
            <p:nvPr/>
          </p:nvSpPr>
          <p:spPr bwMode="auto">
            <a:xfrm>
              <a:off x="1528" y="976"/>
              <a:ext cx="224" cy="191"/>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1" name="Rectangle 11"/>
            <p:cNvSpPr>
              <a:spLocks noChangeArrowheads="1"/>
            </p:cNvSpPr>
            <p:nvPr/>
          </p:nvSpPr>
          <p:spPr bwMode="auto">
            <a:xfrm>
              <a:off x="1536" y="1202"/>
              <a:ext cx="184" cy="16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2" name="Rectangle 12"/>
            <p:cNvSpPr>
              <a:spLocks noChangeArrowheads="1"/>
            </p:cNvSpPr>
            <p:nvPr/>
          </p:nvSpPr>
          <p:spPr bwMode="auto">
            <a:xfrm>
              <a:off x="1536" y="1442"/>
              <a:ext cx="184" cy="18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3" name="Rectangle 13"/>
            <p:cNvSpPr>
              <a:spLocks noChangeArrowheads="1"/>
            </p:cNvSpPr>
            <p:nvPr/>
          </p:nvSpPr>
          <p:spPr bwMode="auto">
            <a:xfrm>
              <a:off x="1536" y="1653"/>
              <a:ext cx="208" cy="18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4" name="Rectangle 14"/>
            <p:cNvSpPr>
              <a:spLocks noChangeArrowheads="1"/>
            </p:cNvSpPr>
            <p:nvPr/>
          </p:nvSpPr>
          <p:spPr bwMode="auto">
            <a:xfrm>
              <a:off x="1536" y="1893"/>
              <a:ext cx="216" cy="21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5" name="Line 15"/>
            <p:cNvSpPr>
              <a:spLocks noChangeShapeType="1"/>
            </p:cNvSpPr>
            <p:nvPr/>
          </p:nvSpPr>
          <p:spPr bwMode="auto">
            <a:xfrm>
              <a:off x="2320"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6" name="Rectangle 16"/>
            <p:cNvSpPr>
              <a:spLocks noChangeArrowheads="1"/>
            </p:cNvSpPr>
            <p:nvPr/>
          </p:nvSpPr>
          <p:spPr bwMode="auto">
            <a:xfrm>
              <a:off x="2270" y="976"/>
              <a:ext cx="224" cy="191"/>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7" name="Rectangle 17"/>
            <p:cNvSpPr>
              <a:spLocks noChangeArrowheads="1"/>
            </p:cNvSpPr>
            <p:nvPr/>
          </p:nvSpPr>
          <p:spPr bwMode="auto">
            <a:xfrm>
              <a:off x="2272" y="1202"/>
              <a:ext cx="184" cy="16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8" name="Rectangle 18"/>
            <p:cNvSpPr>
              <a:spLocks noChangeArrowheads="1"/>
            </p:cNvSpPr>
            <p:nvPr/>
          </p:nvSpPr>
          <p:spPr bwMode="auto">
            <a:xfrm>
              <a:off x="2272" y="1436"/>
              <a:ext cx="184" cy="18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39" name="Rectangle 19"/>
            <p:cNvSpPr>
              <a:spLocks noChangeArrowheads="1"/>
            </p:cNvSpPr>
            <p:nvPr/>
          </p:nvSpPr>
          <p:spPr bwMode="auto">
            <a:xfrm>
              <a:off x="2272" y="1653"/>
              <a:ext cx="208" cy="18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0" name="Rectangle 20"/>
            <p:cNvSpPr>
              <a:spLocks noChangeArrowheads="1"/>
            </p:cNvSpPr>
            <p:nvPr/>
          </p:nvSpPr>
          <p:spPr bwMode="auto">
            <a:xfrm>
              <a:off x="2272" y="1893"/>
              <a:ext cx="216" cy="21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1" name="Line 21"/>
            <p:cNvSpPr>
              <a:spLocks noChangeShapeType="1"/>
            </p:cNvSpPr>
            <p:nvPr/>
          </p:nvSpPr>
          <p:spPr bwMode="auto">
            <a:xfrm>
              <a:off x="268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3848" name="Group 22"/>
            <p:cNvGrpSpPr>
              <a:grpSpLocks/>
            </p:cNvGrpSpPr>
            <p:nvPr/>
          </p:nvGrpSpPr>
          <p:grpSpPr bwMode="auto">
            <a:xfrm>
              <a:off x="2632" y="976"/>
              <a:ext cx="224" cy="1136"/>
              <a:chOff x="0" y="0"/>
              <a:chExt cx="20000" cy="20000"/>
            </a:xfrm>
          </p:grpSpPr>
          <p:sp>
            <p:nvSpPr>
              <p:cNvPr id="286743" name="Rectangle 23"/>
              <p:cNvSpPr>
                <a:spLocks noChangeArrowheads="1"/>
              </p:cNvSpPr>
              <p:nvPr/>
            </p:nvSpPr>
            <p:spPr bwMode="auto">
              <a:xfrm>
                <a:off x="-11" y="0"/>
                <a:ext cx="20025" cy="335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4" name="Rectangle 24"/>
              <p:cNvSpPr>
                <a:spLocks noChangeArrowheads="1"/>
              </p:cNvSpPr>
              <p:nvPr/>
            </p:nvSpPr>
            <p:spPr bwMode="auto">
              <a:xfrm>
                <a:off x="684" y="3973"/>
                <a:ext cx="16479" cy="285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5" name="Rectangle 25"/>
              <p:cNvSpPr>
                <a:spLocks noChangeArrowheads="1"/>
              </p:cNvSpPr>
              <p:nvPr/>
            </p:nvSpPr>
            <p:spPr bwMode="auto">
              <a:xfrm>
                <a:off x="684" y="8192"/>
                <a:ext cx="16479" cy="3230"/>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6" name="Rectangle 26"/>
              <p:cNvSpPr>
                <a:spLocks noChangeArrowheads="1"/>
              </p:cNvSpPr>
              <p:nvPr/>
            </p:nvSpPr>
            <p:spPr bwMode="auto">
              <a:xfrm>
                <a:off x="684" y="11918"/>
                <a:ext cx="18634" cy="324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7" name="Rectangle 27"/>
              <p:cNvSpPr>
                <a:spLocks noChangeArrowheads="1"/>
              </p:cNvSpPr>
              <p:nvPr/>
            </p:nvSpPr>
            <p:spPr bwMode="auto">
              <a:xfrm>
                <a:off x="684" y="16137"/>
                <a:ext cx="19329" cy="386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48" name="Line 28"/>
            <p:cNvSpPr>
              <a:spLocks noChangeShapeType="1"/>
            </p:cNvSpPr>
            <p:nvPr/>
          </p:nvSpPr>
          <p:spPr bwMode="auto">
            <a:xfrm>
              <a:off x="3048" y="984"/>
              <a:ext cx="0" cy="1114"/>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3850" name="Group 29"/>
            <p:cNvGrpSpPr>
              <a:grpSpLocks/>
            </p:cNvGrpSpPr>
            <p:nvPr/>
          </p:nvGrpSpPr>
          <p:grpSpPr bwMode="auto">
            <a:xfrm>
              <a:off x="2992" y="976"/>
              <a:ext cx="224" cy="1136"/>
              <a:chOff x="0" y="0"/>
              <a:chExt cx="20000" cy="20000"/>
            </a:xfrm>
          </p:grpSpPr>
          <p:sp>
            <p:nvSpPr>
              <p:cNvPr id="286750" name="Rectangle 30"/>
              <p:cNvSpPr>
                <a:spLocks noChangeArrowheads="1"/>
              </p:cNvSpPr>
              <p:nvPr/>
            </p:nvSpPr>
            <p:spPr bwMode="auto">
              <a:xfrm>
                <a:off x="-31" y="0"/>
                <a:ext cx="20025" cy="335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1" name="Rectangle 31"/>
              <p:cNvSpPr>
                <a:spLocks noChangeArrowheads="1"/>
              </p:cNvSpPr>
              <p:nvPr/>
            </p:nvSpPr>
            <p:spPr bwMode="auto">
              <a:xfrm>
                <a:off x="664" y="3973"/>
                <a:ext cx="16479" cy="2859"/>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2" name="Rectangle 32"/>
              <p:cNvSpPr>
                <a:spLocks noChangeArrowheads="1"/>
              </p:cNvSpPr>
              <p:nvPr/>
            </p:nvSpPr>
            <p:spPr bwMode="auto">
              <a:xfrm>
                <a:off x="664" y="8192"/>
                <a:ext cx="16479" cy="3230"/>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3" name="Rectangle 33"/>
              <p:cNvSpPr>
                <a:spLocks noChangeArrowheads="1"/>
              </p:cNvSpPr>
              <p:nvPr/>
            </p:nvSpPr>
            <p:spPr bwMode="auto">
              <a:xfrm>
                <a:off x="664" y="11918"/>
                <a:ext cx="18634" cy="3244"/>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4" name="Rectangle 34"/>
              <p:cNvSpPr>
                <a:spLocks noChangeArrowheads="1"/>
              </p:cNvSpPr>
              <p:nvPr/>
            </p:nvSpPr>
            <p:spPr bwMode="auto">
              <a:xfrm>
                <a:off x="664" y="16137"/>
                <a:ext cx="19329" cy="386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55" name="Line 35"/>
            <p:cNvSpPr>
              <a:spLocks noChangeShapeType="1"/>
            </p:cNvSpPr>
            <p:nvPr/>
          </p:nvSpPr>
          <p:spPr bwMode="auto">
            <a:xfrm>
              <a:off x="1032" y="1318"/>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6" name="Line 36"/>
            <p:cNvSpPr>
              <a:spLocks noChangeShapeType="1"/>
            </p:cNvSpPr>
            <p:nvPr/>
          </p:nvSpPr>
          <p:spPr bwMode="auto">
            <a:xfrm>
              <a:off x="1952" y="984"/>
              <a:ext cx="0" cy="1113"/>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3853" name="Group 37"/>
            <p:cNvGrpSpPr>
              <a:grpSpLocks/>
            </p:cNvGrpSpPr>
            <p:nvPr/>
          </p:nvGrpSpPr>
          <p:grpSpPr bwMode="auto">
            <a:xfrm>
              <a:off x="1896" y="976"/>
              <a:ext cx="224" cy="1135"/>
              <a:chOff x="0" y="0"/>
              <a:chExt cx="20000" cy="20000"/>
            </a:xfrm>
          </p:grpSpPr>
          <p:sp>
            <p:nvSpPr>
              <p:cNvPr id="286758" name="Rectangle 38"/>
              <p:cNvSpPr>
                <a:spLocks noChangeArrowheads="1"/>
              </p:cNvSpPr>
              <p:nvPr/>
            </p:nvSpPr>
            <p:spPr bwMode="auto">
              <a:xfrm>
                <a:off x="-2" y="0"/>
                <a:ext cx="20025" cy="3357"/>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59" name="Rectangle 39"/>
              <p:cNvSpPr>
                <a:spLocks noChangeArrowheads="1"/>
              </p:cNvSpPr>
              <p:nvPr/>
            </p:nvSpPr>
            <p:spPr bwMode="auto">
              <a:xfrm>
                <a:off x="693" y="3976"/>
                <a:ext cx="16479" cy="286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0" name="Rectangle 40"/>
              <p:cNvSpPr>
                <a:spLocks noChangeArrowheads="1"/>
              </p:cNvSpPr>
              <p:nvPr/>
            </p:nvSpPr>
            <p:spPr bwMode="auto">
              <a:xfrm>
                <a:off x="693" y="8200"/>
                <a:ext cx="16479" cy="323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1" name="Rectangle 41"/>
              <p:cNvSpPr>
                <a:spLocks noChangeArrowheads="1"/>
              </p:cNvSpPr>
              <p:nvPr/>
            </p:nvSpPr>
            <p:spPr bwMode="auto">
              <a:xfrm>
                <a:off x="693" y="11928"/>
                <a:ext cx="18634" cy="323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2" name="Rectangle 42"/>
              <p:cNvSpPr>
                <a:spLocks noChangeArrowheads="1"/>
              </p:cNvSpPr>
              <p:nvPr/>
            </p:nvSpPr>
            <p:spPr bwMode="auto">
              <a:xfrm>
                <a:off x="693" y="16152"/>
                <a:ext cx="19329" cy="3852"/>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2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00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63" name="Line 43"/>
            <p:cNvSpPr>
              <a:spLocks noChangeShapeType="1"/>
            </p:cNvSpPr>
            <p:nvPr/>
          </p:nvSpPr>
          <p:spPr bwMode="auto">
            <a:xfrm>
              <a:off x="1016" y="1095"/>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4" name="Line 44"/>
            <p:cNvSpPr>
              <a:spLocks noChangeShapeType="1"/>
            </p:cNvSpPr>
            <p:nvPr/>
          </p:nvSpPr>
          <p:spPr bwMode="auto">
            <a:xfrm>
              <a:off x="1024" y="1556"/>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5" name="Line 45"/>
            <p:cNvSpPr>
              <a:spLocks noChangeShapeType="1"/>
            </p:cNvSpPr>
            <p:nvPr/>
          </p:nvSpPr>
          <p:spPr bwMode="auto">
            <a:xfrm>
              <a:off x="1016" y="1770"/>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6" name="Line 46"/>
            <p:cNvSpPr>
              <a:spLocks noChangeShapeType="1"/>
            </p:cNvSpPr>
            <p:nvPr/>
          </p:nvSpPr>
          <p:spPr bwMode="auto">
            <a:xfrm>
              <a:off x="1032" y="2006"/>
              <a:ext cx="2240" cy="0"/>
            </a:xfrm>
            <a:prstGeom prst="line">
              <a:avLst/>
            </a:prstGeom>
            <a:noFill/>
            <a:ln w="25400">
              <a:solidFill>
                <a:srgbClr val="000066"/>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5" name="Group 47"/>
          <p:cNvGrpSpPr>
            <a:grpSpLocks/>
          </p:cNvGrpSpPr>
          <p:nvPr/>
        </p:nvGrpSpPr>
        <p:grpSpPr bwMode="auto">
          <a:xfrm>
            <a:off x="1104900" y="2566988"/>
            <a:ext cx="293688" cy="471487"/>
            <a:chOff x="960" y="1086"/>
            <a:chExt cx="144" cy="232"/>
          </a:xfrm>
        </p:grpSpPr>
        <p:sp>
          <p:nvSpPr>
            <p:cNvPr id="286768" name="Line 48"/>
            <p:cNvSpPr>
              <a:spLocks noChangeShapeType="1"/>
            </p:cNvSpPr>
            <p:nvPr/>
          </p:nvSpPr>
          <p:spPr bwMode="auto">
            <a:xfrm>
              <a:off x="1104" y="1086"/>
              <a:ext cx="0" cy="232"/>
            </a:xfrm>
            <a:prstGeom prst="line">
              <a:avLst/>
            </a:prstGeom>
            <a:noFill/>
            <a:ln w="25400">
              <a:solidFill>
                <a:srgbClr val="000066"/>
              </a:solidFill>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69" name="Rectangle 49"/>
            <p:cNvSpPr>
              <a:spLocks noChangeArrowheads="1"/>
            </p:cNvSpPr>
            <p:nvPr/>
          </p:nvSpPr>
          <p:spPr bwMode="auto">
            <a:xfrm>
              <a:off x="960" y="1128"/>
              <a:ext cx="136"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endParaRPr kumimoji="1" lang="en-US" altLang="zh-CN" sz="1000" i="1"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6" name="Group 50"/>
          <p:cNvGrpSpPr>
            <a:grpSpLocks/>
          </p:cNvGrpSpPr>
          <p:nvPr/>
        </p:nvGrpSpPr>
        <p:grpSpPr bwMode="auto">
          <a:xfrm>
            <a:off x="1446213" y="1824038"/>
            <a:ext cx="1663700" cy="1189037"/>
            <a:chOff x="1128" y="96"/>
            <a:chExt cx="816" cy="585"/>
          </a:xfrm>
        </p:grpSpPr>
        <p:sp>
          <p:nvSpPr>
            <p:cNvPr id="286771" name="Line 51"/>
            <p:cNvSpPr>
              <a:spLocks noChangeShapeType="1"/>
            </p:cNvSpPr>
            <p:nvPr/>
          </p:nvSpPr>
          <p:spPr bwMode="auto">
            <a:xfrm>
              <a:off x="1128" y="293"/>
              <a:ext cx="816" cy="388"/>
            </a:xfrm>
            <a:prstGeom prst="line">
              <a:avLst/>
            </a:prstGeom>
            <a:noFill/>
            <a:ln w="2540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72" name="Line 52"/>
            <p:cNvSpPr>
              <a:spLocks noChangeShapeType="1"/>
            </p:cNvSpPr>
            <p:nvPr/>
          </p:nvSpPr>
          <p:spPr bwMode="auto">
            <a:xfrm>
              <a:off x="1192" y="96"/>
              <a:ext cx="752" cy="360"/>
            </a:xfrm>
            <a:prstGeom prst="line">
              <a:avLst/>
            </a:prstGeom>
            <a:noFill/>
            <a:ln w="25400">
              <a:solidFill>
                <a:srgbClr val="C00000"/>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7" name="Group 53"/>
          <p:cNvGrpSpPr>
            <a:grpSpLocks/>
          </p:cNvGrpSpPr>
          <p:nvPr/>
        </p:nvGrpSpPr>
        <p:grpSpPr bwMode="auto">
          <a:xfrm>
            <a:off x="3094038" y="1824038"/>
            <a:ext cx="1663700" cy="1203325"/>
            <a:chOff x="1936" y="96"/>
            <a:chExt cx="816" cy="592"/>
          </a:xfrm>
        </p:grpSpPr>
        <p:sp>
          <p:nvSpPr>
            <p:cNvPr id="286774" name="Line 54"/>
            <p:cNvSpPr>
              <a:spLocks noChangeShapeType="1"/>
            </p:cNvSpPr>
            <p:nvPr/>
          </p:nvSpPr>
          <p:spPr bwMode="auto">
            <a:xfrm flipH="1">
              <a:off x="1936" y="300"/>
              <a:ext cx="816" cy="388"/>
            </a:xfrm>
            <a:prstGeom prst="line">
              <a:avLst/>
            </a:prstGeom>
            <a:noFill/>
            <a:ln w="25400">
              <a:solidFill>
                <a:srgbClr val="C00000"/>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75" name="Line 55"/>
            <p:cNvSpPr>
              <a:spLocks noChangeShapeType="1"/>
            </p:cNvSpPr>
            <p:nvPr/>
          </p:nvSpPr>
          <p:spPr bwMode="auto">
            <a:xfrm flipH="1">
              <a:off x="1944" y="96"/>
              <a:ext cx="752" cy="360"/>
            </a:xfrm>
            <a:prstGeom prst="line">
              <a:avLst/>
            </a:prstGeom>
            <a:noFill/>
            <a:ln w="25400">
              <a:solidFill>
                <a:srgbClr val="C00000"/>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8" name="Group 56"/>
          <p:cNvGrpSpPr>
            <a:grpSpLocks/>
          </p:cNvGrpSpPr>
          <p:nvPr/>
        </p:nvGrpSpPr>
        <p:grpSpPr bwMode="auto">
          <a:xfrm>
            <a:off x="3468688" y="2238375"/>
            <a:ext cx="571500" cy="333375"/>
            <a:chOff x="2120" y="924"/>
            <a:chExt cx="280" cy="164"/>
          </a:xfrm>
        </p:grpSpPr>
        <p:sp>
          <p:nvSpPr>
            <p:cNvPr id="286777" name="Arc 57"/>
            <p:cNvSpPr>
              <a:spLocks/>
            </p:cNvSpPr>
            <p:nvPr/>
          </p:nvSpPr>
          <p:spPr bwMode="auto">
            <a:xfrm rot="473037">
              <a:off x="2120" y="981"/>
              <a:ext cx="74"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78" name="Rectangle 58"/>
            <p:cNvSpPr>
              <a:spLocks noChangeArrowheads="1"/>
            </p:cNvSpPr>
            <p:nvPr/>
          </p:nvSpPr>
          <p:spPr bwMode="auto">
            <a:xfrm>
              <a:off x="2184" y="924"/>
              <a:ext cx="216" cy="163"/>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799" name="Group 59"/>
          <p:cNvGrpSpPr>
            <a:grpSpLocks/>
          </p:cNvGrpSpPr>
          <p:nvPr/>
        </p:nvGrpSpPr>
        <p:grpSpPr bwMode="auto">
          <a:xfrm>
            <a:off x="2278063" y="2209800"/>
            <a:ext cx="425450" cy="358775"/>
            <a:chOff x="1536" y="910"/>
            <a:chExt cx="208" cy="177"/>
          </a:xfrm>
        </p:grpSpPr>
        <p:sp>
          <p:nvSpPr>
            <p:cNvPr id="286780" name="Arc 60"/>
            <p:cNvSpPr>
              <a:spLocks/>
            </p:cNvSpPr>
            <p:nvPr/>
          </p:nvSpPr>
          <p:spPr bwMode="auto">
            <a:xfrm rot="21122288" flipH="1">
              <a:off x="1673" y="974"/>
              <a:ext cx="71" cy="1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1" name="Rectangle 61"/>
            <p:cNvSpPr>
              <a:spLocks noChangeArrowheads="1"/>
            </p:cNvSpPr>
            <p:nvPr/>
          </p:nvSpPr>
          <p:spPr bwMode="auto">
            <a:xfrm>
              <a:off x="1536" y="910"/>
              <a:ext cx="152" cy="170"/>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82" name="Rectangle 62"/>
          <p:cNvSpPr>
            <a:spLocks noChangeArrowheads="1"/>
          </p:cNvSpPr>
          <p:nvPr/>
        </p:nvSpPr>
        <p:spPr bwMode="auto">
          <a:xfrm>
            <a:off x="1903413" y="3046413"/>
            <a:ext cx="873125" cy="330200"/>
          </a:xfrm>
          <a:prstGeom prst="rect">
            <a:avLst/>
          </a:prstGeom>
          <a:noFill/>
          <a:ln w="25400">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000" dirty="0" err="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dsin</a:t>
            </a:r>
            <a:r>
              <a:rPr kumimoji="1" lang="en-US" altLang="zh-CN" sz="2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dirty="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3801" name="Group 63"/>
          <p:cNvGrpSpPr>
            <a:grpSpLocks/>
          </p:cNvGrpSpPr>
          <p:nvPr/>
        </p:nvGrpSpPr>
        <p:grpSpPr bwMode="auto">
          <a:xfrm>
            <a:off x="2828925" y="2517775"/>
            <a:ext cx="558800" cy="476250"/>
            <a:chOff x="1806" y="1073"/>
            <a:chExt cx="274" cy="234"/>
          </a:xfrm>
        </p:grpSpPr>
        <p:sp>
          <p:nvSpPr>
            <p:cNvPr id="286784" name="Line 64"/>
            <p:cNvSpPr>
              <a:spLocks noChangeShapeType="1"/>
            </p:cNvSpPr>
            <p:nvPr/>
          </p:nvSpPr>
          <p:spPr bwMode="auto">
            <a:xfrm flipH="1">
              <a:off x="1824" y="1073"/>
              <a:ext cx="112" cy="169"/>
            </a:xfrm>
            <a:prstGeom prst="line">
              <a:avLst/>
            </a:prstGeom>
            <a:noFill/>
            <a:ln w="28575">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5" name="Line 65"/>
            <p:cNvSpPr>
              <a:spLocks noChangeShapeType="1"/>
            </p:cNvSpPr>
            <p:nvPr/>
          </p:nvSpPr>
          <p:spPr bwMode="auto">
            <a:xfrm>
              <a:off x="1960" y="1073"/>
              <a:ext cx="112" cy="169"/>
            </a:xfrm>
            <a:prstGeom prst="line">
              <a:avLst/>
            </a:prstGeom>
            <a:noFill/>
            <a:ln w="28575">
              <a:solidFill>
                <a:srgbClr val="0000CC"/>
              </a:solidFill>
              <a:prstDash val="sysDot"/>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6" name="Line 66"/>
            <p:cNvSpPr>
              <a:spLocks noChangeShapeType="1"/>
            </p:cNvSpPr>
            <p:nvPr/>
          </p:nvSpPr>
          <p:spPr bwMode="auto">
            <a:xfrm>
              <a:off x="1806" y="1258"/>
              <a:ext cx="120" cy="49"/>
            </a:xfrm>
            <a:prstGeom prst="line">
              <a:avLst/>
            </a:prstGeom>
            <a:noFill/>
            <a:ln w="2857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7" name="Line 67"/>
            <p:cNvSpPr>
              <a:spLocks noChangeShapeType="1"/>
            </p:cNvSpPr>
            <p:nvPr/>
          </p:nvSpPr>
          <p:spPr bwMode="auto">
            <a:xfrm flipH="1">
              <a:off x="1960" y="1252"/>
              <a:ext cx="120" cy="51"/>
            </a:xfrm>
            <a:prstGeom prst="line">
              <a:avLst/>
            </a:prstGeom>
            <a:noFill/>
            <a:ln w="28575">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8" name="Arc 68"/>
            <p:cNvSpPr>
              <a:spLocks/>
            </p:cNvSpPr>
            <p:nvPr/>
          </p:nvSpPr>
          <p:spPr bwMode="auto">
            <a:xfrm rot="1372667" flipV="1">
              <a:off x="1953" y="1170"/>
              <a:ext cx="71" cy="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89" name="Arc 69"/>
            <p:cNvSpPr>
              <a:spLocks/>
            </p:cNvSpPr>
            <p:nvPr/>
          </p:nvSpPr>
          <p:spPr bwMode="auto">
            <a:xfrm rot="2686142" flipV="1">
              <a:off x="1869" y="1165"/>
              <a:ext cx="71" cy="5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6790" name="Text Box 70"/>
          <p:cNvSpPr txBox="1">
            <a:spLocks noChangeArrowheads="1"/>
          </p:cNvSpPr>
          <p:nvPr/>
        </p:nvSpPr>
        <p:spPr bwMode="auto">
          <a:xfrm>
            <a:off x="560388" y="2116138"/>
            <a:ext cx="977900"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晶面</a:t>
            </a:r>
            <a:endParaRPr kumimoji="1"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91" name="Text Box 71"/>
          <p:cNvSpPr txBox="1">
            <a:spLocks noChangeArrowheads="1"/>
          </p:cNvSpPr>
          <p:nvPr/>
        </p:nvSpPr>
        <p:spPr bwMode="auto">
          <a:xfrm>
            <a:off x="2376488" y="2701925"/>
            <a:ext cx="53816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endParaRPr kumimoji="1" lang="en-US" altLang="zh-CN" sz="16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92" name="Text Box 72"/>
          <p:cNvSpPr txBox="1">
            <a:spLocks noChangeArrowheads="1"/>
          </p:cNvSpPr>
          <p:nvPr/>
        </p:nvSpPr>
        <p:spPr bwMode="auto">
          <a:xfrm>
            <a:off x="2846388" y="2994025"/>
            <a:ext cx="53816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p>
        </p:txBody>
      </p:sp>
      <p:sp>
        <p:nvSpPr>
          <p:cNvPr id="286793" name="Text Box 73"/>
          <p:cNvSpPr txBox="1">
            <a:spLocks noChangeArrowheads="1"/>
          </p:cNvSpPr>
          <p:nvPr/>
        </p:nvSpPr>
        <p:spPr bwMode="auto">
          <a:xfrm>
            <a:off x="3375025" y="2735263"/>
            <a:ext cx="538163"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type="none" w="med" len="sm"/>
                <a:tailEnd type="none" w="med"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defRPr/>
            </a:pPr>
            <a:r>
              <a:rPr kumimoji="1" lang="en-US" altLang="zh-CN" sz="24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endParaRPr kumimoji="1"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94" name="Line 74"/>
          <p:cNvSpPr>
            <a:spLocks noChangeShapeType="1"/>
          </p:cNvSpPr>
          <p:nvPr/>
        </p:nvSpPr>
        <p:spPr bwMode="auto">
          <a:xfrm flipH="1">
            <a:off x="2617788" y="2978150"/>
            <a:ext cx="346075" cy="220663"/>
          </a:xfrm>
          <a:prstGeom prst="line">
            <a:avLst/>
          </a:prstGeom>
          <a:noFill/>
          <a:ln w="25400">
            <a:solidFill>
              <a:srgbClr val="000066"/>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99" name="Text Box 79"/>
          <p:cNvSpPr txBox="1">
            <a:spLocks noChangeArrowheads="1"/>
          </p:cNvSpPr>
          <p:nvPr/>
        </p:nvSpPr>
        <p:spPr bwMode="auto">
          <a:xfrm>
            <a:off x="5522913" y="5473700"/>
            <a:ext cx="36576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kumimoji="1" lang="en-US" altLang="zh-CN" sz="3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1" lang="zh-CN" altLang="en-US" sz="32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布喇格公式</a:t>
            </a:r>
          </a:p>
        </p:txBody>
      </p:sp>
      <p:grpSp>
        <p:nvGrpSpPr>
          <p:cNvPr id="33808" name="Group 80"/>
          <p:cNvGrpSpPr>
            <a:grpSpLocks/>
          </p:cNvGrpSpPr>
          <p:nvPr/>
        </p:nvGrpSpPr>
        <p:grpSpPr bwMode="auto">
          <a:xfrm>
            <a:off x="4643438" y="1577975"/>
            <a:ext cx="412750" cy="914400"/>
            <a:chOff x="3004" y="0"/>
            <a:chExt cx="260" cy="576"/>
          </a:xfrm>
        </p:grpSpPr>
        <p:sp>
          <p:nvSpPr>
            <p:cNvPr id="286801" name="Rectangle 81"/>
            <p:cNvSpPr>
              <a:spLocks noChangeArrowheads="1"/>
            </p:cNvSpPr>
            <p:nvPr/>
          </p:nvSpPr>
          <p:spPr bwMode="auto">
            <a:xfrm>
              <a:off x="3058" y="296"/>
              <a:ext cx="206"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pPr algn="just">
                <a:defRPr/>
              </a:pPr>
              <a:r>
                <a:rPr kumimoji="1"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kumimoji="1" lang="en-US" altLang="zh-CN" sz="16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802" name="Rectangle 82"/>
            <p:cNvSpPr>
              <a:spLocks noChangeArrowheads="1"/>
            </p:cNvSpPr>
            <p:nvPr/>
          </p:nvSpPr>
          <p:spPr bwMode="auto">
            <a:xfrm>
              <a:off x="3004" y="0"/>
              <a:ext cx="23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p>
          </p:txBody>
        </p:sp>
      </p:grpSp>
      <p:sp>
        <p:nvSpPr>
          <p:cNvPr id="2" name="标题 1"/>
          <p:cNvSpPr>
            <a:spLocks noGrp="1"/>
          </p:cNvSpPr>
          <p:nvPr>
            <p:ph type="title"/>
          </p:nvPr>
        </p:nvSpPr>
        <p:spPr/>
        <p:txBody>
          <a:bodyPr/>
          <a:lstStyle/>
          <a:p>
            <a:pPr>
              <a:defRPr/>
            </a:pPr>
            <a:r>
              <a:rPr lang="en-US" altLang="zh-CN" dirty="0"/>
              <a:t>X</a:t>
            </a:r>
            <a:r>
              <a:rPr lang="zh-CN" altLang="en-US" dirty="0"/>
              <a:t>射线衍射初探</a:t>
            </a:r>
            <a:r>
              <a:rPr lang="en-US" altLang="zh-CN" dirty="0">
                <a:solidFill>
                  <a:srgbClr val="C00000"/>
                </a:solidFill>
              </a:rPr>
              <a:t>——</a:t>
            </a:r>
            <a:r>
              <a:rPr lang="zh-CN" dirty="0">
                <a:solidFill>
                  <a:srgbClr val="C00000"/>
                </a:solidFill>
              </a:rPr>
              <a:t>平行面间散射光的干涉</a:t>
            </a:r>
          </a:p>
        </p:txBody>
      </p:sp>
      <p:graphicFrame>
        <p:nvGraphicFramePr>
          <p:cNvPr id="33810" name="Object 54"/>
          <p:cNvGraphicFramePr>
            <a:graphicFrameLocks noChangeAspect="1"/>
          </p:cNvGraphicFramePr>
          <p:nvPr/>
        </p:nvGraphicFramePr>
        <p:xfrm>
          <a:off x="1057275" y="4994275"/>
          <a:ext cx="4465638" cy="1528763"/>
        </p:xfrm>
        <a:graphic>
          <a:graphicData uri="http://schemas.openxmlformats.org/presentationml/2006/ole">
            <mc:AlternateContent xmlns:mc="http://schemas.openxmlformats.org/markup-compatibility/2006">
              <mc:Choice xmlns:v="urn:schemas-microsoft-com:vml" Requires="v">
                <p:oleObj spid="_x0000_s33882" name="公式" r:id="rId3" imgW="1851650" imgH="541065" progId="Equation.3">
                  <p:embed/>
                </p:oleObj>
              </mc:Choice>
              <mc:Fallback>
                <p:oleObj name="公式" r:id="rId3" imgW="1851650" imgH="541065" progId="Equation.3">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75" y="4994275"/>
                        <a:ext cx="446563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442913" y="765175"/>
            <a:ext cx="8243887" cy="792163"/>
          </a:xfrm>
        </p:spPr>
        <p:txBody>
          <a:bodyPr/>
          <a:lstStyle/>
          <a:p>
            <a:pPr eaLnBrk="1" hangingPunct="1">
              <a:defRPr/>
            </a:pPr>
            <a:r>
              <a:rPr lang="zh-CN" altLang="en-US" dirty="0">
                <a:latin typeface="微软雅黑" panose="020B0503020204020204" pitchFamily="34" charset="-122"/>
              </a:rPr>
              <a:t>晶向指数的意义</a:t>
            </a:r>
          </a:p>
        </p:txBody>
      </p:sp>
      <p:sp>
        <p:nvSpPr>
          <p:cNvPr id="13315" name="Rectangle 3"/>
          <p:cNvSpPr>
            <a:spLocks noGrp="1" noChangeArrowheads="1"/>
          </p:cNvSpPr>
          <p:nvPr>
            <p:ph idx="1"/>
          </p:nvPr>
        </p:nvSpPr>
        <p:spPr>
          <a:xfrm>
            <a:off x="442913" y="2035175"/>
            <a:ext cx="8089900" cy="749300"/>
          </a:xfrm>
          <a:effectLst>
            <a:prstShdw prst="shdw17" dist="17961" dir="2700000">
              <a:srgbClr val="99995C"/>
            </a:prstShdw>
          </a:effectLst>
        </p:spPr>
        <p:txBody>
          <a:bodyPr/>
          <a:lstStyle/>
          <a:p>
            <a:pPr eaLnBrk="1" hangingPunct="1">
              <a:spcBef>
                <a:spcPct val="0"/>
              </a:spcBef>
              <a:buFont typeface="Wingdings" panose="05000000000000000000" pitchFamily="2" charset="2"/>
              <a:buChar char="Ø"/>
              <a:defRPr/>
            </a:pPr>
            <a:r>
              <a:rPr lang="zh-CN" altLang="en-US" sz="2800" dirty="0"/>
              <a:t>晶向指数：表示所有相互平行、方向一致的晶向；</a:t>
            </a:r>
          </a:p>
        </p:txBody>
      </p:sp>
      <p:sp>
        <p:nvSpPr>
          <p:cNvPr id="381956" name="Text Box 4"/>
          <p:cNvSpPr txBox="1">
            <a:spLocks noChangeArrowheads="1"/>
          </p:cNvSpPr>
          <p:nvPr/>
        </p:nvSpPr>
        <p:spPr bwMode="auto">
          <a:xfrm>
            <a:off x="442913" y="3325813"/>
            <a:ext cx="8089900" cy="954087"/>
          </a:xfrm>
          <a:prstGeom prst="rect">
            <a:avLst/>
          </a:prstGeom>
          <a:noFill/>
          <a:ln>
            <a:noFill/>
          </a:ln>
          <a:effectLst>
            <a:prstShdw prst="shdw17" dist="17961" dir="2700000">
              <a:schemeClr val="accent1">
                <a:gamma/>
                <a:shade val="60000"/>
                <a:invGamma/>
              </a:schemeClr>
            </a:prstShdw>
          </a:effectLst>
          <a:extLst/>
        </p:spPr>
        <p:txBody>
          <a:bodyPr>
            <a:spAutoFit/>
          </a:bodyPr>
          <a:lstStyle/>
          <a:p>
            <a:pPr marL="457200" indent="-457200" eaLnBrk="1" hangingPunct="1">
              <a:buFont typeface="Wingdings" panose="05000000000000000000" pitchFamily="2" charset="2"/>
              <a:buChar char="Ø"/>
              <a:defRPr/>
            </a:pPr>
            <a:r>
              <a:rPr lang="zh-CN" altLang="en-US" dirty="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所指方向相反，则晶向指数的数字相同，但符号相反；</a:t>
            </a:r>
          </a:p>
        </p:txBody>
      </p:sp>
      <p:sp>
        <p:nvSpPr>
          <p:cNvPr id="13317" name="Text Box 5"/>
          <p:cNvSpPr txBox="1">
            <a:spLocks noChangeArrowheads="1"/>
          </p:cNvSpPr>
          <p:nvPr/>
        </p:nvSpPr>
        <p:spPr bwMode="auto">
          <a:xfrm>
            <a:off x="442913" y="4943475"/>
            <a:ext cx="8089900" cy="954088"/>
          </a:xfrm>
          <a:prstGeom prst="rect">
            <a:avLst/>
          </a:prstGeom>
          <a:noFill/>
          <a:ln>
            <a:noFill/>
          </a:ln>
          <a:effectLst>
            <a:prstShdw prst="shdw17" dist="17961" dir="2700000">
              <a:srgbClr val="7A997A"/>
            </a:prstShdw>
          </a:effec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defRPr/>
            </a:pPr>
            <a:r>
              <a:rPr lang="zh-CN" altLang="en-US" sz="28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晶体中因对称关系而等同的各组晶向可归并为一个等效晶向族，用</a:t>
            </a:r>
            <a:r>
              <a:rPr lang="en-US" altLang="zh-CN"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&lt; </a:t>
            </a:r>
            <a:r>
              <a:rPr lang="en-US" altLang="zh-CN" sz="28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800" i="1"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8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800" i="1"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800" i="1"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800" dirty="0">
                <a:solidFill>
                  <a:srgbClr val="1C1C1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8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表示</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3" name="Rectangle 3"/>
          <p:cNvSpPr>
            <a:spLocks noChangeArrowheads="1"/>
          </p:cNvSpPr>
          <p:nvPr/>
        </p:nvSpPr>
        <p:spPr bwMode="auto">
          <a:xfrm>
            <a:off x="304800" y="1731963"/>
            <a:ext cx="3962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立方边</a:t>
            </a:r>
            <a:r>
              <a:rPr kumimoji="1" lang="en-US" altLang="zh-CN" sz="26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OA</a:t>
            </a:r>
            <a:r>
              <a:rPr kumimoji="1" lang="zh-CN" altLang="en-US" sz="26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的晶向</a:t>
            </a:r>
          </a:p>
        </p:txBody>
      </p:sp>
      <p:sp>
        <p:nvSpPr>
          <p:cNvPr id="389126" name="Rectangle 6"/>
          <p:cNvSpPr>
            <a:spLocks noChangeArrowheads="1"/>
          </p:cNvSpPr>
          <p:nvPr/>
        </p:nvSpPr>
        <p:spPr bwMode="auto">
          <a:xfrm>
            <a:off x="4114800" y="1727200"/>
            <a:ext cx="4495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defRPr/>
            </a:pPr>
            <a:r>
              <a:rPr kumimoji="1" lang="zh-CN" altLang="en-US" sz="26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立方边共有</a:t>
            </a:r>
            <a:r>
              <a:rPr kumimoji="1" lang="en-US" altLang="zh-CN" sz="26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6</a:t>
            </a:r>
            <a:r>
              <a:rPr kumimoji="1" lang="zh-CN" altLang="en-US" sz="26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个不同的晶向</a:t>
            </a:r>
          </a:p>
        </p:txBody>
      </p:sp>
      <p:sp>
        <p:nvSpPr>
          <p:cNvPr id="389127" name="Rectangle 7"/>
          <p:cNvSpPr>
            <a:spLocks noChangeArrowheads="1"/>
          </p:cNvSpPr>
          <p:nvPr/>
        </p:nvSpPr>
        <p:spPr bwMode="auto">
          <a:xfrm>
            <a:off x="228600" y="3937000"/>
            <a:ext cx="3429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defRPr/>
            </a:pPr>
            <a:r>
              <a:rPr kumimoji="1" lang="zh-CN" altLang="en-US" sz="26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面对角线</a:t>
            </a:r>
            <a:r>
              <a:rPr kumimoji="1" lang="en-US" altLang="zh-CN" sz="26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OB</a:t>
            </a:r>
            <a:r>
              <a:rPr kumimoji="1" lang="zh-CN" altLang="en-US" sz="26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的晶向</a:t>
            </a:r>
          </a:p>
        </p:txBody>
      </p:sp>
      <p:sp>
        <p:nvSpPr>
          <p:cNvPr id="389128" name="Rectangle 8"/>
          <p:cNvSpPr>
            <a:spLocks noChangeArrowheads="1"/>
          </p:cNvSpPr>
          <p:nvPr/>
        </p:nvSpPr>
        <p:spPr bwMode="auto">
          <a:xfrm>
            <a:off x="304800" y="5384800"/>
            <a:ext cx="31242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10000"/>
              </a:lnSpc>
              <a:spcBef>
                <a:spcPct val="0"/>
              </a:spcBef>
              <a:buFontTx/>
              <a:buNone/>
              <a:defRPr/>
            </a:pPr>
            <a:r>
              <a:rPr kumimoji="1" lang="en-US" altLang="zh-CN" sz="26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a:t>
            </a:r>
            <a:r>
              <a:rPr kumimoji="1" lang="zh-CN" altLang="en-US" sz="26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面对角线晶向</a:t>
            </a:r>
          </a:p>
          <a:p>
            <a:pPr eaLnBrk="1" hangingPunct="1">
              <a:lnSpc>
                <a:spcPct val="110000"/>
              </a:lnSpc>
              <a:spcBef>
                <a:spcPct val="0"/>
              </a:spcBef>
              <a:buFontTx/>
              <a:buNone/>
              <a:defRPr/>
            </a:pPr>
            <a:r>
              <a:rPr kumimoji="1" lang="zh-CN" altLang="en-US" sz="26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共有</a:t>
            </a:r>
            <a:r>
              <a:rPr kumimoji="1" lang="en-US" altLang="zh-CN" sz="26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12</a:t>
            </a:r>
            <a:r>
              <a:rPr kumimoji="1" lang="zh-CN" altLang="en-US" sz="26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个 </a:t>
            </a:r>
          </a:p>
        </p:txBody>
      </p:sp>
      <p:pic>
        <p:nvPicPr>
          <p:cNvPr id="389130" name="Picture 10" descr="XCH001_0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641600"/>
            <a:ext cx="5029200"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32" name="Picture 12" descr="XCH001_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641600"/>
            <a:ext cx="502920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33" name="Picture 13" descr="XCH001_0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641600"/>
            <a:ext cx="5029200" cy="386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34" name="Object 14"/>
          <p:cNvGraphicFramePr>
            <a:graphicFrameLocks noChangeAspect="1"/>
          </p:cNvGraphicFramePr>
          <p:nvPr/>
        </p:nvGraphicFramePr>
        <p:xfrm>
          <a:off x="2987675" y="1773238"/>
          <a:ext cx="792163" cy="469900"/>
        </p:xfrm>
        <a:graphic>
          <a:graphicData uri="http://schemas.openxmlformats.org/presentationml/2006/ole">
            <mc:AlternateContent xmlns:mc="http://schemas.openxmlformats.org/markup-compatibility/2006">
              <mc:Choice xmlns:v="urn:schemas-microsoft-com:vml" Requires="v">
                <p:oleObj spid="_x0000_s96261" name="Equation" r:id="rId6" imgW="342751" imgH="203112" progId="Equation.DSMT4">
                  <p:embed/>
                </p:oleObj>
              </mc:Choice>
              <mc:Fallback>
                <p:oleObj name="Equation" r:id="rId6" imgW="342751" imgH="203112" progId="Equation.DSMT4">
                  <p:embed/>
                  <p:pic>
                    <p:nvPicPr>
                      <p:cNvPr id="389134"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675" y="1773238"/>
                        <a:ext cx="7921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35" name="Object 15"/>
          <p:cNvGraphicFramePr>
            <a:graphicFrameLocks noChangeAspect="1"/>
          </p:cNvGraphicFramePr>
          <p:nvPr/>
        </p:nvGraphicFramePr>
        <p:xfrm>
          <a:off x="442913" y="2544763"/>
          <a:ext cx="3024187" cy="1196975"/>
        </p:xfrm>
        <a:graphic>
          <a:graphicData uri="http://schemas.openxmlformats.org/presentationml/2006/ole">
            <mc:AlternateContent xmlns:mc="http://schemas.openxmlformats.org/markup-compatibility/2006">
              <mc:Choice xmlns:v="urn:schemas-microsoft-com:vml" Requires="v">
                <p:oleObj spid="_x0000_s96262" name="Equation" r:id="rId8" imgW="1218671" imgH="482391" progId="Equation.DSMT4">
                  <p:embed/>
                </p:oleObj>
              </mc:Choice>
              <mc:Fallback>
                <p:oleObj name="Equation" r:id="rId8" imgW="1218671" imgH="482391" progId="Equation.DSMT4">
                  <p:embed/>
                  <p:pic>
                    <p:nvPicPr>
                      <p:cNvPr id="389135"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913" y="2544763"/>
                        <a:ext cx="3024187" cy="119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36" name="Object 16"/>
          <p:cNvGraphicFramePr>
            <a:graphicFrameLocks noChangeAspect="1"/>
          </p:cNvGraphicFramePr>
          <p:nvPr/>
        </p:nvGraphicFramePr>
        <p:xfrm>
          <a:off x="1258888" y="4724400"/>
          <a:ext cx="936625" cy="554038"/>
        </p:xfrm>
        <a:graphic>
          <a:graphicData uri="http://schemas.openxmlformats.org/presentationml/2006/ole">
            <mc:AlternateContent xmlns:mc="http://schemas.openxmlformats.org/markup-compatibility/2006">
              <mc:Choice xmlns:v="urn:schemas-microsoft-com:vml" Requires="v">
                <p:oleObj spid="_x0000_s96263" name="Equation" r:id="rId10" imgW="342751" imgH="203112" progId="Equation.DSMT4">
                  <p:embed/>
                </p:oleObj>
              </mc:Choice>
              <mc:Fallback>
                <p:oleObj name="Equation" r:id="rId10" imgW="342751" imgH="203112" progId="Equation.DSMT4">
                  <p:embed/>
                  <p:pic>
                    <p:nvPicPr>
                      <p:cNvPr id="389136"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8888" y="4724400"/>
                        <a:ext cx="93662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标题 1"/>
          <p:cNvSpPr>
            <a:spLocks noGrp="1"/>
          </p:cNvSpPr>
          <p:nvPr>
            <p:ph type="title"/>
          </p:nvPr>
        </p:nvSpPr>
        <p:spPr>
          <a:xfrm>
            <a:off x="442913" y="765175"/>
            <a:ext cx="8243887" cy="792163"/>
          </a:xfrm>
        </p:spPr>
        <p:txBody>
          <a:bodyPr/>
          <a:lstStyle/>
          <a:p>
            <a:pPr>
              <a:defRPr/>
            </a:pPr>
            <a:r>
              <a:rPr lang="zh-CN" altLang="en-US" dirty="0"/>
              <a:t> 简单立方晶格中的等效晶向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89130"/>
                                        </p:tgtEl>
                                        <p:attrNameLst>
                                          <p:attrName>style.visibility</p:attrName>
                                        </p:attrNameLst>
                                      </p:cBhvr>
                                      <p:to>
                                        <p:strVal val="visible"/>
                                      </p:to>
                                    </p:set>
                                    <p:animEffect transition="in" filter="dissolve">
                                      <p:cBhvr>
                                        <p:cTn id="7" dur="500"/>
                                        <p:tgtEl>
                                          <p:spTgt spid="389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23">
                                            <p:txEl>
                                              <p:pRg st="0" end="0"/>
                                            </p:txEl>
                                          </p:spTgt>
                                        </p:tgtEl>
                                        <p:attrNameLst>
                                          <p:attrName>style.visibility</p:attrName>
                                        </p:attrNameLst>
                                      </p:cBhvr>
                                      <p:to>
                                        <p:strVal val="visible"/>
                                      </p:to>
                                    </p:set>
                                    <p:animEffect transition="in" filter="dissolve">
                                      <p:cBhvr>
                                        <p:cTn id="12" dur="500"/>
                                        <p:tgtEl>
                                          <p:spTgt spid="389123">
                                            <p:txEl>
                                              <p:pRg st="0" end="0"/>
                                            </p:txEl>
                                          </p:spTgt>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38913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89126">
                                            <p:txEl>
                                              <p:pRg st="0" end="0"/>
                                            </p:txEl>
                                          </p:spTgt>
                                        </p:tgtEl>
                                        <p:attrNameLst>
                                          <p:attrName>style.visibility</p:attrName>
                                        </p:attrNameLst>
                                      </p:cBhvr>
                                      <p:to>
                                        <p:strVal val="visible"/>
                                      </p:to>
                                    </p:set>
                                    <p:animEffect transition="in" filter="dissolve">
                                      <p:cBhvr>
                                        <p:cTn id="20" dur="500"/>
                                        <p:tgtEl>
                                          <p:spTgt spid="389126">
                                            <p:txEl>
                                              <p:pRg st="0" end="0"/>
                                            </p:txEl>
                                          </p:spTgt>
                                        </p:tgtEl>
                                      </p:cBhvr>
                                    </p:animEffect>
                                  </p:childTnLst>
                                </p:cTn>
                              </p:par>
                            </p:childTnLst>
                          </p:cTn>
                        </p:par>
                        <p:par>
                          <p:cTn id="21" fill="hold" nodeType="afterGroup">
                            <p:stCondLst>
                              <p:cond delay="500"/>
                            </p:stCondLst>
                            <p:childTnLst>
                              <p:par>
                                <p:cTn id="22" presetID="9" presetClass="entr" presetSubtype="0" fill="hold" nodeType="afterEffect">
                                  <p:stCondLst>
                                    <p:cond delay="0"/>
                                  </p:stCondLst>
                                  <p:childTnLst>
                                    <p:set>
                                      <p:cBhvr>
                                        <p:cTn id="23" dur="1" fill="hold">
                                          <p:stCondLst>
                                            <p:cond delay="0"/>
                                          </p:stCondLst>
                                        </p:cTn>
                                        <p:tgtEl>
                                          <p:spTgt spid="389132"/>
                                        </p:tgtEl>
                                        <p:attrNameLst>
                                          <p:attrName>style.visibility</p:attrName>
                                        </p:attrNameLst>
                                      </p:cBhvr>
                                      <p:to>
                                        <p:strVal val="visible"/>
                                      </p:to>
                                    </p:set>
                                    <p:animEffect transition="in" filter="dissolve">
                                      <p:cBhvr>
                                        <p:cTn id="24" dur="500"/>
                                        <p:tgtEl>
                                          <p:spTgt spid="389132"/>
                                        </p:tgtEl>
                                      </p:cBhvr>
                                    </p:animEffect>
                                  </p:childTnLst>
                                </p:cTn>
                              </p:par>
                            </p:childTnLst>
                          </p:cTn>
                        </p:par>
                        <p:par>
                          <p:cTn id="25" fill="hold" nodeType="afterGroup">
                            <p:stCondLst>
                              <p:cond delay="1000"/>
                            </p:stCondLst>
                            <p:childTnLst>
                              <p:par>
                                <p:cTn id="26" presetID="1" presetClass="entr" presetSubtype="0" fill="hold" nodeType="afterEffect">
                                  <p:stCondLst>
                                    <p:cond delay="0"/>
                                  </p:stCondLst>
                                  <p:childTnLst>
                                    <p:set>
                                      <p:cBhvr>
                                        <p:cTn id="27" dur="1" fill="hold">
                                          <p:stCondLst>
                                            <p:cond delay="0"/>
                                          </p:stCondLst>
                                        </p:cTn>
                                        <p:tgtEl>
                                          <p:spTgt spid="38913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9127">
                                            <p:txEl>
                                              <p:pRg st="0" end="0"/>
                                            </p:txEl>
                                          </p:spTgt>
                                        </p:tgtEl>
                                        <p:attrNameLst>
                                          <p:attrName>style.visibility</p:attrName>
                                        </p:attrNameLst>
                                      </p:cBhvr>
                                      <p:to>
                                        <p:strVal val="visible"/>
                                      </p:to>
                                    </p:set>
                                    <p:animEffect transition="in" filter="dissolve">
                                      <p:cBhvr>
                                        <p:cTn id="32" dur="500"/>
                                        <p:tgtEl>
                                          <p:spTgt spid="389127">
                                            <p:txEl>
                                              <p:pRg st="0" end="0"/>
                                            </p:txEl>
                                          </p:spTgt>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0"/>
                                          </p:stCondLst>
                                        </p:cTn>
                                        <p:tgtEl>
                                          <p:spTgt spid="38913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89128"/>
                                        </p:tgtEl>
                                        <p:attrNameLst>
                                          <p:attrName>style.visibility</p:attrName>
                                        </p:attrNameLst>
                                      </p:cBhvr>
                                      <p:to>
                                        <p:strVal val="visible"/>
                                      </p:to>
                                    </p:set>
                                    <p:animEffect transition="in" filter="dissolve">
                                      <p:cBhvr>
                                        <p:cTn id="40" dur="500"/>
                                        <p:tgtEl>
                                          <p:spTgt spid="389128"/>
                                        </p:tgtEl>
                                      </p:cBhvr>
                                    </p:animEffect>
                                  </p:childTnLst>
                                </p:cTn>
                              </p:par>
                            </p:childTnLst>
                          </p:cTn>
                        </p:par>
                        <p:par>
                          <p:cTn id="41" fill="hold" nodeType="afterGroup">
                            <p:stCondLst>
                              <p:cond delay="500"/>
                            </p:stCondLst>
                            <p:childTnLst>
                              <p:par>
                                <p:cTn id="42" presetID="9" presetClass="entr" presetSubtype="0" fill="hold" nodeType="afterEffect">
                                  <p:stCondLst>
                                    <p:cond delay="0"/>
                                  </p:stCondLst>
                                  <p:childTnLst>
                                    <p:set>
                                      <p:cBhvr>
                                        <p:cTn id="43" dur="1" fill="hold">
                                          <p:stCondLst>
                                            <p:cond delay="0"/>
                                          </p:stCondLst>
                                        </p:cTn>
                                        <p:tgtEl>
                                          <p:spTgt spid="389133"/>
                                        </p:tgtEl>
                                        <p:attrNameLst>
                                          <p:attrName>style.visibility</p:attrName>
                                        </p:attrNameLst>
                                      </p:cBhvr>
                                      <p:to>
                                        <p:strVal val="visible"/>
                                      </p:to>
                                    </p:set>
                                    <p:animEffect transition="in" filter="dissolve">
                                      <p:cBhvr>
                                        <p:cTn id="44" dur="500"/>
                                        <p:tgtEl>
                                          <p:spTgt spid="389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3" grpId="0" build="p" autoUpdateAnimBg="0"/>
      <p:bldP spid="389126" grpId="0" build="p" autoUpdateAnimBg="0"/>
      <p:bldP spid="389127" grpId="0" build="p" autoUpdateAnimBg="0"/>
      <p:bldP spid="389128"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ChangeArrowheads="1"/>
          </p:cNvSpPr>
          <p:nvPr/>
        </p:nvSpPr>
        <p:spPr bwMode="auto">
          <a:xfrm>
            <a:off x="395288" y="862013"/>
            <a:ext cx="41052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defRPr/>
            </a:pP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体对角线</a:t>
            </a:r>
            <a:r>
              <a:rPr kumimoji="1" lang="en-US"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OC</a:t>
            </a:r>
            <a:r>
              <a:rPr kumimoji="1" lang="zh-CN" altLang="en-US"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的晶向</a:t>
            </a:r>
            <a:r>
              <a:rPr kumimoji="1" lang="en-US" altLang="zh-CN" sz="24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[111]</a:t>
            </a:r>
            <a:endParaRPr kumimoji="1" lang="en-US" altLang="zh-CN" sz="2400" b="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390148" name="Rectangle 4"/>
          <p:cNvSpPr>
            <a:spLocks noChangeArrowheads="1"/>
          </p:cNvSpPr>
          <p:nvPr/>
        </p:nvSpPr>
        <p:spPr bwMode="auto">
          <a:xfrm>
            <a:off x="395288" y="1381125"/>
            <a:ext cx="36576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just" eaLnBrk="1" hangingPunct="1">
              <a:spcBef>
                <a:spcPct val="0"/>
              </a:spcBef>
              <a:buFontTx/>
              <a:buNone/>
              <a:defRPr/>
            </a:pPr>
            <a:r>
              <a:rPr kumimoji="1" lang="zh-CN" altLang="en-US" sz="24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体对角线晶向共有</a:t>
            </a:r>
            <a:r>
              <a:rPr kumimoji="1" lang="en-US" altLang="zh-CN" sz="24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8</a:t>
            </a:r>
            <a:r>
              <a:rPr kumimoji="1" lang="zh-CN" altLang="en-US" sz="24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个</a:t>
            </a:r>
            <a:endParaRPr kumimoji="1" lang="zh-CN" altLang="en-US" sz="2400" b="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390149" name="Rectangle 5"/>
          <p:cNvSpPr>
            <a:spLocks noChangeArrowheads="1"/>
          </p:cNvSpPr>
          <p:nvPr/>
        </p:nvSpPr>
        <p:spPr bwMode="auto">
          <a:xfrm>
            <a:off x="395288" y="1885950"/>
            <a:ext cx="3429000" cy="153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30000"/>
              </a:lnSpc>
              <a:spcBef>
                <a:spcPct val="0"/>
              </a:spcBef>
              <a:buFontTx/>
              <a:buNone/>
              <a:defRPr/>
            </a:pPr>
            <a:r>
              <a:rPr kumimoji="1" lang="en-US" altLang="zh-CN" sz="24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 </a:t>
            </a:r>
            <a:r>
              <a:rPr kumimoji="1" lang="zh-CN" altLang="en-US" sz="24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由于立方晶格的对称性，以上</a:t>
            </a:r>
            <a:r>
              <a:rPr kumimoji="1" lang="en-US" altLang="zh-CN" sz="24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3</a:t>
            </a:r>
            <a:r>
              <a:rPr kumimoji="1" lang="zh-CN" altLang="en-US" sz="240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组晶向是等效的，表示为</a:t>
            </a:r>
          </a:p>
        </p:txBody>
      </p:sp>
      <p:graphicFrame>
        <p:nvGraphicFramePr>
          <p:cNvPr id="390150" name="Object 6"/>
          <p:cNvGraphicFramePr>
            <a:graphicFrameLocks noChangeAspect="1"/>
          </p:cNvGraphicFramePr>
          <p:nvPr/>
        </p:nvGraphicFramePr>
        <p:xfrm>
          <a:off x="395288" y="3405188"/>
          <a:ext cx="1257300" cy="1600200"/>
        </p:xfrm>
        <a:graphic>
          <a:graphicData uri="http://schemas.openxmlformats.org/presentationml/2006/ole">
            <mc:AlternateContent xmlns:mc="http://schemas.openxmlformats.org/markup-compatibility/2006">
              <mc:Choice xmlns:v="urn:schemas-microsoft-com:vml" Requires="v">
                <p:oleObj spid="_x0000_s97283" name="Equation" r:id="rId3" imgW="495085" imgH="622030" progId="Equation.DSMT4">
                  <p:embed/>
                </p:oleObj>
              </mc:Choice>
              <mc:Fallback>
                <p:oleObj name="Equation" r:id="rId3" imgW="495085" imgH="622030" progId="Equation.DSMT4">
                  <p:embed/>
                  <p:pic>
                    <p:nvPicPr>
                      <p:cNvPr id="39015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405188"/>
                        <a:ext cx="12573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90151" name="Picture 7" descr="XCH001_0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1373188"/>
            <a:ext cx="5105400"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152" name="Picture 8" descr="XCH001_0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4763" y="1333500"/>
            <a:ext cx="5105400"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153" name="Rectangle 9"/>
          <p:cNvSpPr>
            <a:spLocks noChangeArrowheads="1"/>
          </p:cNvSpPr>
          <p:nvPr/>
        </p:nvSpPr>
        <p:spPr bwMode="auto">
          <a:xfrm>
            <a:off x="395288" y="4935538"/>
            <a:ext cx="8713787" cy="1824037"/>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25000"/>
              </a:lnSpc>
              <a:spcBef>
                <a:spcPct val="0"/>
              </a:spcBef>
              <a:buFontTx/>
              <a:buNone/>
              <a:defRPr/>
            </a:pPr>
            <a:r>
              <a:rPr lang="zh-CN" altLang="en-US"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结论：</a:t>
            </a:r>
            <a:endParaRPr lang="en-US" altLang="zh-CN" sz="24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a:p>
            <a:pPr marL="342900" indent="-342900" eaLnBrk="1" hangingPunct="1">
              <a:lnSpc>
                <a:spcPct val="125000"/>
              </a:lnSpc>
              <a:spcBef>
                <a:spcPct val="0"/>
              </a:spcBef>
              <a:buFont typeface="Wingdings" panose="05000000000000000000" pitchFamily="2" charset="2"/>
              <a:buChar char="Ø"/>
              <a:defRPr/>
            </a:pPr>
            <a:r>
              <a:rPr lang="zh-CN" altLang="en-US"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考虑到晶格的对称性，某些晶向可以只是方向不同，</a:t>
            </a:r>
            <a:endParaRPr lang="en-US" altLang="zh-CN"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a:p>
            <a:pPr marL="342900" indent="-342900" eaLnBrk="1" hangingPunct="1">
              <a:lnSpc>
                <a:spcPct val="125000"/>
              </a:lnSpc>
              <a:spcBef>
                <a:spcPct val="0"/>
              </a:spcBef>
              <a:buFont typeface="Wingdings" panose="05000000000000000000" pitchFamily="2" charset="2"/>
              <a:buChar char="Ø"/>
              <a:defRPr/>
            </a:pPr>
            <a:r>
              <a:rPr lang="zh-CN" altLang="en-US"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而周期却是相同的，这类晶向统称为</a:t>
            </a:r>
            <a:r>
              <a:rPr lang="zh-CN" altLang="en-US" sz="2200" dirty="0">
                <a:solidFill>
                  <a:srgbClr val="0000CC"/>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等效晶向</a:t>
            </a:r>
            <a:r>
              <a:rPr lang="zh-CN" altLang="en-US"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a:t>
            </a:r>
            <a:endParaRPr lang="en-US" altLang="zh-CN"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a:p>
            <a:pPr marL="342900" indent="-342900" eaLnBrk="1" hangingPunct="1">
              <a:lnSpc>
                <a:spcPct val="125000"/>
              </a:lnSpc>
              <a:spcBef>
                <a:spcPct val="0"/>
              </a:spcBef>
              <a:buFont typeface="Wingdings" panose="05000000000000000000" pitchFamily="2" charset="2"/>
              <a:buChar char="Ø"/>
              <a:defRPr/>
            </a:pPr>
            <a:r>
              <a:rPr lang="zh-CN" altLang="en-US" sz="2200" dirty="0">
                <a:solidFill>
                  <a:srgbClr val="800000"/>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等效晶向</a:t>
            </a:r>
            <a:r>
              <a:rPr lang="zh-CN" altLang="en-US"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的全体用</a:t>
            </a:r>
            <a:r>
              <a:rPr lang="en-US" altLang="zh-CN" sz="22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22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200" i="1"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200" i="1"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i="1"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200" i="1" baseline="-25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2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200" dirty="0">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表示。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90151"/>
                                        </p:tgtEl>
                                        <p:attrNameLst>
                                          <p:attrName>style.visibility</p:attrName>
                                        </p:attrNameLst>
                                      </p:cBhvr>
                                      <p:to>
                                        <p:strVal val="visible"/>
                                      </p:to>
                                    </p:set>
                                    <p:animEffect transition="in" filter="dissolve">
                                      <p:cBhvr>
                                        <p:cTn id="7" dur="500"/>
                                        <p:tgtEl>
                                          <p:spTgt spid="39015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90146">
                                            <p:txEl>
                                              <p:pRg st="0" end="0"/>
                                            </p:txEl>
                                          </p:spTgt>
                                        </p:tgtEl>
                                        <p:attrNameLst>
                                          <p:attrName>style.visibility</p:attrName>
                                        </p:attrNameLst>
                                      </p:cBhvr>
                                      <p:to>
                                        <p:strVal val="visible"/>
                                      </p:to>
                                    </p:set>
                                    <p:animEffect transition="in" filter="dissolve">
                                      <p:cBhvr>
                                        <p:cTn id="11" dur="500"/>
                                        <p:tgtEl>
                                          <p:spTgt spid="390146">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90148">
                                            <p:txEl>
                                              <p:pRg st="0" end="0"/>
                                            </p:txEl>
                                          </p:spTgt>
                                        </p:tgtEl>
                                        <p:attrNameLst>
                                          <p:attrName>style.visibility</p:attrName>
                                        </p:attrNameLst>
                                      </p:cBhvr>
                                      <p:to>
                                        <p:strVal val="visible"/>
                                      </p:to>
                                    </p:set>
                                    <p:animEffect transition="in" filter="dissolve">
                                      <p:cBhvr>
                                        <p:cTn id="16" dur="500"/>
                                        <p:tgtEl>
                                          <p:spTgt spid="390148">
                                            <p:txEl>
                                              <p:pRg st="0" end="0"/>
                                            </p:txEl>
                                          </p:spTgt>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390152"/>
                                        </p:tgtEl>
                                        <p:attrNameLst>
                                          <p:attrName>style.visibility</p:attrName>
                                        </p:attrNameLst>
                                      </p:cBhvr>
                                      <p:to>
                                        <p:strVal val="visible"/>
                                      </p:to>
                                    </p:set>
                                    <p:animEffect transition="in" filter="dissolve">
                                      <p:cBhvr>
                                        <p:cTn id="20" dur="500"/>
                                        <p:tgtEl>
                                          <p:spTgt spid="39015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90149">
                                            <p:txEl>
                                              <p:pRg st="0" end="0"/>
                                            </p:txEl>
                                          </p:spTgt>
                                        </p:tgtEl>
                                        <p:attrNameLst>
                                          <p:attrName>style.visibility</p:attrName>
                                        </p:attrNameLst>
                                      </p:cBhvr>
                                      <p:to>
                                        <p:strVal val="visible"/>
                                      </p:to>
                                    </p:set>
                                    <p:animEffect transition="in" filter="dissolve">
                                      <p:cBhvr>
                                        <p:cTn id="25" dur="500"/>
                                        <p:tgtEl>
                                          <p:spTgt spid="390149">
                                            <p:txEl>
                                              <p:pRg st="0" end="0"/>
                                            </p:txEl>
                                          </p:spTgt>
                                        </p:tgtEl>
                                      </p:cBhvr>
                                    </p:animEffec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390150"/>
                                        </p:tgtEl>
                                        <p:attrNameLst>
                                          <p:attrName>style.visibility</p:attrName>
                                        </p:attrNameLst>
                                      </p:cBhvr>
                                      <p:to>
                                        <p:strVal val="visible"/>
                                      </p:to>
                                    </p:set>
                                    <p:animEffect transition="in" filter="dissolve">
                                      <p:cBhvr>
                                        <p:cTn id="29" dur="500"/>
                                        <p:tgtEl>
                                          <p:spTgt spid="39015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390153"/>
                                        </p:tgtEl>
                                        <p:attrNameLst>
                                          <p:attrName>style.visibility</p:attrName>
                                        </p:attrNameLst>
                                      </p:cBhvr>
                                      <p:to>
                                        <p:strVal val="visible"/>
                                      </p:to>
                                    </p:set>
                                    <p:animEffect transition="in" filter="slide(fromBottom)">
                                      <p:cBhvr>
                                        <p:cTn id="34" dur="500"/>
                                        <p:tgtEl>
                                          <p:spTgt spid="390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build="p" autoUpdateAnimBg="0" advAuto="0"/>
      <p:bldP spid="390148" grpId="0" build="p" autoUpdateAnimBg="0"/>
      <p:bldP spid="390149" grpId="0" build="p" autoUpdateAnimBg="0"/>
      <p:bldP spid="39015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442913" y="765175"/>
            <a:ext cx="8243887" cy="792163"/>
          </a:xfrm>
        </p:spPr>
        <p:txBody>
          <a:bodyPr/>
          <a:lstStyle/>
          <a:p>
            <a:pPr eaLnBrk="1" hangingPunct="1">
              <a:defRPr/>
            </a:pPr>
            <a:r>
              <a:rPr lang="en-US" altLang="zh-CN" sz="3600" dirty="0"/>
              <a:t>(</a:t>
            </a:r>
            <a:r>
              <a:rPr lang="zh-CN" altLang="en-US" sz="3600" dirty="0"/>
              <a:t>二</a:t>
            </a:r>
            <a:r>
              <a:rPr lang="en-US" altLang="zh-CN" sz="3600" dirty="0"/>
              <a:t>)  </a:t>
            </a:r>
            <a:r>
              <a:rPr lang="zh-CN" altLang="en-US" sz="3600" dirty="0"/>
              <a:t>晶面与密勒指数</a:t>
            </a:r>
          </a:p>
        </p:txBody>
      </p:sp>
      <p:sp>
        <p:nvSpPr>
          <p:cNvPr id="16387" name="Rectangle 3"/>
          <p:cNvSpPr>
            <a:spLocks noGrp="1" noChangeArrowheads="1"/>
          </p:cNvSpPr>
          <p:nvPr>
            <p:ph type="body" idx="4294967295"/>
          </p:nvPr>
        </p:nvSpPr>
        <p:spPr>
          <a:xfrm>
            <a:off x="442913" y="1676400"/>
            <a:ext cx="8243887" cy="2286000"/>
          </a:xfrm>
        </p:spPr>
        <p:txBody>
          <a:bodyPr/>
          <a:lstStyle/>
          <a:p>
            <a:pPr marL="0" indent="0" eaLnBrk="1" hangingPunct="1">
              <a:lnSpc>
                <a:spcPct val="90000"/>
              </a:lnSpc>
              <a:buFontTx/>
              <a:buNone/>
              <a:defRPr/>
            </a:pPr>
            <a:r>
              <a:rPr lang="en-US" altLang="zh-CN" dirty="0">
                <a:latin typeface="微软雅黑" panose="020B0503020204020204" pitchFamily="34" charset="-122"/>
              </a:rPr>
              <a:t>1</a:t>
            </a:r>
            <a:r>
              <a:rPr lang="zh-CN" altLang="en-US" dirty="0">
                <a:latin typeface="微软雅黑" panose="020B0503020204020204" pitchFamily="34" charset="-122"/>
              </a:rPr>
              <a:t>、晶面的概念</a:t>
            </a:r>
          </a:p>
          <a:p>
            <a:pPr marL="0" indent="0" eaLnBrk="1" hangingPunct="1">
              <a:lnSpc>
                <a:spcPct val="150000"/>
              </a:lnSpc>
              <a:buFontTx/>
              <a:buNone/>
              <a:defRPr/>
            </a:pPr>
            <a:r>
              <a:rPr lang="zh-CN" altLang="en-US" sz="2400" dirty="0">
                <a:latin typeface="微软雅黑" panose="020B0503020204020204" pitchFamily="34" charset="-122"/>
              </a:rPr>
              <a:t>        布拉伐格子的格点还可看成分列在平行等距的平面系上，即</a:t>
            </a:r>
            <a:r>
              <a:rPr lang="zh-CN" altLang="en-US" sz="2400" dirty="0">
                <a:solidFill>
                  <a:srgbClr val="C00000"/>
                </a:solidFill>
                <a:latin typeface="微软雅黑" panose="020B0503020204020204" pitchFamily="34" charset="-122"/>
              </a:rPr>
              <a:t>晶面</a:t>
            </a:r>
            <a:r>
              <a:rPr lang="zh-CN" altLang="en-US" sz="2400" dirty="0">
                <a:latin typeface="微软雅黑" panose="020B0503020204020204" pitchFamily="34" charset="-122"/>
              </a:rPr>
              <a:t>。整个晶格可以看作无数互相平行等距分布的全同的晶面构成，而晶格的所有格点都处于这族晶面上。</a:t>
            </a:r>
          </a:p>
        </p:txBody>
      </p:sp>
      <p:grpSp>
        <p:nvGrpSpPr>
          <p:cNvPr id="18436" name="Group 4"/>
          <p:cNvGrpSpPr>
            <a:grpSpLocks/>
          </p:cNvGrpSpPr>
          <p:nvPr/>
        </p:nvGrpSpPr>
        <p:grpSpPr bwMode="auto">
          <a:xfrm>
            <a:off x="2819400" y="3962400"/>
            <a:ext cx="3206750" cy="2506663"/>
            <a:chOff x="1772" y="2549"/>
            <a:chExt cx="1867" cy="1299"/>
          </a:xfrm>
        </p:grpSpPr>
        <p:sp>
          <p:nvSpPr>
            <p:cNvPr id="18437" name="Line 5"/>
            <p:cNvSpPr>
              <a:spLocks noChangeShapeType="1"/>
            </p:cNvSpPr>
            <p:nvPr/>
          </p:nvSpPr>
          <p:spPr bwMode="auto">
            <a:xfrm flipH="1">
              <a:off x="2967" y="2594"/>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38" name="Line 6"/>
            <p:cNvSpPr>
              <a:spLocks noChangeShapeType="1"/>
            </p:cNvSpPr>
            <p:nvPr/>
          </p:nvSpPr>
          <p:spPr bwMode="auto">
            <a:xfrm>
              <a:off x="2967" y="2882"/>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39" name="Line 7"/>
            <p:cNvSpPr>
              <a:spLocks noChangeShapeType="1"/>
            </p:cNvSpPr>
            <p:nvPr/>
          </p:nvSpPr>
          <p:spPr bwMode="auto">
            <a:xfrm>
              <a:off x="3591" y="2594"/>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0" name="Line 8"/>
            <p:cNvSpPr>
              <a:spLocks noChangeShapeType="1"/>
            </p:cNvSpPr>
            <p:nvPr/>
          </p:nvSpPr>
          <p:spPr bwMode="auto">
            <a:xfrm flipH="1">
              <a:off x="2967" y="3506"/>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1" name="Oval 9"/>
            <p:cNvSpPr>
              <a:spLocks noChangeArrowheads="1"/>
            </p:cNvSpPr>
            <p:nvPr/>
          </p:nvSpPr>
          <p:spPr bwMode="auto">
            <a:xfrm>
              <a:off x="2928" y="284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42" name="Oval 10"/>
            <p:cNvSpPr>
              <a:spLocks noChangeArrowheads="1"/>
            </p:cNvSpPr>
            <p:nvPr/>
          </p:nvSpPr>
          <p:spPr bwMode="auto">
            <a:xfrm>
              <a:off x="3212" y="270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43" name="Oval 11"/>
            <p:cNvSpPr>
              <a:spLocks noChangeArrowheads="1"/>
            </p:cNvSpPr>
            <p:nvPr/>
          </p:nvSpPr>
          <p:spPr bwMode="auto">
            <a:xfrm>
              <a:off x="3383" y="263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44" name="Oval 12"/>
            <p:cNvSpPr>
              <a:spLocks noChangeArrowheads="1"/>
            </p:cNvSpPr>
            <p:nvPr/>
          </p:nvSpPr>
          <p:spPr bwMode="auto">
            <a:xfrm>
              <a:off x="3548" y="257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45" name="Oval 13"/>
            <p:cNvSpPr>
              <a:spLocks noChangeArrowheads="1"/>
            </p:cNvSpPr>
            <p:nvPr/>
          </p:nvSpPr>
          <p:spPr bwMode="auto">
            <a:xfrm>
              <a:off x="3063" y="277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46" name="Oval 14"/>
            <p:cNvSpPr>
              <a:spLocks noChangeArrowheads="1"/>
            </p:cNvSpPr>
            <p:nvPr/>
          </p:nvSpPr>
          <p:spPr bwMode="auto">
            <a:xfrm>
              <a:off x="2928" y="308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47" name="Oval 15"/>
            <p:cNvSpPr>
              <a:spLocks noChangeArrowheads="1"/>
            </p:cNvSpPr>
            <p:nvPr/>
          </p:nvSpPr>
          <p:spPr bwMode="auto">
            <a:xfrm>
              <a:off x="3221" y="294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48" name="Oval 16"/>
            <p:cNvSpPr>
              <a:spLocks noChangeArrowheads="1"/>
            </p:cNvSpPr>
            <p:nvPr/>
          </p:nvSpPr>
          <p:spPr bwMode="auto">
            <a:xfrm>
              <a:off x="3383" y="287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49" name="Oval 17"/>
            <p:cNvSpPr>
              <a:spLocks noChangeArrowheads="1"/>
            </p:cNvSpPr>
            <p:nvPr/>
          </p:nvSpPr>
          <p:spPr bwMode="auto">
            <a:xfrm>
              <a:off x="3548" y="281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0" name="Oval 18"/>
            <p:cNvSpPr>
              <a:spLocks noChangeArrowheads="1"/>
            </p:cNvSpPr>
            <p:nvPr/>
          </p:nvSpPr>
          <p:spPr bwMode="auto">
            <a:xfrm>
              <a:off x="3063" y="299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1" name="Oval 19"/>
            <p:cNvSpPr>
              <a:spLocks noChangeArrowheads="1"/>
            </p:cNvSpPr>
            <p:nvPr/>
          </p:nvSpPr>
          <p:spPr bwMode="auto">
            <a:xfrm>
              <a:off x="2919" y="329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2" name="Oval 20"/>
            <p:cNvSpPr>
              <a:spLocks noChangeArrowheads="1"/>
            </p:cNvSpPr>
            <p:nvPr/>
          </p:nvSpPr>
          <p:spPr bwMode="auto">
            <a:xfrm>
              <a:off x="3212" y="315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3" name="Oval 21"/>
            <p:cNvSpPr>
              <a:spLocks noChangeArrowheads="1"/>
            </p:cNvSpPr>
            <p:nvPr/>
          </p:nvSpPr>
          <p:spPr bwMode="auto">
            <a:xfrm>
              <a:off x="3374" y="308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4" name="Oval 22"/>
            <p:cNvSpPr>
              <a:spLocks noChangeArrowheads="1"/>
            </p:cNvSpPr>
            <p:nvPr/>
          </p:nvSpPr>
          <p:spPr bwMode="auto">
            <a:xfrm>
              <a:off x="3539" y="302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5" name="Oval 23"/>
            <p:cNvSpPr>
              <a:spLocks noChangeArrowheads="1"/>
            </p:cNvSpPr>
            <p:nvPr/>
          </p:nvSpPr>
          <p:spPr bwMode="auto">
            <a:xfrm>
              <a:off x="3054" y="319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6" name="Oval 24"/>
            <p:cNvSpPr>
              <a:spLocks noChangeArrowheads="1"/>
            </p:cNvSpPr>
            <p:nvPr/>
          </p:nvSpPr>
          <p:spPr bwMode="auto">
            <a:xfrm>
              <a:off x="2919" y="350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7" name="Oval 25"/>
            <p:cNvSpPr>
              <a:spLocks noChangeArrowheads="1"/>
            </p:cNvSpPr>
            <p:nvPr/>
          </p:nvSpPr>
          <p:spPr bwMode="auto">
            <a:xfrm>
              <a:off x="3203" y="337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8" name="Oval 26"/>
            <p:cNvSpPr>
              <a:spLocks noChangeArrowheads="1"/>
            </p:cNvSpPr>
            <p:nvPr/>
          </p:nvSpPr>
          <p:spPr bwMode="auto">
            <a:xfrm>
              <a:off x="3374" y="3300"/>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59" name="Oval 27"/>
            <p:cNvSpPr>
              <a:spLocks noChangeArrowheads="1"/>
            </p:cNvSpPr>
            <p:nvPr/>
          </p:nvSpPr>
          <p:spPr bwMode="auto">
            <a:xfrm>
              <a:off x="3539" y="323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60" name="Oval 28"/>
            <p:cNvSpPr>
              <a:spLocks noChangeArrowheads="1"/>
            </p:cNvSpPr>
            <p:nvPr/>
          </p:nvSpPr>
          <p:spPr bwMode="auto">
            <a:xfrm>
              <a:off x="3054" y="343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61" name="Oval 29"/>
            <p:cNvSpPr>
              <a:spLocks noChangeArrowheads="1"/>
            </p:cNvSpPr>
            <p:nvPr/>
          </p:nvSpPr>
          <p:spPr bwMode="auto">
            <a:xfrm>
              <a:off x="2928" y="372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62" name="Oval 30"/>
            <p:cNvSpPr>
              <a:spLocks noChangeArrowheads="1"/>
            </p:cNvSpPr>
            <p:nvPr/>
          </p:nvSpPr>
          <p:spPr bwMode="auto">
            <a:xfrm>
              <a:off x="3221" y="360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63" name="Oval 31"/>
            <p:cNvSpPr>
              <a:spLocks noChangeArrowheads="1"/>
            </p:cNvSpPr>
            <p:nvPr/>
          </p:nvSpPr>
          <p:spPr bwMode="auto">
            <a:xfrm>
              <a:off x="3392" y="352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64" name="Oval 32"/>
            <p:cNvSpPr>
              <a:spLocks noChangeArrowheads="1"/>
            </p:cNvSpPr>
            <p:nvPr/>
          </p:nvSpPr>
          <p:spPr bwMode="auto">
            <a:xfrm>
              <a:off x="3548" y="345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65" name="Oval 33"/>
            <p:cNvSpPr>
              <a:spLocks noChangeArrowheads="1"/>
            </p:cNvSpPr>
            <p:nvPr/>
          </p:nvSpPr>
          <p:spPr bwMode="auto">
            <a:xfrm>
              <a:off x="3063" y="367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66" name="Line 34"/>
            <p:cNvSpPr>
              <a:spLocks noChangeShapeType="1"/>
            </p:cNvSpPr>
            <p:nvPr/>
          </p:nvSpPr>
          <p:spPr bwMode="auto">
            <a:xfrm flipH="1">
              <a:off x="2688" y="2592"/>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67" name="Line 35"/>
            <p:cNvSpPr>
              <a:spLocks noChangeShapeType="1"/>
            </p:cNvSpPr>
            <p:nvPr/>
          </p:nvSpPr>
          <p:spPr bwMode="auto">
            <a:xfrm>
              <a:off x="2684" y="2898"/>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68" name="Line 36"/>
            <p:cNvSpPr>
              <a:spLocks noChangeShapeType="1"/>
            </p:cNvSpPr>
            <p:nvPr/>
          </p:nvSpPr>
          <p:spPr bwMode="auto">
            <a:xfrm>
              <a:off x="3312" y="2592"/>
              <a:ext cx="0" cy="1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69" name="Line 37"/>
            <p:cNvSpPr>
              <a:spLocks noChangeShapeType="1"/>
            </p:cNvSpPr>
            <p:nvPr/>
          </p:nvSpPr>
          <p:spPr bwMode="auto">
            <a:xfrm flipV="1">
              <a:off x="2675" y="3648"/>
              <a:ext cx="292"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70" name="Oval 38"/>
            <p:cNvSpPr>
              <a:spLocks noChangeArrowheads="1"/>
            </p:cNvSpPr>
            <p:nvPr/>
          </p:nvSpPr>
          <p:spPr bwMode="auto">
            <a:xfrm>
              <a:off x="2645" y="285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71" name="Oval 39"/>
            <p:cNvSpPr>
              <a:spLocks noChangeArrowheads="1"/>
            </p:cNvSpPr>
            <p:nvPr/>
          </p:nvSpPr>
          <p:spPr bwMode="auto">
            <a:xfrm>
              <a:off x="2645" y="310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72" name="Oval 40"/>
            <p:cNvSpPr>
              <a:spLocks noChangeArrowheads="1"/>
            </p:cNvSpPr>
            <p:nvPr/>
          </p:nvSpPr>
          <p:spPr bwMode="auto">
            <a:xfrm>
              <a:off x="2636" y="331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73" name="Oval 41"/>
            <p:cNvSpPr>
              <a:spLocks noChangeArrowheads="1"/>
            </p:cNvSpPr>
            <p:nvPr/>
          </p:nvSpPr>
          <p:spPr bwMode="auto">
            <a:xfrm>
              <a:off x="2636" y="352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74" name="Oval 42"/>
            <p:cNvSpPr>
              <a:spLocks noChangeArrowheads="1"/>
            </p:cNvSpPr>
            <p:nvPr/>
          </p:nvSpPr>
          <p:spPr bwMode="auto">
            <a:xfrm>
              <a:off x="2645" y="374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75" name="Oval 43"/>
            <p:cNvSpPr>
              <a:spLocks noChangeArrowheads="1"/>
            </p:cNvSpPr>
            <p:nvPr/>
          </p:nvSpPr>
          <p:spPr bwMode="auto">
            <a:xfrm>
              <a:off x="2789" y="299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76" name="Oval 44"/>
            <p:cNvSpPr>
              <a:spLocks noChangeArrowheads="1"/>
            </p:cNvSpPr>
            <p:nvPr/>
          </p:nvSpPr>
          <p:spPr bwMode="auto">
            <a:xfrm>
              <a:off x="2780" y="321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77" name="Oval 45"/>
            <p:cNvSpPr>
              <a:spLocks noChangeArrowheads="1"/>
            </p:cNvSpPr>
            <p:nvPr/>
          </p:nvSpPr>
          <p:spPr bwMode="auto">
            <a:xfrm>
              <a:off x="2780" y="345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78" name="Oval 46"/>
            <p:cNvSpPr>
              <a:spLocks noChangeArrowheads="1"/>
            </p:cNvSpPr>
            <p:nvPr/>
          </p:nvSpPr>
          <p:spPr bwMode="auto">
            <a:xfrm>
              <a:off x="2937" y="270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79" name="Oval 47"/>
            <p:cNvSpPr>
              <a:spLocks noChangeArrowheads="1"/>
            </p:cNvSpPr>
            <p:nvPr/>
          </p:nvSpPr>
          <p:spPr bwMode="auto">
            <a:xfrm>
              <a:off x="3104" y="262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80" name="Oval 48"/>
            <p:cNvSpPr>
              <a:spLocks noChangeArrowheads="1"/>
            </p:cNvSpPr>
            <p:nvPr/>
          </p:nvSpPr>
          <p:spPr bwMode="auto">
            <a:xfrm>
              <a:off x="3269" y="254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81" name="Oval 49"/>
            <p:cNvSpPr>
              <a:spLocks noChangeArrowheads="1"/>
            </p:cNvSpPr>
            <p:nvPr/>
          </p:nvSpPr>
          <p:spPr bwMode="auto">
            <a:xfrm>
              <a:off x="2789" y="277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82" name="Line 50"/>
            <p:cNvSpPr>
              <a:spLocks noChangeShapeType="1"/>
            </p:cNvSpPr>
            <p:nvPr/>
          </p:nvSpPr>
          <p:spPr bwMode="auto">
            <a:xfrm flipH="1">
              <a:off x="2391" y="2596"/>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83" name="Line 51"/>
            <p:cNvSpPr>
              <a:spLocks noChangeShapeType="1"/>
            </p:cNvSpPr>
            <p:nvPr/>
          </p:nvSpPr>
          <p:spPr bwMode="auto">
            <a:xfrm>
              <a:off x="2387" y="2902"/>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84" name="Line 52"/>
            <p:cNvSpPr>
              <a:spLocks noChangeShapeType="1"/>
            </p:cNvSpPr>
            <p:nvPr/>
          </p:nvSpPr>
          <p:spPr bwMode="auto">
            <a:xfrm>
              <a:off x="3015" y="2596"/>
              <a:ext cx="0" cy="1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85" name="Line 53"/>
            <p:cNvSpPr>
              <a:spLocks noChangeShapeType="1"/>
            </p:cNvSpPr>
            <p:nvPr/>
          </p:nvSpPr>
          <p:spPr bwMode="auto">
            <a:xfrm flipV="1">
              <a:off x="2387" y="3652"/>
              <a:ext cx="292"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86" name="Oval 54"/>
            <p:cNvSpPr>
              <a:spLocks noChangeArrowheads="1"/>
            </p:cNvSpPr>
            <p:nvPr/>
          </p:nvSpPr>
          <p:spPr bwMode="auto">
            <a:xfrm>
              <a:off x="2348" y="286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87" name="Oval 55"/>
            <p:cNvSpPr>
              <a:spLocks noChangeArrowheads="1"/>
            </p:cNvSpPr>
            <p:nvPr/>
          </p:nvSpPr>
          <p:spPr bwMode="auto">
            <a:xfrm>
              <a:off x="2348" y="310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88" name="Oval 56"/>
            <p:cNvSpPr>
              <a:spLocks noChangeArrowheads="1"/>
            </p:cNvSpPr>
            <p:nvPr/>
          </p:nvSpPr>
          <p:spPr bwMode="auto">
            <a:xfrm>
              <a:off x="2339" y="331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89" name="Oval 57"/>
            <p:cNvSpPr>
              <a:spLocks noChangeArrowheads="1"/>
            </p:cNvSpPr>
            <p:nvPr/>
          </p:nvSpPr>
          <p:spPr bwMode="auto">
            <a:xfrm>
              <a:off x="2339" y="352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90" name="Oval 58"/>
            <p:cNvSpPr>
              <a:spLocks noChangeArrowheads="1"/>
            </p:cNvSpPr>
            <p:nvPr/>
          </p:nvSpPr>
          <p:spPr bwMode="auto">
            <a:xfrm>
              <a:off x="2348" y="374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91" name="Oval 59"/>
            <p:cNvSpPr>
              <a:spLocks noChangeArrowheads="1"/>
            </p:cNvSpPr>
            <p:nvPr/>
          </p:nvSpPr>
          <p:spPr bwMode="auto">
            <a:xfrm>
              <a:off x="2492" y="3010"/>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92" name="Oval 60"/>
            <p:cNvSpPr>
              <a:spLocks noChangeArrowheads="1"/>
            </p:cNvSpPr>
            <p:nvPr/>
          </p:nvSpPr>
          <p:spPr bwMode="auto">
            <a:xfrm>
              <a:off x="2483" y="323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93" name="Oval 61"/>
            <p:cNvSpPr>
              <a:spLocks noChangeArrowheads="1"/>
            </p:cNvSpPr>
            <p:nvPr/>
          </p:nvSpPr>
          <p:spPr bwMode="auto">
            <a:xfrm>
              <a:off x="2483" y="346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94" name="Oval 62"/>
            <p:cNvSpPr>
              <a:spLocks noChangeArrowheads="1"/>
            </p:cNvSpPr>
            <p:nvPr/>
          </p:nvSpPr>
          <p:spPr bwMode="auto">
            <a:xfrm>
              <a:off x="2640" y="270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95" name="Oval 63"/>
            <p:cNvSpPr>
              <a:spLocks noChangeArrowheads="1"/>
            </p:cNvSpPr>
            <p:nvPr/>
          </p:nvSpPr>
          <p:spPr bwMode="auto">
            <a:xfrm>
              <a:off x="2807" y="262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96" name="Oval 64"/>
            <p:cNvSpPr>
              <a:spLocks noChangeArrowheads="1"/>
            </p:cNvSpPr>
            <p:nvPr/>
          </p:nvSpPr>
          <p:spPr bwMode="auto">
            <a:xfrm>
              <a:off x="2972" y="255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97" name="Oval 65"/>
            <p:cNvSpPr>
              <a:spLocks noChangeArrowheads="1"/>
            </p:cNvSpPr>
            <p:nvPr/>
          </p:nvSpPr>
          <p:spPr bwMode="auto">
            <a:xfrm>
              <a:off x="2492" y="278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498" name="Line 66"/>
            <p:cNvSpPr>
              <a:spLocks noChangeShapeType="1"/>
            </p:cNvSpPr>
            <p:nvPr/>
          </p:nvSpPr>
          <p:spPr bwMode="auto">
            <a:xfrm flipH="1">
              <a:off x="2112" y="2597"/>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99" name="Line 67"/>
            <p:cNvSpPr>
              <a:spLocks noChangeShapeType="1"/>
            </p:cNvSpPr>
            <p:nvPr/>
          </p:nvSpPr>
          <p:spPr bwMode="auto">
            <a:xfrm>
              <a:off x="2108" y="2903"/>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500" name="Line 68"/>
            <p:cNvSpPr>
              <a:spLocks noChangeShapeType="1"/>
            </p:cNvSpPr>
            <p:nvPr/>
          </p:nvSpPr>
          <p:spPr bwMode="auto">
            <a:xfrm>
              <a:off x="2736" y="2609"/>
              <a:ext cx="0" cy="11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501" name="Line 69"/>
            <p:cNvSpPr>
              <a:spLocks noChangeShapeType="1"/>
            </p:cNvSpPr>
            <p:nvPr/>
          </p:nvSpPr>
          <p:spPr bwMode="auto">
            <a:xfrm flipV="1">
              <a:off x="2096" y="3653"/>
              <a:ext cx="292"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502" name="Oval 70"/>
            <p:cNvSpPr>
              <a:spLocks noChangeArrowheads="1"/>
            </p:cNvSpPr>
            <p:nvPr/>
          </p:nvSpPr>
          <p:spPr bwMode="auto">
            <a:xfrm>
              <a:off x="2069" y="286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03" name="Oval 71"/>
            <p:cNvSpPr>
              <a:spLocks noChangeArrowheads="1"/>
            </p:cNvSpPr>
            <p:nvPr/>
          </p:nvSpPr>
          <p:spPr bwMode="auto">
            <a:xfrm>
              <a:off x="2069" y="310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04" name="Oval 72"/>
            <p:cNvSpPr>
              <a:spLocks noChangeArrowheads="1"/>
            </p:cNvSpPr>
            <p:nvPr/>
          </p:nvSpPr>
          <p:spPr bwMode="auto">
            <a:xfrm>
              <a:off x="2060" y="331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05" name="Oval 73"/>
            <p:cNvSpPr>
              <a:spLocks noChangeArrowheads="1"/>
            </p:cNvSpPr>
            <p:nvPr/>
          </p:nvSpPr>
          <p:spPr bwMode="auto">
            <a:xfrm>
              <a:off x="2060" y="352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06" name="Oval 74"/>
            <p:cNvSpPr>
              <a:spLocks noChangeArrowheads="1"/>
            </p:cNvSpPr>
            <p:nvPr/>
          </p:nvSpPr>
          <p:spPr bwMode="auto">
            <a:xfrm>
              <a:off x="2069" y="374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07" name="Oval 75"/>
            <p:cNvSpPr>
              <a:spLocks noChangeArrowheads="1"/>
            </p:cNvSpPr>
            <p:nvPr/>
          </p:nvSpPr>
          <p:spPr bwMode="auto">
            <a:xfrm>
              <a:off x="2213" y="301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08" name="Oval 76"/>
            <p:cNvSpPr>
              <a:spLocks noChangeArrowheads="1"/>
            </p:cNvSpPr>
            <p:nvPr/>
          </p:nvSpPr>
          <p:spPr bwMode="auto">
            <a:xfrm>
              <a:off x="2204" y="3230"/>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09" name="Oval 77"/>
            <p:cNvSpPr>
              <a:spLocks noChangeArrowheads="1"/>
            </p:cNvSpPr>
            <p:nvPr/>
          </p:nvSpPr>
          <p:spPr bwMode="auto">
            <a:xfrm>
              <a:off x="2204" y="346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10" name="Oval 78"/>
            <p:cNvSpPr>
              <a:spLocks noChangeArrowheads="1"/>
            </p:cNvSpPr>
            <p:nvPr/>
          </p:nvSpPr>
          <p:spPr bwMode="auto">
            <a:xfrm>
              <a:off x="2361" y="2710"/>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11" name="Oval 79"/>
            <p:cNvSpPr>
              <a:spLocks noChangeArrowheads="1"/>
            </p:cNvSpPr>
            <p:nvPr/>
          </p:nvSpPr>
          <p:spPr bwMode="auto">
            <a:xfrm>
              <a:off x="2528" y="262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12" name="Oval 80"/>
            <p:cNvSpPr>
              <a:spLocks noChangeArrowheads="1"/>
            </p:cNvSpPr>
            <p:nvPr/>
          </p:nvSpPr>
          <p:spPr bwMode="auto">
            <a:xfrm>
              <a:off x="2693" y="255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13" name="Oval 81"/>
            <p:cNvSpPr>
              <a:spLocks noChangeArrowheads="1"/>
            </p:cNvSpPr>
            <p:nvPr/>
          </p:nvSpPr>
          <p:spPr bwMode="auto">
            <a:xfrm>
              <a:off x="2213" y="278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14" name="Line 82"/>
            <p:cNvSpPr>
              <a:spLocks noChangeShapeType="1"/>
            </p:cNvSpPr>
            <p:nvPr/>
          </p:nvSpPr>
          <p:spPr bwMode="auto">
            <a:xfrm flipH="1">
              <a:off x="1824" y="2605"/>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515" name="Line 83"/>
            <p:cNvSpPr>
              <a:spLocks noChangeShapeType="1"/>
            </p:cNvSpPr>
            <p:nvPr/>
          </p:nvSpPr>
          <p:spPr bwMode="auto">
            <a:xfrm>
              <a:off x="1820" y="2911"/>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516" name="Line 84"/>
            <p:cNvSpPr>
              <a:spLocks noChangeShapeType="1"/>
            </p:cNvSpPr>
            <p:nvPr/>
          </p:nvSpPr>
          <p:spPr bwMode="auto">
            <a:xfrm>
              <a:off x="2448" y="2605"/>
              <a:ext cx="0" cy="1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517" name="Line 85"/>
            <p:cNvSpPr>
              <a:spLocks noChangeShapeType="1"/>
            </p:cNvSpPr>
            <p:nvPr/>
          </p:nvSpPr>
          <p:spPr bwMode="auto">
            <a:xfrm flipV="1">
              <a:off x="1817" y="3661"/>
              <a:ext cx="292"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518" name="Oval 86"/>
            <p:cNvSpPr>
              <a:spLocks noChangeArrowheads="1"/>
            </p:cNvSpPr>
            <p:nvPr/>
          </p:nvSpPr>
          <p:spPr bwMode="auto">
            <a:xfrm>
              <a:off x="1781" y="287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19" name="Oval 87"/>
            <p:cNvSpPr>
              <a:spLocks noChangeArrowheads="1"/>
            </p:cNvSpPr>
            <p:nvPr/>
          </p:nvSpPr>
          <p:spPr bwMode="auto">
            <a:xfrm>
              <a:off x="1781" y="311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0" name="Oval 88"/>
            <p:cNvSpPr>
              <a:spLocks noChangeArrowheads="1"/>
            </p:cNvSpPr>
            <p:nvPr/>
          </p:nvSpPr>
          <p:spPr bwMode="auto">
            <a:xfrm>
              <a:off x="1772" y="332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1" name="Oval 89"/>
            <p:cNvSpPr>
              <a:spLocks noChangeArrowheads="1"/>
            </p:cNvSpPr>
            <p:nvPr/>
          </p:nvSpPr>
          <p:spPr bwMode="auto">
            <a:xfrm>
              <a:off x="1772" y="353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2" name="Oval 90"/>
            <p:cNvSpPr>
              <a:spLocks noChangeArrowheads="1"/>
            </p:cNvSpPr>
            <p:nvPr/>
          </p:nvSpPr>
          <p:spPr bwMode="auto">
            <a:xfrm>
              <a:off x="1781" y="375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3" name="Oval 91"/>
            <p:cNvSpPr>
              <a:spLocks noChangeArrowheads="1"/>
            </p:cNvSpPr>
            <p:nvPr/>
          </p:nvSpPr>
          <p:spPr bwMode="auto">
            <a:xfrm>
              <a:off x="1925" y="301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4" name="Oval 92"/>
            <p:cNvSpPr>
              <a:spLocks noChangeArrowheads="1"/>
            </p:cNvSpPr>
            <p:nvPr/>
          </p:nvSpPr>
          <p:spPr bwMode="auto">
            <a:xfrm>
              <a:off x="1916" y="326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5" name="Oval 93"/>
            <p:cNvSpPr>
              <a:spLocks noChangeArrowheads="1"/>
            </p:cNvSpPr>
            <p:nvPr/>
          </p:nvSpPr>
          <p:spPr bwMode="auto">
            <a:xfrm>
              <a:off x="1916" y="347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6" name="Oval 94"/>
            <p:cNvSpPr>
              <a:spLocks noChangeArrowheads="1"/>
            </p:cNvSpPr>
            <p:nvPr/>
          </p:nvSpPr>
          <p:spPr bwMode="auto">
            <a:xfrm>
              <a:off x="2073" y="271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7" name="Oval 95"/>
            <p:cNvSpPr>
              <a:spLocks noChangeArrowheads="1"/>
            </p:cNvSpPr>
            <p:nvPr/>
          </p:nvSpPr>
          <p:spPr bwMode="auto">
            <a:xfrm>
              <a:off x="2240" y="263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8" name="Oval 96"/>
            <p:cNvSpPr>
              <a:spLocks noChangeArrowheads="1"/>
            </p:cNvSpPr>
            <p:nvPr/>
          </p:nvSpPr>
          <p:spPr bwMode="auto">
            <a:xfrm>
              <a:off x="2405" y="256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29" name="Oval 97"/>
            <p:cNvSpPr>
              <a:spLocks noChangeArrowheads="1"/>
            </p:cNvSpPr>
            <p:nvPr/>
          </p:nvSpPr>
          <p:spPr bwMode="auto">
            <a:xfrm>
              <a:off x="1925" y="279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30" name="Oval 98"/>
            <p:cNvSpPr>
              <a:spLocks noChangeArrowheads="1"/>
            </p:cNvSpPr>
            <p:nvPr/>
          </p:nvSpPr>
          <p:spPr bwMode="auto">
            <a:xfrm>
              <a:off x="2793" y="367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31" name="Oval 99"/>
            <p:cNvSpPr>
              <a:spLocks noChangeArrowheads="1"/>
            </p:cNvSpPr>
            <p:nvPr/>
          </p:nvSpPr>
          <p:spPr bwMode="auto">
            <a:xfrm>
              <a:off x="2492" y="367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32" name="Oval 100"/>
            <p:cNvSpPr>
              <a:spLocks noChangeArrowheads="1"/>
            </p:cNvSpPr>
            <p:nvPr/>
          </p:nvSpPr>
          <p:spPr bwMode="auto">
            <a:xfrm>
              <a:off x="2208" y="367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18533" name="Oval 101"/>
            <p:cNvSpPr>
              <a:spLocks noChangeArrowheads="1"/>
            </p:cNvSpPr>
            <p:nvPr/>
          </p:nvSpPr>
          <p:spPr bwMode="auto">
            <a:xfrm>
              <a:off x="1920" y="367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a:xfrm>
            <a:off x="442913" y="765175"/>
            <a:ext cx="8243887" cy="792163"/>
          </a:xfrm>
        </p:spPr>
        <p:txBody>
          <a:bodyPr/>
          <a:lstStyle/>
          <a:p>
            <a:pPr eaLnBrk="1" hangingPunct="1">
              <a:defRPr/>
            </a:pPr>
            <a:r>
              <a:rPr lang="zh-CN" altLang="en-US" sz="3200" dirty="0">
                <a:latin typeface="微软雅黑" panose="020B0503020204020204" pitchFamily="34" charset="-122"/>
              </a:rPr>
              <a:t>同一个晶格中两族取向不同的晶面族</a:t>
            </a:r>
          </a:p>
        </p:txBody>
      </p:sp>
      <p:sp>
        <p:nvSpPr>
          <p:cNvPr id="20483" name="Oval 3"/>
          <p:cNvSpPr>
            <a:spLocks noChangeArrowheads="1"/>
          </p:cNvSpPr>
          <p:nvPr/>
        </p:nvSpPr>
        <p:spPr bwMode="auto">
          <a:xfrm>
            <a:off x="6605588" y="309721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84" name="Oval 4"/>
          <p:cNvSpPr>
            <a:spLocks noChangeArrowheads="1"/>
          </p:cNvSpPr>
          <p:nvPr/>
        </p:nvSpPr>
        <p:spPr bwMode="auto">
          <a:xfrm>
            <a:off x="6607175" y="3573463"/>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85" name="Oval 5"/>
          <p:cNvSpPr>
            <a:spLocks noChangeArrowheads="1"/>
          </p:cNvSpPr>
          <p:nvPr/>
        </p:nvSpPr>
        <p:spPr bwMode="auto">
          <a:xfrm>
            <a:off x="6607175" y="4097338"/>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86" name="Oval 6"/>
          <p:cNvSpPr>
            <a:spLocks noChangeArrowheads="1"/>
          </p:cNvSpPr>
          <p:nvPr/>
        </p:nvSpPr>
        <p:spPr bwMode="auto">
          <a:xfrm>
            <a:off x="6084888" y="310356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87" name="Oval 7"/>
          <p:cNvSpPr>
            <a:spLocks noChangeArrowheads="1"/>
          </p:cNvSpPr>
          <p:nvPr/>
        </p:nvSpPr>
        <p:spPr bwMode="auto">
          <a:xfrm>
            <a:off x="6081713" y="3594100"/>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88" name="Oval 8"/>
          <p:cNvSpPr>
            <a:spLocks noChangeArrowheads="1"/>
          </p:cNvSpPr>
          <p:nvPr/>
        </p:nvSpPr>
        <p:spPr bwMode="auto">
          <a:xfrm>
            <a:off x="6081713" y="4111625"/>
            <a:ext cx="142875" cy="130175"/>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89" name="Oval 9"/>
          <p:cNvSpPr>
            <a:spLocks noChangeArrowheads="1"/>
          </p:cNvSpPr>
          <p:nvPr/>
        </p:nvSpPr>
        <p:spPr bwMode="auto">
          <a:xfrm>
            <a:off x="5535613" y="3114675"/>
            <a:ext cx="141287"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90" name="Oval 10"/>
          <p:cNvSpPr>
            <a:spLocks noChangeArrowheads="1"/>
          </p:cNvSpPr>
          <p:nvPr/>
        </p:nvSpPr>
        <p:spPr bwMode="auto">
          <a:xfrm>
            <a:off x="5588000" y="35909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91" name="Oval 11"/>
          <p:cNvSpPr>
            <a:spLocks noChangeArrowheads="1"/>
          </p:cNvSpPr>
          <p:nvPr/>
        </p:nvSpPr>
        <p:spPr bwMode="auto">
          <a:xfrm>
            <a:off x="5588000" y="409416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92" name="Oval 12"/>
          <p:cNvSpPr>
            <a:spLocks noChangeArrowheads="1"/>
          </p:cNvSpPr>
          <p:nvPr/>
        </p:nvSpPr>
        <p:spPr bwMode="auto">
          <a:xfrm>
            <a:off x="5040313" y="3117850"/>
            <a:ext cx="142875" cy="130175"/>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93" name="Oval 13"/>
          <p:cNvSpPr>
            <a:spLocks noChangeArrowheads="1"/>
          </p:cNvSpPr>
          <p:nvPr/>
        </p:nvSpPr>
        <p:spPr bwMode="auto">
          <a:xfrm>
            <a:off x="5021263" y="3592513"/>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94" name="Oval 14"/>
          <p:cNvSpPr>
            <a:spLocks noChangeArrowheads="1"/>
          </p:cNvSpPr>
          <p:nvPr/>
        </p:nvSpPr>
        <p:spPr bwMode="auto">
          <a:xfrm>
            <a:off x="5067300" y="4064000"/>
            <a:ext cx="141288"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nvGrpSpPr>
          <p:cNvPr id="20495" name="Group 15"/>
          <p:cNvGrpSpPr>
            <a:grpSpLocks/>
          </p:cNvGrpSpPr>
          <p:nvPr/>
        </p:nvGrpSpPr>
        <p:grpSpPr bwMode="auto">
          <a:xfrm>
            <a:off x="4792663" y="2147888"/>
            <a:ext cx="3567112" cy="2720975"/>
            <a:chOff x="3019" y="1262"/>
            <a:chExt cx="2247" cy="1714"/>
          </a:xfrm>
        </p:grpSpPr>
        <p:sp>
          <p:nvSpPr>
            <p:cNvPr id="20660" name="Line 16"/>
            <p:cNvSpPr>
              <a:spLocks noChangeShapeType="1"/>
            </p:cNvSpPr>
            <p:nvPr/>
          </p:nvSpPr>
          <p:spPr bwMode="auto">
            <a:xfrm>
              <a:off x="3401" y="1673"/>
              <a:ext cx="1068" cy="892"/>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0661" name="Group 17"/>
            <p:cNvGrpSpPr>
              <a:grpSpLocks/>
            </p:cNvGrpSpPr>
            <p:nvPr/>
          </p:nvGrpSpPr>
          <p:grpSpPr bwMode="auto">
            <a:xfrm>
              <a:off x="3019" y="1262"/>
              <a:ext cx="2247" cy="1714"/>
              <a:chOff x="3019" y="1262"/>
              <a:chExt cx="2247" cy="1714"/>
            </a:xfrm>
          </p:grpSpPr>
          <p:sp>
            <p:nvSpPr>
              <p:cNvPr id="20662" name="AutoShape 18"/>
              <p:cNvSpPr>
                <a:spLocks noChangeArrowheads="1"/>
              </p:cNvSpPr>
              <p:nvPr/>
            </p:nvSpPr>
            <p:spPr bwMode="auto">
              <a:xfrm rot="2677609">
                <a:off x="4179" y="1487"/>
                <a:ext cx="508" cy="413"/>
              </a:xfrm>
              <a:prstGeom prst="triangle">
                <a:avLst>
                  <a:gd name="adj" fmla="val 51514"/>
                </a:avLst>
              </a:prstGeom>
              <a:noFill/>
              <a:ln w="2540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63" name="Line 19"/>
              <p:cNvSpPr>
                <a:spLocks noChangeShapeType="1"/>
              </p:cNvSpPr>
              <p:nvPr/>
            </p:nvSpPr>
            <p:spPr bwMode="auto">
              <a:xfrm flipV="1">
                <a:off x="3384" y="1365"/>
                <a:ext cx="1603" cy="308"/>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64" name="Line 20"/>
              <p:cNvSpPr>
                <a:spLocks noChangeShapeType="1"/>
              </p:cNvSpPr>
              <p:nvPr/>
            </p:nvSpPr>
            <p:spPr bwMode="auto">
              <a:xfrm flipV="1">
                <a:off x="3040" y="1262"/>
                <a:ext cx="2176" cy="411"/>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65" name="Line 21"/>
              <p:cNvSpPr>
                <a:spLocks noChangeShapeType="1"/>
              </p:cNvSpPr>
              <p:nvPr/>
            </p:nvSpPr>
            <p:spPr bwMode="auto">
              <a:xfrm flipV="1">
                <a:off x="3727" y="1468"/>
                <a:ext cx="1069" cy="205"/>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66" name="Line 22"/>
              <p:cNvSpPr>
                <a:spLocks noChangeShapeType="1"/>
              </p:cNvSpPr>
              <p:nvPr/>
            </p:nvSpPr>
            <p:spPr bwMode="auto">
              <a:xfrm flipH="1">
                <a:off x="4453" y="1468"/>
                <a:ext cx="343" cy="822"/>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67" name="Line 23"/>
              <p:cNvSpPr>
                <a:spLocks noChangeShapeType="1"/>
              </p:cNvSpPr>
              <p:nvPr/>
            </p:nvSpPr>
            <p:spPr bwMode="auto">
              <a:xfrm>
                <a:off x="3727" y="1708"/>
                <a:ext cx="726" cy="582"/>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68" name="Line 24"/>
              <p:cNvSpPr>
                <a:spLocks noChangeShapeType="1"/>
              </p:cNvSpPr>
              <p:nvPr/>
            </p:nvSpPr>
            <p:spPr bwMode="auto">
              <a:xfrm flipH="1">
                <a:off x="4453" y="1262"/>
                <a:ext cx="763" cy="1714"/>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69" name="Line 25"/>
              <p:cNvSpPr>
                <a:spLocks noChangeShapeType="1"/>
              </p:cNvSpPr>
              <p:nvPr/>
            </p:nvSpPr>
            <p:spPr bwMode="auto">
              <a:xfrm>
                <a:off x="3040" y="1673"/>
                <a:ext cx="1413" cy="1269"/>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0" name="Line 26"/>
              <p:cNvSpPr>
                <a:spLocks noChangeShapeType="1"/>
              </p:cNvSpPr>
              <p:nvPr/>
            </p:nvSpPr>
            <p:spPr bwMode="auto">
              <a:xfrm flipH="1">
                <a:off x="4682" y="1605"/>
                <a:ext cx="572" cy="1200"/>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1" name="Line 27"/>
              <p:cNvSpPr>
                <a:spLocks noChangeShapeType="1"/>
              </p:cNvSpPr>
              <p:nvPr/>
            </p:nvSpPr>
            <p:spPr bwMode="auto">
              <a:xfrm flipH="1">
                <a:off x="5049" y="2188"/>
                <a:ext cx="191" cy="411"/>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2" name="Line 28"/>
              <p:cNvSpPr>
                <a:spLocks noChangeShapeType="1"/>
              </p:cNvSpPr>
              <p:nvPr/>
            </p:nvSpPr>
            <p:spPr bwMode="auto">
              <a:xfrm flipH="1">
                <a:off x="4834" y="1879"/>
                <a:ext cx="420" cy="857"/>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3" name="Line 29"/>
              <p:cNvSpPr>
                <a:spLocks noChangeShapeType="1"/>
              </p:cNvSpPr>
              <p:nvPr/>
            </p:nvSpPr>
            <p:spPr bwMode="auto">
              <a:xfrm flipH="1">
                <a:off x="4453" y="1365"/>
                <a:ext cx="534" cy="1200"/>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4" name="Line 30"/>
              <p:cNvSpPr>
                <a:spLocks noChangeShapeType="1"/>
              </p:cNvSpPr>
              <p:nvPr/>
            </p:nvSpPr>
            <p:spPr bwMode="auto">
              <a:xfrm>
                <a:off x="3019" y="2003"/>
                <a:ext cx="1069" cy="926"/>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5" name="Line 31"/>
              <p:cNvSpPr>
                <a:spLocks noChangeShapeType="1"/>
              </p:cNvSpPr>
              <p:nvPr/>
            </p:nvSpPr>
            <p:spPr bwMode="auto">
              <a:xfrm>
                <a:off x="3019" y="2278"/>
                <a:ext cx="725" cy="651"/>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6" name="Line 32"/>
              <p:cNvSpPr>
                <a:spLocks noChangeShapeType="1"/>
              </p:cNvSpPr>
              <p:nvPr/>
            </p:nvSpPr>
            <p:spPr bwMode="auto">
              <a:xfrm>
                <a:off x="3019" y="2586"/>
                <a:ext cx="382" cy="343"/>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7" name="Line 33"/>
              <p:cNvSpPr>
                <a:spLocks noChangeShapeType="1"/>
              </p:cNvSpPr>
              <p:nvPr/>
            </p:nvSpPr>
            <p:spPr bwMode="auto">
              <a:xfrm flipV="1">
                <a:off x="3193" y="1262"/>
                <a:ext cx="1679" cy="309"/>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8" name="Line 34"/>
              <p:cNvSpPr>
                <a:spLocks noChangeShapeType="1"/>
              </p:cNvSpPr>
              <p:nvPr/>
            </p:nvSpPr>
            <p:spPr bwMode="auto">
              <a:xfrm flipV="1">
                <a:off x="3384" y="1262"/>
                <a:ext cx="1145" cy="206"/>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79" name="Line 35"/>
              <p:cNvSpPr>
                <a:spLocks noChangeShapeType="1"/>
              </p:cNvSpPr>
              <p:nvPr/>
            </p:nvSpPr>
            <p:spPr bwMode="auto">
              <a:xfrm flipV="1">
                <a:off x="3613" y="1262"/>
                <a:ext cx="534" cy="103"/>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80" name="Line 36"/>
              <p:cNvSpPr>
                <a:spLocks noChangeShapeType="1"/>
              </p:cNvSpPr>
              <p:nvPr/>
            </p:nvSpPr>
            <p:spPr bwMode="auto">
              <a:xfrm flipV="1">
                <a:off x="3019" y="1969"/>
                <a:ext cx="343" cy="34"/>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81" name="Line 37"/>
              <p:cNvSpPr>
                <a:spLocks noChangeShapeType="1"/>
              </p:cNvSpPr>
              <p:nvPr/>
            </p:nvSpPr>
            <p:spPr bwMode="auto">
              <a:xfrm flipV="1">
                <a:off x="3019" y="2243"/>
                <a:ext cx="305" cy="35"/>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82" name="Line 38"/>
              <p:cNvSpPr>
                <a:spLocks noChangeShapeType="1"/>
              </p:cNvSpPr>
              <p:nvPr/>
            </p:nvSpPr>
            <p:spPr bwMode="auto">
              <a:xfrm flipV="1">
                <a:off x="3019" y="2552"/>
                <a:ext cx="343" cy="34"/>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83" name="Line 39"/>
              <p:cNvSpPr>
                <a:spLocks noChangeShapeType="1"/>
              </p:cNvSpPr>
              <p:nvPr/>
            </p:nvSpPr>
            <p:spPr bwMode="auto">
              <a:xfrm flipV="1">
                <a:off x="3033" y="2916"/>
                <a:ext cx="344" cy="34"/>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84" name="Line 40"/>
              <p:cNvSpPr>
                <a:spLocks noChangeShapeType="1"/>
              </p:cNvSpPr>
              <p:nvPr/>
            </p:nvSpPr>
            <p:spPr bwMode="auto">
              <a:xfrm flipV="1">
                <a:off x="5049" y="1605"/>
                <a:ext cx="191" cy="34"/>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85" name="Line 41"/>
              <p:cNvSpPr>
                <a:spLocks noChangeShapeType="1"/>
              </p:cNvSpPr>
              <p:nvPr/>
            </p:nvSpPr>
            <p:spPr bwMode="auto">
              <a:xfrm flipV="1">
                <a:off x="5118" y="1888"/>
                <a:ext cx="148" cy="12"/>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86" name="Line 42"/>
              <p:cNvSpPr>
                <a:spLocks noChangeShapeType="1"/>
              </p:cNvSpPr>
              <p:nvPr/>
            </p:nvSpPr>
            <p:spPr bwMode="auto">
              <a:xfrm flipV="1">
                <a:off x="5094" y="2175"/>
                <a:ext cx="148" cy="13"/>
              </a:xfrm>
              <a:prstGeom prst="line">
                <a:avLst/>
              </a:prstGeom>
              <a:noFill/>
              <a:ln w="254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20496" name="Oval 43"/>
          <p:cNvSpPr>
            <a:spLocks noChangeArrowheads="1"/>
          </p:cNvSpPr>
          <p:nvPr/>
        </p:nvSpPr>
        <p:spPr bwMode="auto">
          <a:xfrm>
            <a:off x="6916738" y="2711450"/>
            <a:ext cx="142875" cy="130175"/>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97" name="Oval 44"/>
          <p:cNvSpPr>
            <a:spLocks noChangeArrowheads="1"/>
          </p:cNvSpPr>
          <p:nvPr/>
        </p:nvSpPr>
        <p:spPr bwMode="auto">
          <a:xfrm>
            <a:off x="7527925" y="2395538"/>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98" name="Oval 45"/>
          <p:cNvSpPr>
            <a:spLocks noChangeArrowheads="1"/>
          </p:cNvSpPr>
          <p:nvPr/>
        </p:nvSpPr>
        <p:spPr bwMode="auto">
          <a:xfrm>
            <a:off x="7861300" y="2238375"/>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499" name="Oval 46"/>
          <p:cNvSpPr>
            <a:spLocks noChangeArrowheads="1"/>
          </p:cNvSpPr>
          <p:nvPr/>
        </p:nvSpPr>
        <p:spPr bwMode="auto">
          <a:xfrm>
            <a:off x="8205788" y="208121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0" name="Oval 47"/>
          <p:cNvSpPr>
            <a:spLocks noChangeArrowheads="1"/>
          </p:cNvSpPr>
          <p:nvPr/>
        </p:nvSpPr>
        <p:spPr bwMode="auto">
          <a:xfrm>
            <a:off x="7239000" y="25368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1" name="Oval 48"/>
          <p:cNvSpPr>
            <a:spLocks noChangeArrowheads="1"/>
          </p:cNvSpPr>
          <p:nvPr/>
        </p:nvSpPr>
        <p:spPr bwMode="auto">
          <a:xfrm>
            <a:off x="6977063" y="3219450"/>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2" name="Oval 49"/>
          <p:cNvSpPr>
            <a:spLocks noChangeArrowheads="1"/>
          </p:cNvSpPr>
          <p:nvPr/>
        </p:nvSpPr>
        <p:spPr bwMode="auto">
          <a:xfrm>
            <a:off x="7546975" y="2901950"/>
            <a:ext cx="141288"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3" name="Oval 50"/>
          <p:cNvSpPr>
            <a:spLocks noChangeArrowheads="1"/>
          </p:cNvSpPr>
          <p:nvPr/>
        </p:nvSpPr>
        <p:spPr bwMode="auto">
          <a:xfrm>
            <a:off x="7880350" y="2765425"/>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4" name="Oval 51"/>
          <p:cNvSpPr>
            <a:spLocks noChangeArrowheads="1"/>
          </p:cNvSpPr>
          <p:nvPr/>
        </p:nvSpPr>
        <p:spPr bwMode="auto">
          <a:xfrm>
            <a:off x="8239125" y="2628900"/>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5" name="Oval 52"/>
          <p:cNvSpPr>
            <a:spLocks noChangeArrowheads="1"/>
          </p:cNvSpPr>
          <p:nvPr/>
        </p:nvSpPr>
        <p:spPr bwMode="auto">
          <a:xfrm>
            <a:off x="7239000" y="3027363"/>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6" name="Oval 53"/>
          <p:cNvSpPr>
            <a:spLocks noChangeArrowheads="1"/>
          </p:cNvSpPr>
          <p:nvPr/>
        </p:nvSpPr>
        <p:spPr bwMode="auto">
          <a:xfrm>
            <a:off x="6958013" y="3675063"/>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7" name="Oval 54"/>
          <p:cNvSpPr>
            <a:spLocks noChangeArrowheads="1"/>
          </p:cNvSpPr>
          <p:nvPr/>
        </p:nvSpPr>
        <p:spPr bwMode="auto">
          <a:xfrm>
            <a:off x="7632700" y="3360738"/>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8" name="Oval 55"/>
          <p:cNvSpPr>
            <a:spLocks noChangeArrowheads="1"/>
          </p:cNvSpPr>
          <p:nvPr/>
        </p:nvSpPr>
        <p:spPr bwMode="auto">
          <a:xfrm>
            <a:off x="7940675" y="3221038"/>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09" name="Oval 56"/>
          <p:cNvSpPr>
            <a:spLocks noChangeArrowheads="1"/>
          </p:cNvSpPr>
          <p:nvPr/>
        </p:nvSpPr>
        <p:spPr bwMode="auto">
          <a:xfrm>
            <a:off x="8239125" y="3087688"/>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0" name="Oval 57"/>
          <p:cNvSpPr>
            <a:spLocks noChangeArrowheads="1"/>
          </p:cNvSpPr>
          <p:nvPr/>
        </p:nvSpPr>
        <p:spPr bwMode="auto">
          <a:xfrm>
            <a:off x="7273925" y="3463925"/>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1" name="Oval 58"/>
          <p:cNvSpPr>
            <a:spLocks noChangeArrowheads="1"/>
          </p:cNvSpPr>
          <p:nvPr/>
        </p:nvSpPr>
        <p:spPr bwMode="auto">
          <a:xfrm>
            <a:off x="7000875" y="4148138"/>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2" name="Oval 59"/>
          <p:cNvSpPr>
            <a:spLocks noChangeArrowheads="1"/>
          </p:cNvSpPr>
          <p:nvPr/>
        </p:nvSpPr>
        <p:spPr bwMode="auto">
          <a:xfrm>
            <a:off x="7637463" y="38449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3" name="Oval 60"/>
          <p:cNvSpPr>
            <a:spLocks noChangeArrowheads="1"/>
          </p:cNvSpPr>
          <p:nvPr/>
        </p:nvSpPr>
        <p:spPr bwMode="auto">
          <a:xfrm>
            <a:off x="7910513" y="3686175"/>
            <a:ext cx="141287"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4" name="Oval 61"/>
          <p:cNvSpPr>
            <a:spLocks noChangeArrowheads="1"/>
          </p:cNvSpPr>
          <p:nvPr/>
        </p:nvSpPr>
        <p:spPr bwMode="auto">
          <a:xfrm>
            <a:off x="8239125" y="3551238"/>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5" name="Oval 62"/>
          <p:cNvSpPr>
            <a:spLocks noChangeArrowheads="1"/>
          </p:cNvSpPr>
          <p:nvPr/>
        </p:nvSpPr>
        <p:spPr bwMode="auto">
          <a:xfrm>
            <a:off x="7334250" y="3987800"/>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6" name="Oval 63"/>
          <p:cNvSpPr>
            <a:spLocks noChangeArrowheads="1"/>
          </p:cNvSpPr>
          <p:nvPr/>
        </p:nvSpPr>
        <p:spPr bwMode="auto">
          <a:xfrm>
            <a:off x="6977063" y="47339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7" name="Oval 64"/>
          <p:cNvSpPr>
            <a:spLocks noChangeArrowheads="1"/>
          </p:cNvSpPr>
          <p:nvPr/>
        </p:nvSpPr>
        <p:spPr bwMode="auto">
          <a:xfrm>
            <a:off x="7632700" y="4343400"/>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8" name="Oval 65"/>
          <p:cNvSpPr>
            <a:spLocks noChangeArrowheads="1"/>
          </p:cNvSpPr>
          <p:nvPr/>
        </p:nvSpPr>
        <p:spPr bwMode="auto">
          <a:xfrm>
            <a:off x="7935913" y="4184650"/>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19" name="Oval 66"/>
          <p:cNvSpPr>
            <a:spLocks noChangeArrowheads="1"/>
          </p:cNvSpPr>
          <p:nvPr/>
        </p:nvSpPr>
        <p:spPr bwMode="auto">
          <a:xfrm>
            <a:off x="8239125" y="4029075"/>
            <a:ext cx="142875" cy="130175"/>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0" name="Oval 67"/>
          <p:cNvSpPr>
            <a:spLocks noChangeArrowheads="1"/>
          </p:cNvSpPr>
          <p:nvPr/>
        </p:nvSpPr>
        <p:spPr bwMode="auto">
          <a:xfrm>
            <a:off x="7335838" y="4505325"/>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1" name="Oval 68"/>
          <p:cNvSpPr>
            <a:spLocks noChangeArrowheads="1"/>
          </p:cNvSpPr>
          <p:nvPr/>
        </p:nvSpPr>
        <p:spPr bwMode="auto">
          <a:xfrm>
            <a:off x="6424613" y="2725738"/>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2" name="Oval 69"/>
          <p:cNvSpPr>
            <a:spLocks noChangeArrowheads="1"/>
          </p:cNvSpPr>
          <p:nvPr/>
        </p:nvSpPr>
        <p:spPr bwMode="auto">
          <a:xfrm>
            <a:off x="6424613" y="3190875"/>
            <a:ext cx="142875" cy="130175"/>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3" name="Oval 70"/>
          <p:cNvSpPr>
            <a:spLocks noChangeArrowheads="1"/>
          </p:cNvSpPr>
          <p:nvPr/>
        </p:nvSpPr>
        <p:spPr bwMode="auto">
          <a:xfrm>
            <a:off x="6421438" y="368141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4" name="Oval 71"/>
          <p:cNvSpPr>
            <a:spLocks noChangeArrowheads="1"/>
          </p:cNvSpPr>
          <p:nvPr/>
        </p:nvSpPr>
        <p:spPr bwMode="auto">
          <a:xfrm>
            <a:off x="6407150" y="4173538"/>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5" name="Oval 72"/>
          <p:cNvSpPr>
            <a:spLocks noChangeArrowheads="1"/>
          </p:cNvSpPr>
          <p:nvPr/>
        </p:nvSpPr>
        <p:spPr bwMode="auto">
          <a:xfrm>
            <a:off x="6421438" y="473551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6" name="Oval 73"/>
          <p:cNvSpPr>
            <a:spLocks noChangeArrowheads="1"/>
          </p:cNvSpPr>
          <p:nvPr/>
        </p:nvSpPr>
        <p:spPr bwMode="auto">
          <a:xfrm>
            <a:off x="6991350" y="2389188"/>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7" name="Oval 74"/>
          <p:cNvSpPr>
            <a:spLocks noChangeArrowheads="1"/>
          </p:cNvSpPr>
          <p:nvPr/>
        </p:nvSpPr>
        <p:spPr bwMode="auto">
          <a:xfrm>
            <a:off x="7318375" y="2232025"/>
            <a:ext cx="141288"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8" name="Oval 75"/>
          <p:cNvSpPr>
            <a:spLocks noChangeArrowheads="1"/>
          </p:cNvSpPr>
          <p:nvPr/>
        </p:nvSpPr>
        <p:spPr bwMode="auto">
          <a:xfrm>
            <a:off x="7640638" y="2049463"/>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29" name="Oval 76"/>
          <p:cNvSpPr>
            <a:spLocks noChangeArrowheads="1"/>
          </p:cNvSpPr>
          <p:nvPr/>
        </p:nvSpPr>
        <p:spPr bwMode="auto">
          <a:xfrm>
            <a:off x="6704013" y="2552700"/>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0" name="Oval 77"/>
          <p:cNvSpPr>
            <a:spLocks noChangeArrowheads="1"/>
          </p:cNvSpPr>
          <p:nvPr/>
        </p:nvSpPr>
        <p:spPr bwMode="auto">
          <a:xfrm>
            <a:off x="5845175" y="273367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1" name="Oval 78"/>
          <p:cNvSpPr>
            <a:spLocks noChangeArrowheads="1"/>
          </p:cNvSpPr>
          <p:nvPr/>
        </p:nvSpPr>
        <p:spPr bwMode="auto">
          <a:xfrm>
            <a:off x="5940425" y="32607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2" name="Oval 79"/>
          <p:cNvSpPr>
            <a:spLocks noChangeArrowheads="1"/>
          </p:cNvSpPr>
          <p:nvPr/>
        </p:nvSpPr>
        <p:spPr bwMode="auto">
          <a:xfrm>
            <a:off x="5880100" y="37179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3" name="Oval 80"/>
          <p:cNvSpPr>
            <a:spLocks noChangeArrowheads="1"/>
          </p:cNvSpPr>
          <p:nvPr/>
        </p:nvSpPr>
        <p:spPr bwMode="auto">
          <a:xfrm>
            <a:off x="5827713" y="418147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4" name="Oval 81"/>
          <p:cNvSpPr>
            <a:spLocks noChangeArrowheads="1"/>
          </p:cNvSpPr>
          <p:nvPr/>
        </p:nvSpPr>
        <p:spPr bwMode="auto">
          <a:xfrm>
            <a:off x="5845175" y="47339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5" name="Oval 82"/>
          <p:cNvSpPr>
            <a:spLocks noChangeArrowheads="1"/>
          </p:cNvSpPr>
          <p:nvPr/>
        </p:nvSpPr>
        <p:spPr bwMode="auto">
          <a:xfrm>
            <a:off x="6415088" y="23971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6" name="Oval 83"/>
          <p:cNvSpPr>
            <a:spLocks noChangeArrowheads="1"/>
          </p:cNvSpPr>
          <p:nvPr/>
        </p:nvSpPr>
        <p:spPr bwMode="auto">
          <a:xfrm>
            <a:off x="6740525" y="223996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7" name="Oval 84"/>
          <p:cNvSpPr>
            <a:spLocks noChangeArrowheads="1"/>
          </p:cNvSpPr>
          <p:nvPr/>
        </p:nvSpPr>
        <p:spPr bwMode="auto">
          <a:xfrm>
            <a:off x="7061200" y="2058988"/>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8" name="Oval 85"/>
          <p:cNvSpPr>
            <a:spLocks noChangeArrowheads="1"/>
          </p:cNvSpPr>
          <p:nvPr/>
        </p:nvSpPr>
        <p:spPr bwMode="auto">
          <a:xfrm>
            <a:off x="6127750" y="2559050"/>
            <a:ext cx="141288"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39" name="Oval 86"/>
          <p:cNvSpPr>
            <a:spLocks noChangeArrowheads="1"/>
          </p:cNvSpPr>
          <p:nvPr/>
        </p:nvSpPr>
        <p:spPr bwMode="auto">
          <a:xfrm>
            <a:off x="5302250" y="2735263"/>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0" name="Oval 87"/>
          <p:cNvSpPr>
            <a:spLocks noChangeArrowheads="1"/>
          </p:cNvSpPr>
          <p:nvPr/>
        </p:nvSpPr>
        <p:spPr bwMode="auto">
          <a:xfrm>
            <a:off x="5334000" y="3248025"/>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1" name="Oval 88"/>
          <p:cNvSpPr>
            <a:spLocks noChangeArrowheads="1"/>
          </p:cNvSpPr>
          <p:nvPr/>
        </p:nvSpPr>
        <p:spPr bwMode="auto">
          <a:xfrm>
            <a:off x="5297488" y="371951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2" name="Oval 89"/>
          <p:cNvSpPr>
            <a:spLocks noChangeArrowheads="1"/>
          </p:cNvSpPr>
          <p:nvPr/>
        </p:nvSpPr>
        <p:spPr bwMode="auto">
          <a:xfrm>
            <a:off x="5286375" y="4184650"/>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3" name="Oval 90"/>
          <p:cNvSpPr>
            <a:spLocks noChangeArrowheads="1"/>
          </p:cNvSpPr>
          <p:nvPr/>
        </p:nvSpPr>
        <p:spPr bwMode="auto">
          <a:xfrm>
            <a:off x="5302250" y="473551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4" name="Oval 91"/>
          <p:cNvSpPr>
            <a:spLocks noChangeArrowheads="1"/>
          </p:cNvSpPr>
          <p:nvPr/>
        </p:nvSpPr>
        <p:spPr bwMode="auto">
          <a:xfrm>
            <a:off x="5870575" y="2401888"/>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5" name="Oval 92"/>
          <p:cNvSpPr>
            <a:spLocks noChangeArrowheads="1"/>
          </p:cNvSpPr>
          <p:nvPr/>
        </p:nvSpPr>
        <p:spPr bwMode="auto">
          <a:xfrm>
            <a:off x="6184900" y="22320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6" name="Oval 93"/>
          <p:cNvSpPr>
            <a:spLocks noChangeArrowheads="1"/>
          </p:cNvSpPr>
          <p:nvPr/>
        </p:nvSpPr>
        <p:spPr bwMode="auto">
          <a:xfrm>
            <a:off x="6516688" y="2060575"/>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7" name="Oval 94"/>
          <p:cNvSpPr>
            <a:spLocks noChangeArrowheads="1"/>
          </p:cNvSpPr>
          <p:nvPr/>
        </p:nvSpPr>
        <p:spPr bwMode="auto">
          <a:xfrm>
            <a:off x="5583238" y="25622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8" name="Oval 95"/>
          <p:cNvSpPr>
            <a:spLocks noChangeArrowheads="1"/>
          </p:cNvSpPr>
          <p:nvPr/>
        </p:nvSpPr>
        <p:spPr bwMode="auto">
          <a:xfrm>
            <a:off x="4741863" y="27527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49" name="Oval 96"/>
          <p:cNvSpPr>
            <a:spLocks noChangeArrowheads="1"/>
          </p:cNvSpPr>
          <p:nvPr/>
        </p:nvSpPr>
        <p:spPr bwMode="auto">
          <a:xfrm>
            <a:off x="4741863" y="3281363"/>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0" name="Oval 97"/>
          <p:cNvSpPr>
            <a:spLocks noChangeArrowheads="1"/>
          </p:cNvSpPr>
          <p:nvPr/>
        </p:nvSpPr>
        <p:spPr bwMode="auto">
          <a:xfrm>
            <a:off x="4724400" y="373697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1" name="Oval 98"/>
          <p:cNvSpPr>
            <a:spLocks noChangeArrowheads="1"/>
          </p:cNvSpPr>
          <p:nvPr/>
        </p:nvSpPr>
        <p:spPr bwMode="auto">
          <a:xfrm>
            <a:off x="4724400" y="420052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2" name="Oval 99"/>
          <p:cNvSpPr>
            <a:spLocks noChangeArrowheads="1"/>
          </p:cNvSpPr>
          <p:nvPr/>
        </p:nvSpPr>
        <p:spPr bwMode="auto">
          <a:xfrm>
            <a:off x="4756150" y="470376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3" name="Oval 100"/>
          <p:cNvSpPr>
            <a:spLocks noChangeArrowheads="1"/>
          </p:cNvSpPr>
          <p:nvPr/>
        </p:nvSpPr>
        <p:spPr bwMode="auto">
          <a:xfrm>
            <a:off x="5311775" y="2416175"/>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4" name="Oval 101"/>
          <p:cNvSpPr>
            <a:spLocks noChangeArrowheads="1"/>
          </p:cNvSpPr>
          <p:nvPr/>
        </p:nvSpPr>
        <p:spPr bwMode="auto">
          <a:xfrm>
            <a:off x="5634038" y="2239963"/>
            <a:ext cx="142875" cy="128587"/>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5" name="Oval 102"/>
          <p:cNvSpPr>
            <a:spLocks noChangeArrowheads="1"/>
          </p:cNvSpPr>
          <p:nvPr/>
        </p:nvSpPr>
        <p:spPr bwMode="auto">
          <a:xfrm>
            <a:off x="5957888" y="2078038"/>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6" name="Oval 103"/>
          <p:cNvSpPr>
            <a:spLocks noChangeArrowheads="1"/>
          </p:cNvSpPr>
          <p:nvPr/>
        </p:nvSpPr>
        <p:spPr bwMode="auto">
          <a:xfrm>
            <a:off x="5022850" y="2578100"/>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7" name="Oval 104"/>
          <p:cNvSpPr>
            <a:spLocks noChangeArrowheads="1"/>
          </p:cNvSpPr>
          <p:nvPr/>
        </p:nvSpPr>
        <p:spPr bwMode="auto">
          <a:xfrm>
            <a:off x="6607175" y="4578350"/>
            <a:ext cx="142875" cy="128588"/>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8" name="Oval 105"/>
          <p:cNvSpPr>
            <a:spLocks noChangeArrowheads="1"/>
          </p:cNvSpPr>
          <p:nvPr/>
        </p:nvSpPr>
        <p:spPr bwMode="auto">
          <a:xfrm>
            <a:off x="6084888" y="4564063"/>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59" name="Oval 106"/>
          <p:cNvSpPr>
            <a:spLocks noChangeArrowheads="1"/>
          </p:cNvSpPr>
          <p:nvPr/>
        </p:nvSpPr>
        <p:spPr bwMode="auto">
          <a:xfrm>
            <a:off x="5597525" y="4554538"/>
            <a:ext cx="141288"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60" name="Oval 107"/>
          <p:cNvSpPr>
            <a:spLocks noChangeArrowheads="1"/>
          </p:cNvSpPr>
          <p:nvPr/>
        </p:nvSpPr>
        <p:spPr bwMode="auto">
          <a:xfrm>
            <a:off x="5029200" y="4533900"/>
            <a:ext cx="142875" cy="127000"/>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nvGrpSpPr>
          <p:cNvPr id="20561" name="Group 108"/>
          <p:cNvGrpSpPr>
            <a:grpSpLocks/>
          </p:cNvGrpSpPr>
          <p:nvPr/>
        </p:nvGrpSpPr>
        <p:grpSpPr bwMode="auto">
          <a:xfrm>
            <a:off x="792163" y="2290763"/>
            <a:ext cx="3206750" cy="2506662"/>
            <a:chOff x="1772" y="2549"/>
            <a:chExt cx="1867" cy="1299"/>
          </a:xfrm>
        </p:grpSpPr>
        <p:sp>
          <p:nvSpPr>
            <p:cNvPr id="20563" name="Line 109"/>
            <p:cNvSpPr>
              <a:spLocks noChangeShapeType="1"/>
            </p:cNvSpPr>
            <p:nvPr/>
          </p:nvSpPr>
          <p:spPr bwMode="auto">
            <a:xfrm flipH="1">
              <a:off x="2967" y="2594"/>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64" name="Line 110"/>
            <p:cNvSpPr>
              <a:spLocks noChangeShapeType="1"/>
            </p:cNvSpPr>
            <p:nvPr/>
          </p:nvSpPr>
          <p:spPr bwMode="auto">
            <a:xfrm>
              <a:off x="2967" y="2882"/>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65" name="Line 111"/>
            <p:cNvSpPr>
              <a:spLocks noChangeShapeType="1"/>
            </p:cNvSpPr>
            <p:nvPr/>
          </p:nvSpPr>
          <p:spPr bwMode="auto">
            <a:xfrm>
              <a:off x="3591" y="2594"/>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66" name="Line 112"/>
            <p:cNvSpPr>
              <a:spLocks noChangeShapeType="1"/>
            </p:cNvSpPr>
            <p:nvPr/>
          </p:nvSpPr>
          <p:spPr bwMode="auto">
            <a:xfrm flipH="1">
              <a:off x="2967" y="3506"/>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67" name="Oval 113"/>
            <p:cNvSpPr>
              <a:spLocks noChangeArrowheads="1"/>
            </p:cNvSpPr>
            <p:nvPr/>
          </p:nvSpPr>
          <p:spPr bwMode="auto">
            <a:xfrm>
              <a:off x="2928" y="284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68" name="Oval 114"/>
            <p:cNvSpPr>
              <a:spLocks noChangeArrowheads="1"/>
            </p:cNvSpPr>
            <p:nvPr/>
          </p:nvSpPr>
          <p:spPr bwMode="auto">
            <a:xfrm>
              <a:off x="3212" y="270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69" name="Oval 115"/>
            <p:cNvSpPr>
              <a:spLocks noChangeArrowheads="1"/>
            </p:cNvSpPr>
            <p:nvPr/>
          </p:nvSpPr>
          <p:spPr bwMode="auto">
            <a:xfrm>
              <a:off x="3383" y="263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0" name="Oval 116"/>
            <p:cNvSpPr>
              <a:spLocks noChangeArrowheads="1"/>
            </p:cNvSpPr>
            <p:nvPr/>
          </p:nvSpPr>
          <p:spPr bwMode="auto">
            <a:xfrm>
              <a:off x="3548" y="257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1" name="Oval 117"/>
            <p:cNvSpPr>
              <a:spLocks noChangeArrowheads="1"/>
            </p:cNvSpPr>
            <p:nvPr/>
          </p:nvSpPr>
          <p:spPr bwMode="auto">
            <a:xfrm>
              <a:off x="3063" y="277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2" name="Oval 118"/>
            <p:cNvSpPr>
              <a:spLocks noChangeArrowheads="1"/>
            </p:cNvSpPr>
            <p:nvPr/>
          </p:nvSpPr>
          <p:spPr bwMode="auto">
            <a:xfrm>
              <a:off x="2928" y="308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3" name="Oval 119"/>
            <p:cNvSpPr>
              <a:spLocks noChangeArrowheads="1"/>
            </p:cNvSpPr>
            <p:nvPr/>
          </p:nvSpPr>
          <p:spPr bwMode="auto">
            <a:xfrm>
              <a:off x="3221" y="294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4" name="Oval 120"/>
            <p:cNvSpPr>
              <a:spLocks noChangeArrowheads="1"/>
            </p:cNvSpPr>
            <p:nvPr/>
          </p:nvSpPr>
          <p:spPr bwMode="auto">
            <a:xfrm>
              <a:off x="3383" y="287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5" name="Oval 121"/>
            <p:cNvSpPr>
              <a:spLocks noChangeArrowheads="1"/>
            </p:cNvSpPr>
            <p:nvPr/>
          </p:nvSpPr>
          <p:spPr bwMode="auto">
            <a:xfrm>
              <a:off x="3548" y="281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6" name="Oval 122"/>
            <p:cNvSpPr>
              <a:spLocks noChangeArrowheads="1"/>
            </p:cNvSpPr>
            <p:nvPr/>
          </p:nvSpPr>
          <p:spPr bwMode="auto">
            <a:xfrm>
              <a:off x="3063" y="299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7" name="Oval 123"/>
            <p:cNvSpPr>
              <a:spLocks noChangeArrowheads="1"/>
            </p:cNvSpPr>
            <p:nvPr/>
          </p:nvSpPr>
          <p:spPr bwMode="auto">
            <a:xfrm>
              <a:off x="2919" y="329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8" name="Oval 124"/>
            <p:cNvSpPr>
              <a:spLocks noChangeArrowheads="1"/>
            </p:cNvSpPr>
            <p:nvPr/>
          </p:nvSpPr>
          <p:spPr bwMode="auto">
            <a:xfrm>
              <a:off x="3212" y="315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79" name="Oval 125"/>
            <p:cNvSpPr>
              <a:spLocks noChangeArrowheads="1"/>
            </p:cNvSpPr>
            <p:nvPr/>
          </p:nvSpPr>
          <p:spPr bwMode="auto">
            <a:xfrm>
              <a:off x="3374" y="308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0" name="Oval 126"/>
            <p:cNvSpPr>
              <a:spLocks noChangeArrowheads="1"/>
            </p:cNvSpPr>
            <p:nvPr/>
          </p:nvSpPr>
          <p:spPr bwMode="auto">
            <a:xfrm>
              <a:off x="3539" y="302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1" name="Oval 127"/>
            <p:cNvSpPr>
              <a:spLocks noChangeArrowheads="1"/>
            </p:cNvSpPr>
            <p:nvPr/>
          </p:nvSpPr>
          <p:spPr bwMode="auto">
            <a:xfrm>
              <a:off x="3054" y="319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2" name="Oval 128"/>
            <p:cNvSpPr>
              <a:spLocks noChangeArrowheads="1"/>
            </p:cNvSpPr>
            <p:nvPr/>
          </p:nvSpPr>
          <p:spPr bwMode="auto">
            <a:xfrm>
              <a:off x="2919" y="350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3" name="Oval 129"/>
            <p:cNvSpPr>
              <a:spLocks noChangeArrowheads="1"/>
            </p:cNvSpPr>
            <p:nvPr/>
          </p:nvSpPr>
          <p:spPr bwMode="auto">
            <a:xfrm>
              <a:off x="3203" y="337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4" name="Oval 130"/>
            <p:cNvSpPr>
              <a:spLocks noChangeArrowheads="1"/>
            </p:cNvSpPr>
            <p:nvPr/>
          </p:nvSpPr>
          <p:spPr bwMode="auto">
            <a:xfrm>
              <a:off x="3374" y="3300"/>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5" name="Oval 131"/>
            <p:cNvSpPr>
              <a:spLocks noChangeArrowheads="1"/>
            </p:cNvSpPr>
            <p:nvPr/>
          </p:nvSpPr>
          <p:spPr bwMode="auto">
            <a:xfrm>
              <a:off x="3539" y="323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6" name="Oval 132"/>
            <p:cNvSpPr>
              <a:spLocks noChangeArrowheads="1"/>
            </p:cNvSpPr>
            <p:nvPr/>
          </p:nvSpPr>
          <p:spPr bwMode="auto">
            <a:xfrm>
              <a:off x="3054" y="343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7" name="Oval 133"/>
            <p:cNvSpPr>
              <a:spLocks noChangeArrowheads="1"/>
            </p:cNvSpPr>
            <p:nvPr/>
          </p:nvSpPr>
          <p:spPr bwMode="auto">
            <a:xfrm>
              <a:off x="2928" y="372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8" name="Oval 134"/>
            <p:cNvSpPr>
              <a:spLocks noChangeArrowheads="1"/>
            </p:cNvSpPr>
            <p:nvPr/>
          </p:nvSpPr>
          <p:spPr bwMode="auto">
            <a:xfrm>
              <a:off x="3221" y="360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89" name="Oval 135"/>
            <p:cNvSpPr>
              <a:spLocks noChangeArrowheads="1"/>
            </p:cNvSpPr>
            <p:nvPr/>
          </p:nvSpPr>
          <p:spPr bwMode="auto">
            <a:xfrm>
              <a:off x="3392" y="352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90" name="Oval 136"/>
            <p:cNvSpPr>
              <a:spLocks noChangeArrowheads="1"/>
            </p:cNvSpPr>
            <p:nvPr/>
          </p:nvSpPr>
          <p:spPr bwMode="auto">
            <a:xfrm>
              <a:off x="3548" y="345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91" name="Oval 137"/>
            <p:cNvSpPr>
              <a:spLocks noChangeArrowheads="1"/>
            </p:cNvSpPr>
            <p:nvPr/>
          </p:nvSpPr>
          <p:spPr bwMode="auto">
            <a:xfrm>
              <a:off x="3063" y="367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92" name="Line 138"/>
            <p:cNvSpPr>
              <a:spLocks noChangeShapeType="1"/>
            </p:cNvSpPr>
            <p:nvPr/>
          </p:nvSpPr>
          <p:spPr bwMode="auto">
            <a:xfrm flipH="1">
              <a:off x="2688" y="2592"/>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93" name="Line 139"/>
            <p:cNvSpPr>
              <a:spLocks noChangeShapeType="1"/>
            </p:cNvSpPr>
            <p:nvPr/>
          </p:nvSpPr>
          <p:spPr bwMode="auto">
            <a:xfrm>
              <a:off x="2684" y="2898"/>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94" name="Line 140"/>
            <p:cNvSpPr>
              <a:spLocks noChangeShapeType="1"/>
            </p:cNvSpPr>
            <p:nvPr/>
          </p:nvSpPr>
          <p:spPr bwMode="auto">
            <a:xfrm>
              <a:off x="3312" y="2592"/>
              <a:ext cx="0" cy="1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95" name="Line 141"/>
            <p:cNvSpPr>
              <a:spLocks noChangeShapeType="1"/>
            </p:cNvSpPr>
            <p:nvPr/>
          </p:nvSpPr>
          <p:spPr bwMode="auto">
            <a:xfrm flipV="1">
              <a:off x="2675" y="3648"/>
              <a:ext cx="292"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96" name="Oval 142"/>
            <p:cNvSpPr>
              <a:spLocks noChangeArrowheads="1"/>
            </p:cNvSpPr>
            <p:nvPr/>
          </p:nvSpPr>
          <p:spPr bwMode="auto">
            <a:xfrm>
              <a:off x="2645" y="285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97" name="Oval 143"/>
            <p:cNvSpPr>
              <a:spLocks noChangeArrowheads="1"/>
            </p:cNvSpPr>
            <p:nvPr/>
          </p:nvSpPr>
          <p:spPr bwMode="auto">
            <a:xfrm>
              <a:off x="2645" y="310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98" name="Oval 144"/>
            <p:cNvSpPr>
              <a:spLocks noChangeArrowheads="1"/>
            </p:cNvSpPr>
            <p:nvPr/>
          </p:nvSpPr>
          <p:spPr bwMode="auto">
            <a:xfrm>
              <a:off x="2636" y="331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599" name="Oval 145"/>
            <p:cNvSpPr>
              <a:spLocks noChangeArrowheads="1"/>
            </p:cNvSpPr>
            <p:nvPr/>
          </p:nvSpPr>
          <p:spPr bwMode="auto">
            <a:xfrm>
              <a:off x="2636" y="352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00" name="Oval 146"/>
            <p:cNvSpPr>
              <a:spLocks noChangeArrowheads="1"/>
            </p:cNvSpPr>
            <p:nvPr/>
          </p:nvSpPr>
          <p:spPr bwMode="auto">
            <a:xfrm>
              <a:off x="2645" y="374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01" name="Oval 147"/>
            <p:cNvSpPr>
              <a:spLocks noChangeArrowheads="1"/>
            </p:cNvSpPr>
            <p:nvPr/>
          </p:nvSpPr>
          <p:spPr bwMode="auto">
            <a:xfrm>
              <a:off x="2789" y="299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02" name="Oval 148"/>
            <p:cNvSpPr>
              <a:spLocks noChangeArrowheads="1"/>
            </p:cNvSpPr>
            <p:nvPr/>
          </p:nvSpPr>
          <p:spPr bwMode="auto">
            <a:xfrm>
              <a:off x="2780" y="321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03" name="Oval 149"/>
            <p:cNvSpPr>
              <a:spLocks noChangeArrowheads="1"/>
            </p:cNvSpPr>
            <p:nvPr/>
          </p:nvSpPr>
          <p:spPr bwMode="auto">
            <a:xfrm>
              <a:off x="2780" y="345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04" name="Oval 150"/>
            <p:cNvSpPr>
              <a:spLocks noChangeArrowheads="1"/>
            </p:cNvSpPr>
            <p:nvPr/>
          </p:nvSpPr>
          <p:spPr bwMode="auto">
            <a:xfrm>
              <a:off x="2937" y="270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05" name="Oval 151"/>
            <p:cNvSpPr>
              <a:spLocks noChangeArrowheads="1"/>
            </p:cNvSpPr>
            <p:nvPr/>
          </p:nvSpPr>
          <p:spPr bwMode="auto">
            <a:xfrm>
              <a:off x="3104" y="262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06" name="Oval 152"/>
            <p:cNvSpPr>
              <a:spLocks noChangeArrowheads="1"/>
            </p:cNvSpPr>
            <p:nvPr/>
          </p:nvSpPr>
          <p:spPr bwMode="auto">
            <a:xfrm>
              <a:off x="3269" y="254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07" name="Oval 153"/>
            <p:cNvSpPr>
              <a:spLocks noChangeArrowheads="1"/>
            </p:cNvSpPr>
            <p:nvPr/>
          </p:nvSpPr>
          <p:spPr bwMode="auto">
            <a:xfrm>
              <a:off x="2789" y="277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08" name="Line 154"/>
            <p:cNvSpPr>
              <a:spLocks noChangeShapeType="1"/>
            </p:cNvSpPr>
            <p:nvPr/>
          </p:nvSpPr>
          <p:spPr bwMode="auto">
            <a:xfrm flipH="1">
              <a:off x="2391" y="2596"/>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09" name="Line 155"/>
            <p:cNvSpPr>
              <a:spLocks noChangeShapeType="1"/>
            </p:cNvSpPr>
            <p:nvPr/>
          </p:nvSpPr>
          <p:spPr bwMode="auto">
            <a:xfrm>
              <a:off x="2387" y="2902"/>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0" name="Line 156"/>
            <p:cNvSpPr>
              <a:spLocks noChangeShapeType="1"/>
            </p:cNvSpPr>
            <p:nvPr/>
          </p:nvSpPr>
          <p:spPr bwMode="auto">
            <a:xfrm>
              <a:off x="3015" y="2596"/>
              <a:ext cx="0" cy="1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1" name="Line 157"/>
            <p:cNvSpPr>
              <a:spLocks noChangeShapeType="1"/>
            </p:cNvSpPr>
            <p:nvPr/>
          </p:nvSpPr>
          <p:spPr bwMode="auto">
            <a:xfrm flipV="1">
              <a:off x="2387" y="3652"/>
              <a:ext cx="292"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2" name="Oval 158"/>
            <p:cNvSpPr>
              <a:spLocks noChangeArrowheads="1"/>
            </p:cNvSpPr>
            <p:nvPr/>
          </p:nvSpPr>
          <p:spPr bwMode="auto">
            <a:xfrm>
              <a:off x="2348" y="286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13" name="Oval 159"/>
            <p:cNvSpPr>
              <a:spLocks noChangeArrowheads="1"/>
            </p:cNvSpPr>
            <p:nvPr/>
          </p:nvSpPr>
          <p:spPr bwMode="auto">
            <a:xfrm>
              <a:off x="2348" y="310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14" name="Oval 160"/>
            <p:cNvSpPr>
              <a:spLocks noChangeArrowheads="1"/>
            </p:cNvSpPr>
            <p:nvPr/>
          </p:nvSpPr>
          <p:spPr bwMode="auto">
            <a:xfrm>
              <a:off x="2339" y="331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15" name="Oval 161"/>
            <p:cNvSpPr>
              <a:spLocks noChangeArrowheads="1"/>
            </p:cNvSpPr>
            <p:nvPr/>
          </p:nvSpPr>
          <p:spPr bwMode="auto">
            <a:xfrm>
              <a:off x="2339" y="352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16" name="Oval 162"/>
            <p:cNvSpPr>
              <a:spLocks noChangeArrowheads="1"/>
            </p:cNvSpPr>
            <p:nvPr/>
          </p:nvSpPr>
          <p:spPr bwMode="auto">
            <a:xfrm>
              <a:off x="2348" y="374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17" name="Oval 163"/>
            <p:cNvSpPr>
              <a:spLocks noChangeArrowheads="1"/>
            </p:cNvSpPr>
            <p:nvPr/>
          </p:nvSpPr>
          <p:spPr bwMode="auto">
            <a:xfrm>
              <a:off x="2492" y="3010"/>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18" name="Oval 164"/>
            <p:cNvSpPr>
              <a:spLocks noChangeArrowheads="1"/>
            </p:cNvSpPr>
            <p:nvPr/>
          </p:nvSpPr>
          <p:spPr bwMode="auto">
            <a:xfrm>
              <a:off x="2483" y="323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19" name="Oval 165"/>
            <p:cNvSpPr>
              <a:spLocks noChangeArrowheads="1"/>
            </p:cNvSpPr>
            <p:nvPr/>
          </p:nvSpPr>
          <p:spPr bwMode="auto">
            <a:xfrm>
              <a:off x="2483" y="346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20" name="Oval 166"/>
            <p:cNvSpPr>
              <a:spLocks noChangeArrowheads="1"/>
            </p:cNvSpPr>
            <p:nvPr/>
          </p:nvSpPr>
          <p:spPr bwMode="auto">
            <a:xfrm>
              <a:off x="2640" y="270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21" name="Oval 167"/>
            <p:cNvSpPr>
              <a:spLocks noChangeArrowheads="1"/>
            </p:cNvSpPr>
            <p:nvPr/>
          </p:nvSpPr>
          <p:spPr bwMode="auto">
            <a:xfrm>
              <a:off x="2807" y="262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22" name="Oval 168"/>
            <p:cNvSpPr>
              <a:spLocks noChangeArrowheads="1"/>
            </p:cNvSpPr>
            <p:nvPr/>
          </p:nvSpPr>
          <p:spPr bwMode="auto">
            <a:xfrm>
              <a:off x="2972" y="255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23" name="Oval 169"/>
            <p:cNvSpPr>
              <a:spLocks noChangeArrowheads="1"/>
            </p:cNvSpPr>
            <p:nvPr/>
          </p:nvSpPr>
          <p:spPr bwMode="auto">
            <a:xfrm>
              <a:off x="2492" y="2783"/>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24" name="Line 170"/>
            <p:cNvSpPr>
              <a:spLocks noChangeShapeType="1"/>
            </p:cNvSpPr>
            <p:nvPr/>
          </p:nvSpPr>
          <p:spPr bwMode="auto">
            <a:xfrm flipH="1">
              <a:off x="2112" y="2597"/>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25" name="Line 171"/>
            <p:cNvSpPr>
              <a:spLocks noChangeShapeType="1"/>
            </p:cNvSpPr>
            <p:nvPr/>
          </p:nvSpPr>
          <p:spPr bwMode="auto">
            <a:xfrm>
              <a:off x="2108" y="2903"/>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26" name="Line 172"/>
            <p:cNvSpPr>
              <a:spLocks noChangeShapeType="1"/>
            </p:cNvSpPr>
            <p:nvPr/>
          </p:nvSpPr>
          <p:spPr bwMode="auto">
            <a:xfrm>
              <a:off x="2736" y="2609"/>
              <a:ext cx="0" cy="11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27" name="Line 173"/>
            <p:cNvSpPr>
              <a:spLocks noChangeShapeType="1"/>
            </p:cNvSpPr>
            <p:nvPr/>
          </p:nvSpPr>
          <p:spPr bwMode="auto">
            <a:xfrm flipV="1">
              <a:off x="2096" y="3653"/>
              <a:ext cx="292"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28" name="Oval 174"/>
            <p:cNvSpPr>
              <a:spLocks noChangeArrowheads="1"/>
            </p:cNvSpPr>
            <p:nvPr/>
          </p:nvSpPr>
          <p:spPr bwMode="auto">
            <a:xfrm>
              <a:off x="2069" y="286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29" name="Oval 175"/>
            <p:cNvSpPr>
              <a:spLocks noChangeArrowheads="1"/>
            </p:cNvSpPr>
            <p:nvPr/>
          </p:nvSpPr>
          <p:spPr bwMode="auto">
            <a:xfrm>
              <a:off x="2069" y="310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0" name="Oval 176"/>
            <p:cNvSpPr>
              <a:spLocks noChangeArrowheads="1"/>
            </p:cNvSpPr>
            <p:nvPr/>
          </p:nvSpPr>
          <p:spPr bwMode="auto">
            <a:xfrm>
              <a:off x="2060" y="331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1" name="Oval 177"/>
            <p:cNvSpPr>
              <a:spLocks noChangeArrowheads="1"/>
            </p:cNvSpPr>
            <p:nvPr/>
          </p:nvSpPr>
          <p:spPr bwMode="auto">
            <a:xfrm>
              <a:off x="2060" y="352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2" name="Oval 178"/>
            <p:cNvSpPr>
              <a:spLocks noChangeArrowheads="1"/>
            </p:cNvSpPr>
            <p:nvPr/>
          </p:nvSpPr>
          <p:spPr bwMode="auto">
            <a:xfrm>
              <a:off x="2069" y="374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3" name="Oval 179"/>
            <p:cNvSpPr>
              <a:spLocks noChangeArrowheads="1"/>
            </p:cNvSpPr>
            <p:nvPr/>
          </p:nvSpPr>
          <p:spPr bwMode="auto">
            <a:xfrm>
              <a:off x="2213" y="301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4" name="Oval 180"/>
            <p:cNvSpPr>
              <a:spLocks noChangeArrowheads="1"/>
            </p:cNvSpPr>
            <p:nvPr/>
          </p:nvSpPr>
          <p:spPr bwMode="auto">
            <a:xfrm>
              <a:off x="2204" y="3230"/>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5" name="Oval 181"/>
            <p:cNvSpPr>
              <a:spLocks noChangeArrowheads="1"/>
            </p:cNvSpPr>
            <p:nvPr/>
          </p:nvSpPr>
          <p:spPr bwMode="auto">
            <a:xfrm>
              <a:off x="2204" y="3461"/>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6" name="Oval 182"/>
            <p:cNvSpPr>
              <a:spLocks noChangeArrowheads="1"/>
            </p:cNvSpPr>
            <p:nvPr/>
          </p:nvSpPr>
          <p:spPr bwMode="auto">
            <a:xfrm>
              <a:off x="2361" y="2710"/>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7" name="Oval 183"/>
            <p:cNvSpPr>
              <a:spLocks noChangeArrowheads="1"/>
            </p:cNvSpPr>
            <p:nvPr/>
          </p:nvSpPr>
          <p:spPr bwMode="auto">
            <a:xfrm>
              <a:off x="2528" y="262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8" name="Oval 184"/>
            <p:cNvSpPr>
              <a:spLocks noChangeArrowheads="1"/>
            </p:cNvSpPr>
            <p:nvPr/>
          </p:nvSpPr>
          <p:spPr bwMode="auto">
            <a:xfrm>
              <a:off x="2693" y="255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39" name="Oval 185"/>
            <p:cNvSpPr>
              <a:spLocks noChangeArrowheads="1"/>
            </p:cNvSpPr>
            <p:nvPr/>
          </p:nvSpPr>
          <p:spPr bwMode="auto">
            <a:xfrm>
              <a:off x="2213" y="278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40" name="Line 186"/>
            <p:cNvSpPr>
              <a:spLocks noChangeShapeType="1"/>
            </p:cNvSpPr>
            <p:nvPr/>
          </p:nvSpPr>
          <p:spPr bwMode="auto">
            <a:xfrm flipH="1">
              <a:off x="1824" y="2605"/>
              <a:ext cx="624" cy="2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41" name="Line 187"/>
            <p:cNvSpPr>
              <a:spLocks noChangeShapeType="1"/>
            </p:cNvSpPr>
            <p:nvPr/>
          </p:nvSpPr>
          <p:spPr bwMode="auto">
            <a:xfrm>
              <a:off x="1820" y="2911"/>
              <a:ext cx="0" cy="91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42" name="Line 188"/>
            <p:cNvSpPr>
              <a:spLocks noChangeShapeType="1"/>
            </p:cNvSpPr>
            <p:nvPr/>
          </p:nvSpPr>
          <p:spPr bwMode="auto">
            <a:xfrm>
              <a:off x="2448" y="2605"/>
              <a:ext cx="0" cy="1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43" name="Line 189"/>
            <p:cNvSpPr>
              <a:spLocks noChangeShapeType="1"/>
            </p:cNvSpPr>
            <p:nvPr/>
          </p:nvSpPr>
          <p:spPr bwMode="auto">
            <a:xfrm flipV="1">
              <a:off x="1817" y="3661"/>
              <a:ext cx="292"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44" name="Oval 190"/>
            <p:cNvSpPr>
              <a:spLocks noChangeArrowheads="1"/>
            </p:cNvSpPr>
            <p:nvPr/>
          </p:nvSpPr>
          <p:spPr bwMode="auto">
            <a:xfrm>
              <a:off x="1781" y="287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45" name="Oval 191"/>
            <p:cNvSpPr>
              <a:spLocks noChangeArrowheads="1"/>
            </p:cNvSpPr>
            <p:nvPr/>
          </p:nvSpPr>
          <p:spPr bwMode="auto">
            <a:xfrm>
              <a:off x="1781" y="311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46" name="Oval 192"/>
            <p:cNvSpPr>
              <a:spLocks noChangeArrowheads="1"/>
            </p:cNvSpPr>
            <p:nvPr/>
          </p:nvSpPr>
          <p:spPr bwMode="auto">
            <a:xfrm>
              <a:off x="1772" y="3324"/>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47" name="Oval 193"/>
            <p:cNvSpPr>
              <a:spLocks noChangeArrowheads="1"/>
            </p:cNvSpPr>
            <p:nvPr/>
          </p:nvSpPr>
          <p:spPr bwMode="auto">
            <a:xfrm>
              <a:off x="1772" y="353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48" name="Oval 194"/>
            <p:cNvSpPr>
              <a:spLocks noChangeArrowheads="1"/>
            </p:cNvSpPr>
            <p:nvPr/>
          </p:nvSpPr>
          <p:spPr bwMode="auto">
            <a:xfrm>
              <a:off x="1781" y="3757"/>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49" name="Oval 195"/>
            <p:cNvSpPr>
              <a:spLocks noChangeArrowheads="1"/>
            </p:cNvSpPr>
            <p:nvPr/>
          </p:nvSpPr>
          <p:spPr bwMode="auto">
            <a:xfrm>
              <a:off x="1925" y="3019"/>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0" name="Oval 196"/>
            <p:cNvSpPr>
              <a:spLocks noChangeArrowheads="1"/>
            </p:cNvSpPr>
            <p:nvPr/>
          </p:nvSpPr>
          <p:spPr bwMode="auto">
            <a:xfrm>
              <a:off x="1916" y="326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1" name="Oval 197"/>
            <p:cNvSpPr>
              <a:spLocks noChangeArrowheads="1"/>
            </p:cNvSpPr>
            <p:nvPr/>
          </p:nvSpPr>
          <p:spPr bwMode="auto">
            <a:xfrm>
              <a:off x="1916" y="347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2" name="Oval 198"/>
            <p:cNvSpPr>
              <a:spLocks noChangeArrowheads="1"/>
            </p:cNvSpPr>
            <p:nvPr/>
          </p:nvSpPr>
          <p:spPr bwMode="auto">
            <a:xfrm>
              <a:off x="2073" y="271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3" name="Oval 199"/>
            <p:cNvSpPr>
              <a:spLocks noChangeArrowheads="1"/>
            </p:cNvSpPr>
            <p:nvPr/>
          </p:nvSpPr>
          <p:spPr bwMode="auto">
            <a:xfrm>
              <a:off x="2240" y="2636"/>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4" name="Oval 200"/>
            <p:cNvSpPr>
              <a:spLocks noChangeArrowheads="1"/>
            </p:cNvSpPr>
            <p:nvPr/>
          </p:nvSpPr>
          <p:spPr bwMode="auto">
            <a:xfrm>
              <a:off x="2405" y="256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5" name="Oval 201"/>
            <p:cNvSpPr>
              <a:spLocks noChangeArrowheads="1"/>
            </p:cNvSpPr>
            <p:nvPr/>
          </p:nvSpPr>
          <p:spPr bwMode="auto">
            <a:xfrm>
              <a:off x="1925" y="279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6" name="Oval 202"/>
            <p:cNvSpPr>
              <a:spLocks noChangeArrowheads="1"/>
            </p:cNvSpPr>
            <p:nvPr/>
          </p:nvSpPr>
          <p:spPr bwMode="auto">
            <a:xfrm>
              <a:off x="2793" y="367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7" name="Oval 203"/>
            <p:cNvSpPr>
              <a:spLocks noChangeArrowheads="1"/>
            </p:cNvSpPr>
            <p:nvPr/>
          </p:nvSpPr>
          <p:spPr bwMode="auto">
            <a:xfrm>
              <a:off x="2492" y="3675"/>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8" name="Oval 204"/>
            <p:cNvSpPr>
              <a:spLocks noChangeArrowheads="1"/>
            </p:cNvSpPr>
            <p:nvPr/>
          </p:nvSpPr>
          <p:spPr bwMode="auto">
            <a:xfrm>
              <a:off x="2208" y="3672"/>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0659" name="Oval 205"/>
            <p:cNvSpPr>
              <a:spLocks noChangeArrowheads="1"/>
            </p:cNvSpPr>
            <p:nvPr/>
          </p:nvSpPr>
          <p:spPr bwMode="auto">
            <a:xfrm>
              <a:off x="1920" y="3678"/>
              <a:ext cx="91" cy="91"/>
            </a:xfrm>
            <a:prstGeom prst="ellipse">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18514" name="Text Box 206"/>
          <p:cNvSpPr txBox="1">
            <a:spLocks noChangeArrowheads="1"/>
          </p:cNvSpPr>
          <p:nvPr/>
        </p:nvSpPr>
        <p:spPr bwMode="auto">
          <a:xfrm>
            <a:off x="457200" y="5257800"/>
            <a:ext cx="8229600" cy="1135063"/>
          </a:xfrm>
          <a:prstGeom prst="rect">
            <a:avLst/>
          </a:prstGeom>
          <a:noFill/>
          <a:ln>
            <a:noFill/>
          </a:ln>
          <a:effectLst>
            <a:prstShdw prst="shdw17" dist="17961" dir="2700000">
              <a:srgbClr val="7A997A"/>
            </a:prstShdw>
          </a:effec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50000"/>
              </a:spcBef>
              <a:buFontTx/>
              <a:buNone/>
              <a:defRPr/>
            </a:pPr>
            <a:r>
              <a:rPr kumimoji="1"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通过晶格的任一格点可作无数取向不同的晶面，因此在晶格中存在无数取向不同的晶面族。</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ln w="38100">
            <a:solidFill>
              <a:srgbClr val="0070C0"/>
            </a:solidFill>
            <a:prstDash val="dash"/>
          </a:ln>
        </p:spPr>
        <p:txBody>
          <a:bodyPr anchor="ctr"/>
          <a:lstStyle/>
          <a:p>
            <a:pPr>
              <a:lnSpc>
                <a:spcPct val="125000"/>
              </a:lnSpc>
              <a:spcBef>
                <a:spcPts val="0"/>
              </a:spcBef>
              <a:defRPr/>
            </a:pPr>
            <a:endParaRPr lang="zh-CN" altLang="en-US" sz="2400" dirty="0"/>
          </a:p>
        </p:txBody>
      </p:sp>
      <p:pic>
        <p:nvPicPr>
          <p:cNvPr id="409608" name="Picture 8" descr="XCH001_042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382838"/>
            <a:ext cx="3898900" cy="29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42913" y="103188"/>
            <a:ext cx="8243887" cy="1314450"/>
          </a:xfrm>
        </p:spPr>
        <p:txBody>
          <a:bodyPr/>
          <a:lstStyle/>
          <a:p>
            <a:pPr>
              <a:defRPr/>
            </a:pPr>
            <a:r>
              <a:rPr lang="zh-CN" altLang="en-US" dirty="0"/>
              <a:t>晶面特点：</a:t>
            </a:r>
          </a:p>
        </p:txBody>
      </p:sp>
      <p:sp>
        <p:nvSpPr>
          <p:cNvPr id="3" name="内容占位符 2"/>
          <p:cNvSpPr>
            <a:spLocks noGrp="1"/>
          </p:cNvSpPr>
          <p:nvPr>
            <p:ph sz="half" idx="1"/>
          </p:nvPr>
        </p:nvSpPr>
        <p:spPr>
          <a:ln w="38100">
            <a:solidFill>
              <a:srgbClr val="0070C0"/>
            </a:solidFill>
            <a:prstDash val="dash"/>
          </a:ln>
        </p:spPr>
        <p:txBody>
          <a:bodyPr anchor="ctr"/>
          <a:lstStyle/>
          <a:p>
            <a:pPr>
              <a:lnSpc>
                <a:spcPct val="150000"/>
              </a:lnSpc>
              <a:spcBef>
                <a:spcPts val="0"/>
              </a:spcBef>
              <a:buFont typeface="Wingdings" panose="05000000000000000000" pitchFamily="2" charset="2"/>
              <a:buChar char="Ø"/>
              <a:defRPr/>
            </a:pPr>
            <a:r>
              <a:rPr lang="zh-CN" altLang="en-US" sz="2300" dirty="0"/>
              <a:t>平行的晶面组成晶面族，晶面族包含所有格点；</a:t>
            </a:r>
          </a:p>
          <a:p>
            <a:pPr>
              <a:lnSpc>
                <a:spcPct val="150000"/>
              </a:lnSpc>
              <a:spcBef>
                <a:spcPts val="0"/>
              </a:spcBef>
              <a:buFont typeface="Wingdings" panose="05000000000000000000" pitchFamily="2" charset="2"/>
              <a:buChar char="Ø"/>
              <a:defRPr/>
            </a:pPr>
            <a:r>
              <a:rPr lang="zh-CN" altLang="en-US" sz="2300" dirty="0"/>
              <a:t>晶面上格点分布具有周期性；</a:t>
            </a:r>
            <a:endParaRPr lang="en-US" altLang="zh-CN" sz="2300" dirty="0"/>
          </a:p>
          <a:p>
            <a:pPr>
              <a:lnSpc>
                <a:spcPct val="150000"/>
              </a:lnSpc>
              <a:spcBef>
                <a:spcPts val="0"/>
              </a:spcBef>
              <a:buFont typeface="Wingdings" panose="05000000000000000000" pitchFamily="2" charset="2"/>
              <a:buChar char="Ø"/>
              <a:defRPr/>
            </a:pPr>
            <a:r>
              <a:rPr lang="zh-CN" altLang="en-US" sz="2300" dirty="0"/>
              <a:t>同一晶面族中的每一晶面上，格点分布</a:t>
            </a:r>
            <a:r>
              <a:rPr lang="en-US" altLang="zh-CN" sz="2300" dirty="0"/>
              <a:t>(</a:t>
            </a:r>
            <a:r>
              <a:rPr lang="zh-CN" altLang="en-US" sz="2300" dirty="0"/>
              <a:t>情况</a:t>
            </a:r>
            <a:r>
              <a:rPr lang="en-US" altLang="zh-CN" sz="2300" dirty="0"/>
              <a:t>)</a:t>
            </a:r>
            <a:r>
              <a:rPr lang="zh-CN" altLang="en-US" sz="2300" dirty="0"/>
              <a:t>相同；</a:t>
            </a:r>
            <a:endParaRPr lang="en-US" altLang="zh-CN" sz="2300" dirty="0"/>
          </a:p>
          <a:p>
            <a:pPr>
              <a:lnSpc>
                <a:spcPct val="150000"/>
              </a:lnSpc>
              <a:spcBef>
                <a:spcPts val="0"/>
              </a:spcBef>
              <a:buFont typeface="Wingdings" panose="05000000000000000000" pitchFamily="2" charset="2"/>
              <a:buChar char="Ø"/>
              <a:defRPr/>
            </a:pPr>
            <a:r>
              <a:rPr lang="zh-CN" altLang="en-US" sz="2300" dirty="0"/>
              <a:t>同一晶面族中相邻晶面间距相等。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09608"/>
                                        </p:tgtEl>
                                        <p:attrNameLst>
                                          <p:attrName>style.visibility</p:attrName>
                                        </p:attrNameLst>
                                      </p:cBhvr>
                                      <p:to>
                                        <p:strVal val="visible"/>
                                      </p:to>
                                    </p:set>
                                    <p:animEffect transition="in" filter="dissolve">
                                      <p:cBhvr>
                                        <p:cTn id="7" dur="500"/>
                                        <p:tgtEl>
                                          <p:spTgt spid="409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defRPr/>
            </a:pPr>
            <a:endParaRPr lang="zh-CN" altLang="en-US" dirty="0"/>
          </a:p>
        </p:txBody>
      </p:sp>
      <p:sp>
        <p:nvSpPr>
          <p:cNvPr id="4" name="内容占位符 3"/>
          <p:cNvSpPr>
            <a:spLocks noGrp="1"/>
          </p:cNvSpPr>
          <p:nvPr>
            <p:ph sz="half" idx="2"/>
          </p:nvPr>
        </p:nvSpPr>
        <p:spPr/>
        <p:txBody>
          <a:bodyPr/>
          <a:lstStyle/>
          <a:p>
            <a:pPr>
              <a:defRPr/>
            </a:pPr>
            <a:endParaRPr lang="zh-CN" altLang="en-US" dirty="0"/>
          </a:p>
        </p:txBody>
      </p:sp>
      <p:sp>
        <p:nvSpPr>
          <p:cNvPr id="410627" name="Rectangle 3"/>
          <p:cNvSpPr>
            <a:spLocks noChangeArrowheads="1"/>
          </p:cNvSpPr>
          <p:nvPr/>
        </p:nvSpPr>
        <p:spPr bwMode="auto">
          <a:xfrm>
            <a:off x="442913" y="5459413"/>
            <a:ext cx="8243887"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lnSpc>
                <a:spcPct val="120000"/>
              </a:lnSpc>
              <a:defRPr/>
            </a:pPr>
            <a:r>
              <a:rPr lang="zh-CN" altLang="zh-CN" sz="3200" dirty="0">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同一个格子，两组不同的晶面族</a:t>
            </a:r>
          </a:p>
        </p:txBody>
      </p:sp>
      <p:pic>
        <p:nvPicPr>
          <p:cNvPr id="410628" name="Picture 4" descr="XCH001_04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2398713"/>
            <a:ext cx="374650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29" name="Picture 5" descr="XCH001_042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14588"/>
            <a:ext cx="375602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42913" y="103188"/>
            <a:ext cx="8243887" cy="1314450"/>
          </a:xfrm>
        </p:spPr>
        <p:txBody>
          <a:bodyPr/>
          <a:lstStyle/>
          <a:p>
            <a:pPr>
              <a:defRPr/>
            </a:pPr>
            <a:r>
              <a:rPr lang="zh-CN" altLang="en-US" dirty="0"/>
              <a:t>晶面具有方向性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10627">
                                            <p:txEl>
                                              <p:pRg st="0" end="0"/>
                                            </p:txEl>
                                          </p:spTgt>
                                        </p:tgtEl>
                                        <p:attrNameLst>
                                          <p:attrName>style.visibility</p:attrName>
                                        </p:attrNameLst>
                                      </p:cBhvr>
                                      <p:to>
                                        <p:strVal val="visible"/>
                                      </p:to>
                                    </p:set>
                                    <p:animEffect transition="in" filter="dissolve">
                                      <p:cBhvr>
                                        <p:cTn id="7" dur="500"/>
                                        <p:tgtEl>
                                          <p:spTgt spid="410627">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10629"/>
                                        </p:tgtEl>
                                        <p:attrNameLst>
                                          <p:attrName>style.visibility</p:attrName>
                                        </p:attrNameLst>
                                      </p:cBhvr>
                                      <p:to>
                                        <p:strVal val="visible"/>
                                      </p:to>
                                    </p:set>
                                    <p:animEffect transition="in" filter="dissolve">
                                      <p:cBhvr>
                                        <p:cTn id="11" dur="500"/>
                                        <p:tgtEl>
                                          <p:spTgt spid="410629"/>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410628"/>
                                        </p:tgtEl>
                                        <p:attrNameLst>
                                          <p:attrName>style.visibility</p:attrName>
                                        </p:attrNameLst>
                                      </p:cBhvr>
                                      <p:to>
                                        <p:strVal val="visible"/>
                                      </p:to>
                                    </p:set>
                                    <p:animEffect transition="in" filter="dissolve">
                                      <p:cBhvr>
                                        <p:cTn id="15" dur="500"/>
                                        <p:tgtEl>
                                          <p:spTgt spid="410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build="p" autoUpdateAnimBg="0" advAuto="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442913" y="1778000"/>
            <a:ext cx="8243887" cy="3739232"/>
          </a:xfrm>
          <a:prstGeom prst="roundRect">
            <a:avLst>
              <a:gd name="adj" fmla="val 5774"/>
            </a:avLst>
          </a:prstGeom>
          <a:solidFill>
            <a:schemeClr val="bg2"/>
          </a:solidFill>
          <a:ln w="1905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rgbClr val="1C1C1C"/>
              </a:solidFill>
              <a:effectLst/>
              <a:latin typeface="Times New Roman" pitchFamily="18" charset="0"/>
              <a:ea typeface="宋体" pitchFamily="2" charset="-122"/>
            </a:endParaRPr>
          </a:p>
        </p:txBody>
      </p:sp>
      <p:sp>
        <p:nvSpPr>
          <p:cNvPr id="373762" name="Rectangle 2"/>
          <p:cNvSpPr>
            <a:spLocks noGrp="1" noChangeArrowheads="1"/>
          </p:cNvSpPr>
          <p:nvPr>
            <p:ph type="title"/>
          </p:nvPr>
        </p:nvSpPr>
        <p:spPr>
          <a:xfrm>
            <a:off x="442913" y="765175"/>
            <a:ext cx="8243887" cy="792163"/>
          </a:xfrm>
        </p:spPr>
        <p:txBody>
          <a:bodyPr/>
          <a:lstStyle/>
          <a:p>
            <a:pPr eaLnBrk="1" hangingPunct="1">
              <a:defRPr/>
            </a:pPr>
            <a:r>
              <a:rPr lang="zh-CN" altLang="en-US" sz="3200" dirty="0"/>
              <a:t>密勒指数</a:t>
            </a:r>
            <a:r>
              <a:rPr lang="en-US" altLang="zh-CN" sz="3200" dirty="0"/>
              <a:t>(indices of lattice plane)</a:t>
            </a:r>
          </a:p>
        </p:txBody>
      </p:sp>
      <p:grpSp>
        <p:nvGrpSpPr>
          <p:cNvPr id="23555" name="Group 3"/>
          <p:cNvGrpSpPr>
            <a:grpSpLocks/>
          </p:cNvGrpSpPr>
          <p:nvPr/>
        </p:nvGrpSpPr>
        <p:grpSpPr bwMode="auto">
          <a:xfrm>
            <a:off x="563563" y="1800225"/>
            <a:ext cx="8001000" cy="4340225"/>
            <a:chOff x="537" y="1043"/>
            <a:chExt cx="5040" cy="2734"/>
          </a:xfrm>
        </p:grpSpPr>
        <p:sp>
          <p:nvSpPr>
            <p:cNvPr id="373766" name="Rectangle 6"/>
            <p:cNvSpPr>
              <a:spLocks noChangeArrowheads="1"/>
            </p:cNvSpPr>
            <p:nvPr/>
          </p:nvSpPr>
          <p:spPr bwMode="auto">
            <a:xfrm>
              <a:off x="537" y="1043"/>
              <a:ext cx="5040" cy="2734"/>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1" hangingPunct="1">
                <a:lnSpc>
                  <a:spcPct val="150000"/>
                </a:lnSpc>
                <a:spcBef>
                  <a:spcPct val="50000"/>
                </a:spcBef>
                <a:defRPr/>
              </a:pPr>
              <a:r>
                <a:rPr kumimoji="1" lang="en-US" altLang="zh-CN" sz="2400" dirty="0">
                  <a:solidFill>
                    <a:srgbClr val="C00000"/>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        </a:t>
              </a:r>
              <a:r>
                <a:rPr kumimoji="1" lang="zh-CN" altLang="en-US" sz="2400" dirty="0">
                  <a:solidFill>
                    <a:srgbClr val="800000"/>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设想</a:t>
              </a:r>
              <a:r>
                <a:rPr kumimoji="1" lang="zh-CN" altLang="en-US"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所有格点都在某晶面系上，为表示这族晶面，选取             为坐标轴</a:t>
              </a:r>
              <a:r>
                <a:rPr kumimoji="1" lang="en-US" altLang="zh-CN"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a:t>
              </a:r>
              <a:r>
                <a:rPr kumimoji="1" lang="zh-CN" altLang="en-US"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可为原胞基矢，亦可为</a:t>
              </a:r>
              <a:r>
                <a:rPr kumimoji="1" lang="zh-CN" altLang="en-US" sz="2400" dirty="0">
                  <a:solidFill>
                    <a:srgbClr val="800000"/>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晶胞基矢</a:t>
              </a:r>
              <a:r>
                <a:rPr kumimoji="1" lang="en-US" altLang="zh-CN"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a:t>
              </a:r>
              <a:r>
                <a:rPr kumimoji="1" lang="zh-CN" altLang="en-US"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，或某一个面在三轴的截距可知，即为                   ，或以</a:t>
              </a:r>
              <a:r>
                <a:rPr kumimoji="1" lang="en-US" altLang="zh-CN" sz="2400" i="1" dirty="0" err="1">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a,b,c</a:t>
              </a:r>
              <a:r>
                <a:rPr kumimoji="1" lang="zh-CN" altLang="en-US"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为三轴的基本单位，则截距分别为</a:t>
              </a:r>
              <a:r>
                <a:rPr kumimoji="1" lang="en-US" altLang="zh-CN" sz="2400" i="1" dirty="0" err="1">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h΄,k΄,l</a:t>
              </a:r>
              <a:r>
                <a:rPr kumimoji="1" lang="en-US" altLang="zh-CN" sz="2400" i="1"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a:t>
              </a:r>
              <a:r>
                <a:rPr kumimoji="1" lang="zh-CN" altLang="en-US"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，习惯将其倒数的互质整数比定义为该晶面族的</a:t>
              </a:r>
              <a:r>
                <a:rPr kumimoji="1" lang="zh-CN" altLang="en-US" sz="2400" dirty="0">
                  <a:solidFill>
                    <a:srgbClr val="800000"/>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密勒指数，</a:t>
              </a:r>
              <a:r>
                <a:rPr kumimoji="1" lang="zh-CN" altLang="en-US"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即：</a:t>
              </a:r>
            </a:p>
            <a:p>
              <a:pPr algn="just" eaLnBrk="1" hangingPunct="1">
                <a:lnSpc>
                  <a:spcPct val="150000"/>
                </a:lnSpc>
                <a:spcBef>
                  <a:spcPct val="50000"/>
                </a:spcBef>
                <a:defRPr/>
              </a:pPr>
              <a:r>
                <a:rPr kumimoji="1" lang="en-US" altLang="zh-CN" sz="2400" i="1"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1/h΄</a:t>
              </a:r>
              <a:r>
                <a:rPr kumimoji="1" lang="en-US" altLang="zh-CN"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a:t>
              </a:r>
              <a:r>
                <a:rPr kumimoji="1" lang="en-US" altLang="zh-CN" sz="2400" i="1"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1/k΄</a:t>
              </a:r>
              <a:r>
                <a:rPr kumimoji="1" lang="en-US" altLang="zh-CN"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a:t>
              </a:r>
              <a:r>
                <a:rPr kumimoji="1" lang="en-US" altLang="zh-CN" sz="2400" i="1"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1/l΄</a:t>
              </a:r>
              <a:r>
                <a:rPr kumimoji="1" lang="en-US" altLang="zh-CN"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a:t>
              </a:r>
              <a:r>
                <a:rPr kumimoji="1" lang="en-US" altLang="zh-CN" sz="2400" i="1" dirty="0" err="1">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h</a:t>
              </a:r>
              <a:r>
                <a:rPr kumimoji="1" lang="en-US" altLang="zh-CN" sz="2400" dirty="0" err="1">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a:t>
              </a:r>
              <a:r>
                <a:rPr kumimoji="1" lang="en-US" altLang="zh-CN" sz="2400" i="1" dirty="0" err="1">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k</a:t>
              </a:r>
              <a:r>
                <a:rPr kumimoji="1" lang="en-US" altLang="zh-CN" sz="2400" dirty="0" err="1">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a:t>
              </a:r>
              <a:r>
                <a:rPr kumimoji="1" lang="en-US" altLang="zh-CN" sz="2400" i="1" dirty="0" err="1">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l</a:t>
              </a:r>
              <a:endParaRPr kumimoji="1" lang="en-US" altLang="zh-CN" sz="2400" i="1"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endParaRPr>
            </a:p>
            <a:p>
              <a:pPr algn="just" eaLnBrk="1" hangingPunct="1">
                <a:lnSpc>
                  <a:spcPct val="150000"/>
                </a:lnSpc>
                <a:spcBef>
                  <a:spcPct val="50000"/>
                </a:spcBef>
                <a:defRPr/>
              </a:pPr>
              <a:r>
                <a:rPr kumimoji="1" lang="en-US" altLang="zh-CN" sz="2400" dirty="0">
                  <a:solidFill>
                    <a:srgbClr val="C00000"/>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    </a:t>
              </a:r>
              <a:r>
                <a:rPr kumimoji="1" lang="zh-CN" altLang="en-US" sz="2400" dirty="0">
                  <a:solidFill>
                    <a:srgbClr val="800000"/>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密勒指数</a:t>
              </a:r>
              <a:r>
                <a:rPr kumimoji="1" lang="zh-CN" altLang="en-US"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rPr>
                <a:t>记作</a:t>
              </a:r>
              <a:r>
                <a:rPr kumimoji="1" lang="zh-CN" altLang="en-US"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sym typeface="Wingdings" pitchFamily="2" charset="2"/>
                </a:rPr>
                <a:t>（</a:t>
              </a:r>
              <a:r>
                <a:rPr kumimoji="1" lang="en-US" altLang="zh-CN" sz="2400" i="1" dirty="0" err="1">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sym typeface="Wingdings" pitchFamily="2" charset="2"/>
                </a:rPr>
                <a:t>hkl</a:t>
              </a:r>
              <a:r>
                <a:rPr kumimoji="1" lang="zh-CN" altLang="en-US" sz="2400" dirty="0">
                  <a:solidFill>
                    <a:schemeClr val="tx1"/>
                  </a:solidFill>
                  <a:effectLst>
                    <a:outerShdw blurRad="38100" dist="38100" dir="2700000" algn="tl">
                      <a:srgbClr val="000000">
                        <a:alpha val="43137"/>
                      </a:srgbClr>
                    </a:outerShdw>
                  </a:effectLst>
                  <a:ea typeface="微软雅黑" panose="020B0503020204020204" pitchFamily="34" charset="-122"/>
                  <a:cs typeface="Times New Roman" panose="02020603050405020304" pitchFamily="18" charset="0"/>
                  <a:sym typeface="Wingdings" pitchFamily="2" charset="2"/>
                </a:rPr>
                <a:t>）。</a:t>
              </a:r>
            </a:p>
          </p:txBody>
        </p:sp>
        <p:graphicFrame>
          <p:nvGraphicFramePr>
            <p:cNvPr id="23557" name="Object 4"/>
            <p:cNvGraphicFramePr>
              <a:graphicFrameLocks noChangeAspect="1"/>
            </p:cNvGraphicFramePr>
            <p:nvPr>
              <p:extLst/>
            </p:nvPr>
          </p:nvGraphicFramePr>
          <p:xfrm>
            <a:off x="839" y="1424"/>
            <a:ext cx="624" cy="371"/>
          </p:xfrm>
          <a:graphic>
            <a:graphicData uri="http://schemas.openxmlformats.org/presentationml/2006/ole">
              <mc:AlternateContent xmlns:mc="http://schemas.openxmlformats.org/markup-compatibility/2006">
                <mc:Choice xmlns:v="urn:schemas-microsoft-com:vml" Requires="v">
                  <p:oleObj spid="_x0000_s98308" name="Equation" r:id="rId3" imgW="406224" imgH="241195" progId="Equation.3">
                    <p:embed/>
                  </p:oleObj>
                </mc:Choice>
                <mc:Fallback>
                  <p:oleObj name="Equation" r:id="rId3" imgW="406224" imgH="241195" progId="Equation.3">
                    <p:embed/>
                    <p:pic>
                      <p:nvPicPr>
                        <p:cNvPr id="2355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 y="1424"/>
                          <a:ext cx="624"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5"/>
            <p:cNvGraphicFramePr>
              <a:graphicFrameLocks noChangeAspect="1"/>
            </p:cNvGraphicFramePr>
            <p:nvPr>
              <p:extLst/>
            </p:nvPr>
          </p:nvGraphicFramePr>
          <p:xfrm>
            <a:off x="3561" y="1797"/>
            <a:ext cx="1008" cy="336"/>
          </p:xfrm>
          <a:graphic>
            <a:graphicData uri="http://schemas.openxmlformats.org/presentationml/2006/ole">
              <mc:AlternateContent xmlns:mc="http://schemas.openxmlformats.org/markup-compatibility/2006">
                <mc:Choice xmlns:v="urn:schemas-microsoft-com:vml" Requires="v">
                  <p:oleObj spid="_x0000_s98309" name="Equation" r:id="rId5" imgW="723586" imgH="241195" progId="Equation.3">
                    <p:embed/>
                  </p:oleObj>
                </mc:Choice>
                <mc:Fallback>
                  <p:oleObj name="Equation" r:id="rId5" imgW="723586" imgH="241195" progId="Equation.3">
                    <p:embed/>
                    <p:pic>
                      <p:nvPicPr>
                        <p:cNvPr id="2355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 y="1797"/>
                          <a:ext cx="100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xfrm>
            <a:off x="442913" y="765175"/>
            <a:ext cx="8243887" cy="792163"/>
          </a:xfrm>
        </p:spPr>
        <p:txBody>
          <a:bodyPr/>
          <a:lstStyle/>
          <a:p>
            <a:pPr eaLnBrk="1" hangingPunct="1">
              <a:defRPr/>
            </a:pPr>
            <a:r>
              <a:rPr lang="zh-CN" altLang="en-US" dirty="0">
                <a:latin typeface="微软雅黑" panose="020B0503020204020204" pitchFamily="34" charset="-122"/>
              </a:rPr>
              <a:t>密勒指数标定步骤</a:t>
            </a:r>
          </a:p>
        </p:txBody>
      </p:sp>
      <p:grpSp>
        <p:nvGrpSpPr>
          <p:cNvPr id="24579" name="Group 14"/>
          <p:cNvGrpSpPr>
            <a:grpSpLocks/>
          </p:cNvGrpSpPr>
          <p:nvPr/>
        </p:nvGrpSpPr>
        <p:grpSpPr bwMode="auto">
          <a:xfrm>
            <a:off x="7239223" y="1490072"/>
            <a:ext cx="1611312" cy="1749425"/>
            <a:chOff x="0" y="993"/>
            <a:chExt cx="1015" cy="1101"/>
          </a:xfrm>
        </p:grpSpPr>
        <p:sp>
          <p:nvSpPr>
            <p:cNvPr id="22572" name="Line 15"/>
            <p:cNvSpPr>
              <a:spLocks noChangeShapeType="1"/>
            </p:cNvSpPr>
            <p:nvPr/>
          </p:nvSpPr>
          <p:spPr bwMode="auto">
            <a:xfrm flipH="1">
              <a:off x="0" y="1616"/>
              <a:ext cx="340" cy="3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4623" name="Group 16"/>
            <p:cNvGrpSpPr>
              <a:grpSpLocks/>
            </p:cNvGrpSpPr>
            <p:nvPr/>
          </p:nvGrpSpPr>
          <p:grpSpPr bwMode="auto">
            <a:xfrm>
              <a:off x="16" y="993"/>
              <a:ext cx="999" cy="1101"/>
              <a:chOff x="16" y="993"/>
              <a:chExt cx="999" cy="1101"/>
            </a:xfrm>
          </p:grpSpPr>
          <p:graphicFrame>
            <p:nvGraphicFramePr>
              <p:cNvPr id="24624" name="Object 17"/>
              <p:cNvGraphicFramePr>
                <a:graphicFrameLocks noChangeAspect="1"/>
              </p:cNvGraphicFramePr>
              <p:nvPr/>
            </p:nvGraphicFramePr>
            <p:xfrm>
              <a:off x="16" y="993"/>
              <a:ext cx="197" cy="304"/>
            </p:xfrm>
            <a:graphic>
              <a:graphicData uri="http://schemas.openxmlformats.org/presentationml/2006/ole">
                <mc:AlternateContent xmlns:mc="http://schemas.openxmlformats.org/markup-compatibility/2006">
                  <mc:Choice xmlns:v="urn:schemas-microsoft-com:vml" Requires="v">
                    <p:oleObj spid="_x0000_s99333" name="Equation" r:id="rId3" imgW="139579" imgH="215713" progId="Equation.DSMT4">
                      <p:embed/>
                    </p:oleObj>
                  </mc:Choice>
                  <mc:Fallback>
                    <p:oleObj name="Equation" r:id="rId3" imgW="139579" imgH="215713" progId="Equation.DSMT4">
                      <p:embed/>
                      <p:pic>
                        <p:nvPicPr>
                          <p:cNvPr id="24624"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 y="993"/>
                            <a:ext cx="19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5" name="Object 18"/>
              <p:cNvGraphicFramePr>
                <a:graphicFrameLocks noChangeAspect="1"/>
              </p:cNvGraphicFramePr>
              <p:nvPr/>
            </p:nvGraphicFramePr>
            <p:xfrm>
              <a:off x="211" y="1732"/>
              <a:ext cx="204" cy="362"/>
            </p:xfrm>
            <a:graphic>
              <a:graphicData uri="http://schemas.openxmlformats.org/presentationml/2006/ole">
                <mc:AlternateContent xmlns:mc="http://schemas.openxmlformats.org/markup-compatibility/2006">
                  <mc:Choice xmlns:v="urn:schemas-microsoft-com:vml" Requires="v">
                    <p:oleObj spid="_x0000_s99334" name="Equation" r:id="rId5" imgW="114201" imgH="203024" progId="Equation.DSMT4">
                      <p:embed/>
                    </p:oleObj>
                  </mc:Choice>
                  <mc:Fallback>
                    <p:oleObj name="Equation" r:id="rId5" imgW="114201" imgH="203024" progId="Equation.DSMT4">
                      <p:embed/>
                      <p:pic>
                        <p:nvPicPr>
                          <p:cNvPr id="24625"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 y="1732"/>
                            <a:ext cx="204"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76" name="Line 19"/>
              <p:cNvSpPr>
                <a:spLocks noChangeShapeType="1"/>
              </p:cNvSpPr>
              <p:nvPr/>
            </p:nvSpPr>
            <p:spPr bwMode="auto">
              <a:xfrm>
                <a:off x="340" y="1616"/>
                <a:ext cx="45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577" name="Line 20"/>
              <p:cNvSpPr>
                <a:spLocks noChangeShapeType="1"/>
              </p:cNvSpPr>
              <p:nvPr/>
            </p:nvSpPr>
            <p:spPr bwMode="auto">
              <a:xfrm flipV="1">
                <a:off x="340" y="1026"/>
                <a:ext cx="0" cy="59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aphicFrame>
            <p:nvGraphicFramePr>
              <p:cNvPr id="24628" name="Object 21"/>
              <p:cNvGraphicFramePr>
                <a:graphicFrameLocks noChangeAspect="1"/>
              </p:cNvGraphicFramePr>
              <p:nvPr/>
            </p:nvGraphicFramePr>
            <p:xfrm>
              <a:off x="821" y="1479"/>
              <a:ext cx="194" cy="318"/>
            </p:xfrm>
            <a:graphic>
              <a:graphicData uri="http://schemas.openxmlformats.org/presentationml/2006/ole">
                <mc:AlternateContent xmlns:mc="http://schemas.openxmlformats.org/markup-compatibility/2006">
                  <mc:Choice xmlns:v="urn:schemas-microsoft-com:vml" Requires="v">
                    <p:oleObj spid="_x0000_s99335" name="Equation" r:id="rId7" imgW="139700" imgH="228600" progId="Equation.DSMT4">
                      <p:embed/>
                    </p:oleObj>
                  </mc:Choice>
                  <mc:Fallback>
                    <p:oleObj name="Equation" r:id="rId7" imgW="139700" imgH="228600" progId="Equation.DSMT4">
                      <p:embed/>
                      <p:pic>
                        <p:nvPicPr>
                          <p:cNvPr id="24628"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 y="1479"/>
                            <a:ext cx="194"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24580" name="Group 25"/>
          <p:cNvGrpSpPr>
            <a:grpSpLocks/>
          </p:cNvGrpSpPr>
          <p:nvPr/>
        </p:nvGrpSpPr>
        <p:grpSpPr bwMode="auto">
          <a:xfrm>
            <a:off x="5079992" y="2767582"/>
            <a:ext cx="4171487" cy="3605212"/>
            <a:chOff x="3515" y="1434"/>
            <a:chExt cx="1836" cy="1587"/>
          </a:xfrm>
        </p:grpSpPr>
        <p:grpSp>
          <p:nvGrpSpPr>
            <p:cNvPr id="24610" name="Group 23"/>
            <p:cNvGrpSpPr>
              <a:grpSpLocks/>
            </p:cNvGrpSpPr>
            <p:nvPr/>
          </p:nvGrpSpPr>
          <p:grpSpPr bwMode="auto">
            <a:xfrm>
              <a:off x="3515" y="1434"/>
              <a:ext cx="1836" cy="1587"/>
              <a:chOff x="3515" y="1434"/>
              <a:chExt cx="1836" cy="1587"/>
            </a:xfrm>
          </p:grpSpPr>
          <p:grpSp>
            <p:nvGrpSpPr>
              <p:cNvPr id="24612" name="Group 5"/>
              <p:cNvGrpSpPr>
                <a:grpSpLocks/>
              </p:cNvGrpSpPr>
              <p:nvPr/>
            </p:nvGrpSpPr>
            <p:grpSpPr bwMode="auto">
              <a:xfrm>
                <a:off x="3515" y="1434"/>
                <a:ext cx="1587" cy="1587"/>
                <a:chOff x="144" y="1200"/>
                <a:chExt cx="2214" cy="2202"/>
              </a:xfrm>
            </p:grpSpPr>
            <p:sp>
              <p:nvSpPr>
                <p:cNvPr id="24614" name="AutoShape 6"/>
                <p:cNvSpPr>
                  <a:spLocks noChangeArrowheads="1"/>
                </p:cNvSpPr>
                <p:nvPr/>
              </p:nvSpPr>
              <p:spPr bwMode="auto">
                <a:xfrm>
                  <a:off x="534" y="1632"/>
                  <a:ext cx="1392" cy="1344"/>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4615" name="Line 7"/>
                <p:cNvSpPr>
                  <a:spLocks noChangeShapeType="1"/>
                </p:cNvSpPr>
                <p:nvPr/>
              </p:nvSpPr>
              <p:spPr bwMode="auto">
                <a:xfrm>
                  <a:off x="870" y="1236"/>
                  <a:ext cx="0" cy="1392"/>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6" name="Line 8"/>
                <p:cNvSpPr>
                  <a:spLocks noChangeShapeType="1"/>
                </p:cNvSpPr>
                <p:nvPr/>
              </p:nvSpPr>
              <p:spPr bwMode="auto">
                <a:xfrm>
                  <a:off x="870" y="2628"/>
                  <a:ext cx="1488"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7" name="Line 9"/>
                <p:cNvSpPr>
                  <a:spLocks noChangeShapeType="1"/>
                </p:cNvSpPr>
                <p:nvPr/>
              </p:nvSpPr>
              <p:spPr bwMode="auto">
                <a:xfrm flipH="1">
                  <a:off x="204" y="2619"/>
                  <a:ext cx="672" cy="72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8" name="Line 10"/>
                <p:cNvSpPr>
                  <a:spLocks noChangeShapeType="1"/>
                </p:cNvSpPr>
                <p:nvPr/>
              </p:nvSpPr>
              <p:spPr bwMode="auto">
                <a:xfrm rot="120000" flipH="1">
                  <a:off x="144" y="2970"/>
                  <a:ext cx="384" cy="43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9" name="Line 11"/>
                <p:cNvSpPr>
                  <a:spLocks noChangeShapeType="1"/>
                </p:cNvSpPr>
                <p:nvPr/>
              </p:nvSpPr>
              <p:spPr bwMode="auto">
                <a:xfrm>
                  <a:off x="1926" y="2628"/>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0" name="Line 12"/>
                <p:cNvSpPr>
                  <a:spLocks noChangeShapeType="1"/>
                </p:cNvSpPr>
                <p:nvPr/>
              </p:nvSpPr>
              <p:spPr bwMode="auto">
                <a:xfrm flipV="1">
                  <a:off x="870" y="1200"/>
                  <a:ext cx="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1" name="Rectangle 13"/>
                <p:cNvSpPr>
                  <a:spLocks noChangeArrowheads="1"/>
                </p:cNvSpPr>
                <p:nvPr/>
              </p:nvSpPr>
              <p:spPr bwMode="auto">
                <a:xfrm>
                  <a:off x="534" y="1968"/>
                  <a:ext cx="1056" cy="1008"/>
                </a:xfrm>
                <a:prstGeom prst="rect">
                  <a:avLst/>
                </a:prstGeom>
                <a:solidFill>
                  <a:srgbClr val="99CCFF">
                    <a:alpha val="3098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grpSp>
          <p:sp>
            <p:nvSpPr>
              <p:cNvPr id="24613" name="Text Box 22"/>
              <p:cNvSpPr txBox="1">
                <a:spLocks noChangeArrowheads="1"/>
              </p:cNvSpPr>
              <p:nvPr/>
            </p:nvSpPr>
            <p:spPr bwMode="auto">
              <a:xfrm>
                <a:off x="4749" y="2214"/>
                <a:ext cx="60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en-US" altLang="zh-CN" sz="2800" dirty="0">
                    <a:solidFill>
                      <a:srgbClr val="1C1C1C"/>
                    </a:solidFill>
                    <a:latin typeface="Times New Roman" panose="02020603050405020304" pitchFamily="18" charset="0"/>
                    <a:ea typeface="宋体" panose="02010600030101010101" pitchFamily="2" charset="-122"/>
                  </a:rPr>
                  <a:t>(100)</a:t>
                </a:r>
              </a:p>
            </p:txBody>
          </p:sp>
        </p:grpSp>
        <p:sp>
          <p:nvSpPr>
            <p:cNvPr id="24611" name="Text Box 24"/>
            <p:cNvSpPr txBox="1">
              <a:spLocks noChangeArrowheads="1"/>
            </p:cNvSpPr>
            <p:nvPr/>
          </p:nvSpPr>
          <p:spPr bwMode="auto">
            <a:xfrm>
              <a:off x="3669" y="2223"/>
              <a:ext cx="5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Tx/>
                <a:buNone/>
              </a:pPr>
              <a:r>
                <a:rPr lang="en-US" altLang="zh-CN" sz="2800">
                  <a:solidFill>
                    <a:srgbClr val="1C1C1C"/>
                  </a:solidFill>
                  <a:latin typeface="Times New Roman" panose="02020603050405020304" pitchFamily="18" charset="0"/>
                  <a:ea typeface="宋体" panose="02010600030101010101" pitchFamily="2" charset="-122"/>
                </a:rPr>
                <a:t>O</a:t>
              </a:r>
            </a:p>
          </p:txBody>
        </p:sp>
      </p:grpSp>
      <p:grpSp>
        <p:nvGrpSpPr>
          <p:cNvPr id="383002" name="Group 26"/>
          <p:cNvGrpSpPr>
            <a:grpSpLocks/>
          </p:cNvGrpSpPr>
          <p:nvPr/>
        </p:nvGrpSpPr>
        <p:grpSpPr bwMode="auto">
          <a:xfrm>
            <a:off x="5081588" y="2767582"/>
            <a:ext cx="3605212" cy="3605212"/>
            <a:chOff x="1968" y="1296"/>
            <a:chExt cx="2214" cy="2202"/>
          </a:xfrm>
        </p:grpSpPr>
        <p:sp>
          <p:nvSpPr>
            <p:cNvPr id="24598" name="AutoShape 27"/>
            <p:cNvSpPr>
              <a:spLocks noChangeArrowheads="1"/>
            </p:cNvSpPr>
            <p:nvPr/>
          </p:nvSpPr>
          <p:spPr bwMode="auto">
            <a:xfrm>
              <a:off x="2358" y="1728"/>
              <a:ext cx="1392" cy="1344"/>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4599" name="Line 28"/>
            <p:cNvSpPr>
              <a:spLocks noChangeShapeType="1"/>
            </p:cNvSpPr>
            <p:nvPr/>
          </p:nvSpPr>
          <p:spPr bwMode="auto">
            <a:xfrm>
              <a:off x="2694" y="1332"/>
              <a:ext cx="0" cy="1392"/>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0" name="Line 29"/>
            <p:cNvSpPr>
              <a:spLocks noChangeShapeType="1"/>
            </p:cNvSpPr>
            <p:nvPr/>
          </p:nvSpPr>
          <p:spPr bwMode="auto">
            <a:xfrm>
              <a:off x="2694" y="2724"/>
              <a:ext cx="1488"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1" name="Line 30"/>
            <p:cNvSpPr>
              <a:spLocks noChangeShapeType="1"/>
            </p:cNvSpPr>
            <p:nvPr/>
          </p:nvSpPr>
          <p:spPr bwMode="auto">
            <a:xfrm flipH="1">
              <a:off x="2028" y="2715"/>
              <a:ext cx="672" cy="72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2" name="Line 31"/>
            <p:cNvSpPr>
              <a:spLocks noChangeShapeType="1"/>
            </p:cNvSpPr>
            <p:nvPr/>
          </p:nvSpPr>
          <p:spPr bwMode="auto">
            <a:xfrm rot="120000" flipH="1">
              <a:off x="1968" y="3066"/>
              <a:ext cx="384" cy="43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3" name="Line 32"/>
            <p:cNvSpPr>
              <a:spLocks noChangeShapeType="1"/>
            </p:cNvSpPr>
            <p:nvPr/>
          </p:nvSpPr>
          <p:spPr bwMode="auto">
            <a:xfrm>
              <a:off x="3750" y="2724"/>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4" name="Line 33"/>
            <p:cNvSpPr>
              <a:spLocks noChangeShapeType="1"/>
            </p:cNvSpPr>
            <p:nvPr/>
          </p:nvSpPr>
          <p:spPr bwMode="auto">
            <a:xfrm flipV="1">
              <a:off x="2694" y="1296"/>
              <a:ext cx="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605" name="Group 34"/>
            <p:cNvGrpSpPr>
              <a:grpSpLocks/>
            </p:cNvGrpSpPr>
            <p:nvPr/>
          </p:nvGrpSpPr>
          <p:grpSpPr bwMode="auto">
            <a:xfrm>
              <a:off x="2352" y="1728"/>
              <a:ext cx="1392" cy="1344"/>
              <a:chOff x="2352" y="1728"/>
              <a:chExt cx="1392" cy="1344"/>
            </a:xfrm>
          </p:grpSpPr>
          <p:sp>
            <p:nvSpPr>
              <p:cNvPr id="24606" name="Line 35"/>
              <p:cNvSpPr>
                <a:spLocks noChangeShapeType="1"/>
              </p:cNvSpPr>
              <p:nvPr/>
            </p:nvSpPr>
            <p:spPr bwMode="auto">
              <a:xfrm flipV="1">
                <a:off x="2352" y="1734"/>
                <a:ext cx="1392" cy="33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7" name="Line 36"/>
              <p:cNvSpPr>
                <a:spLocks noChangeShapeType="1"/>
              </p:cNvSpPr>
              <p:nvPr/>
            </p:nvSpPr>
            <p:spPr bwMode="auto">
              <a:xfrm flipV="1">
                <a:off x="2352" y="2736"/>
                <a:ext cx="1392" cy="33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8" name="Line 37"/>
              <p:cNvSpPr>
                <a:spLocks noChangeShapeType="1"/>
              </p:cNvSpPr>
              <p:nvPr/>
            </p:nvSpPr>
            <p:spPr bwMode="auto">
              <a:xfrm>
                <a:off x="2361" y="2070"/>
                <a:ext cx="0" cy="1002"/>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9" name="Line 38"/>
              <p:cNvSpPr>
                <a:spLocks noChangeShapeType="1"/>
              </p:cNvSpPr>
              <p:nvPr/>
            </p:nvSpPr>
            <p:spPr bwMode="auto">
              <a:xfrm>
                <a:off x="3744" y="1728"/>
                <a:ext cx="0" cy="1002"/>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83015" name="Group 39"/>
          <p:cNvGrpSpPr>
            <a:grpSpLocks/>
          </p:cNvGrpSpPr>
          <p:nvPr/>
        </p:nvGrpSpPr>
        <p:grpSpPr bwMode="auto">
          <a:xfrm>
            <a:off x="5081588" y="2767582"/>
            <a:ext cx="3605212" cy="3605212"/>
            <a:chOff x="3546" y="1248"/>
            <a:chExt cx="2214" cy="2202"/>
          </a:xfrm>
        </p:grpSpPr>
        <p:sp>
          <p:nvSpPr>
            <p:cNvPr id="24587" name="AutoShape 40"/>
            <p:cNvSpPr>
              <a:spLocks noChangeArrowheads="1"/>
            </p:cNvSpPr>
            <p:nvPr/>
          </p:nvSpPr>
          <p:spPr bwMode="auto">
            <a:xfrm>
              <a:off x="3936" y="1680"/>
              <a:ext cx="1392" cy="1344"/>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24588" name="Line 41"/>
            <p:cNvSpPr>
              <a:spLocks noChangeShapeType="1"/>
            </p:cNvSpPr>
            <p:nvPr/>
          </p:nvSpPr>
          <p:spPr bwMode="auto">
            <a:xfrm>
              <a:off x="4272" y="1284"/>
              <a:ext cx="0" cy="1392"/>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9" name="Line 42"/>
            <p:cNvSpPr>
              <a:spLocks noChangeShapeType="1"/>
            </p:cNvSpPr>
            <p:nvPr/>
          </p:nvSpPr>
          <p:spPr bwMode="auto">
            <a:xfrm>
              <a:off x="4272" y="2676"/>
              <a:ext cx="1488"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0" name="Line 43"/>
            <p:cNvSpPr>
              <a:spLocks noChangeShapeType="1"/>
            </p:cNvSpPr>
            <p:nvPr/>
          </p:nvSpPr>
          <p:spPr bwMode="auto">
            <a:xfrm flipH="1">
              <a:off x="3606" y="2667"/>
              <a:ext cx="672" cy="72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1" name="Line 44"/>
            <p:cNvSpPr>
              <a:spLocks noChangeShapeType="1"/>
            </p:cNvSpPr>
            <p:nvPr/>
          </p:nvSpPr>
          <p:spPr bwMode="auto">
            <a:xfrm rot="120000" flipH="1">
              <a:off x="3546" y="3018"/>
              <a:ext cx="384" cy="43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2" name="Line 45"/>
            <p:cNvSpPr>
              <a:spLocks noChangeShapeType="1"/>
            </p:cNvSpPr>
            <p:nvPr/>
          </p:nvSpPr>
          <p:spPr bwMode="auto">
            <a:xfrm>
              <a:off x="5328" y="267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3" name="Line 46"/>
            <p:cNvSpPr>
              <a:spLocks noChangeShapeType="1"/>
            </p:cNvSpPr>
            <p:nvPr/>
          </p:nvSpPr>
          <p:spPr bwMode="auto">
            <a:xfrm flipV="1">
              <a:off x="4272" y="1248"/>
              <a:ext cx="0" cy="4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594" name="Group 47"/>
            <p:cNvGrpSpPr>
              <a:grpSpLocks/>
            </p:cNvGrpSpPr>
            <p:nvPr/>
          </p:nvGrpSpPr>
          <p:grpSpPr bwMode="auto">
            <a:xfrm>
              <a:off x="3936" y="1680"/>
              <a:ext cx="1392" cy="1344"/>
              <a:chOff x="3936" y="1680"/>
              <a:chExt cx="1392" cy="1344"/>
            </a:xfrm>
          </p:grpSpPr>
          <p:sp>
            <p:nvSpPr>
              <p:cNvPr id="24595" name="Line 48"/>
              <p:cNvSpPr>
                <a:spLocks noChangeShapeType="1"/>
              </p:cNvSpPr>
              <p:nvPr/>
            </p:nvSpPr>
            <p:spPr bwMode="auto">
              <a:xfrm flipV="1">
                <a:off x="3936" y="2688"/>
                <a:ext cx="1344" cy="33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6" name="Line 49"/>
              <p:cNvSpPr>
                <a:spLocks noChangeShapeType="1"/>
              </p:cNvSpPr>
              <p:nvPr/>
            </p:nvSpPr>
            <p:spPr bwMode="auto">
              <a:xfrm flipH="1">
                <a:off x="3936" y="1680"/>
                <a:ext cx="336" cy="134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7" name="Line 50"/>
              <p:cNvSpPr>
                <a:spLocks noChangeShapeType="1"/>
              </p:cNvSpPr>
              <p:nvPr/>
            </p:nvSpPr>
            <p:spPr bwMode="auto">
              <a:xfrm>
                <a:off x="4272" y="1680"/>
                <a:ext cx="1056" cy="100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83027" name="Text Box 51"/>
          <p:cNvSpPr txBox="1">
            <a:spLocks noChangeArrowheads="1"/>
          </p:cNvSpPr>
          <p:nvPr/>
        </p:nvSpPr>
        <p:spPr bwMode="auto">
          <a:xfrm>
            <a:off x="7884368" y="5047232"/>
            <a:ext cx="136683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en-US" altLang="zh-CN" sz="2800">
                <a:solidFill>
                  <a:srgbClr val="CC0000"/>
                </a:solidFill>
                <a:latin typeface="Times New Roman" panose="02020603050405020304" pitchFamily="18" charset="0"/>
                <a:ea typeface="宋体" panose="02010600030101010101" pitchFamily="2" charset="-122"/>
              </a:rPr>
              <a:t>(110)</a:t>
            </a:r>
          </a:p>
        </p:txBody>
      </p:sp>
      <p:sp>
        <p:nvSpPr>
          <p:cNvPr id="383028" name="Rectangle 52"/>
          <p:cNvSpPr>
            <a:spLocks noChangeArrowheads="1"/>
          </p:cNvSpPr>
          <p:nvPr/>
        </p:nvSpPr>
        <p:spPr bwMode="auto">
          <a:xfrm>
            <a:off x="7884368" y="5552057"/>
            <a:ext cx="136683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lgn="ctr" eaLnBrk="1" hangingPunct="1">
              <a:spcBef>
                <a:spcPct val="0"/>
              </a:spcBef>
              <a:buFontTx/>
              <a:buNone/>
            </a:pPr>
            <a:r>
              <a:rPr lang="en-US" altLang="zh-CN" sz="2800">
                <a:solidFill>
                  <a:srgbClr val="0000CC"/>
                </a:solidFill>
                <a:latin typeface="Times New Roman" panose="02020603050405020304" pitchFamily="18" charset="0"/>
                <a:ea typeface="宋体" panose="02010600030101010101" pitchFamily="2" charset="-122"/>
              </a:rPr>
              <a:t>(111)</a:t>
            </a:r>
          </a:p>
        </p:txBody>
      </p:sp>
      <p:sp>
        <p:nvSpPr>
          <p:cNvPr id="51" name="Rectangle 3"/>
          <p:cNvSpPr txBox="1">
            <a:spLocks noChangeArrowheads="1"/>
          </p:cNvSpPr>
          <p:nvPr/>
        </p:nvSpPr>
        <p:spPr>
          <a:xfrm>
            <a:off x="259510" y="2103338"/>
            <a:ext cx="4475162" cy="3762375"/>
          </a:xfrm>
          <a:prstGeom prst="rect">
            <a:avLst/>
          </a:prstGeom>
        </p:spPr>
        <p:txBody>
          <a:bodyPr/>
          <a:lstStyle>
            <a:lvl1pPr marL="342900" indent="-342900" algn="l" rtl="0" eaLnBrk="0" fontAlgn="base" hangingPunct="0">
              <a:spcBef>
                <a:spcPct val="20000"/>
              </a:spcBef>
              <a:spcAft>
                <a:spcPct val="0"/>
              </a:spcAft>
              <a:buChar char="•"/>
              <a:defRPr sz="26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609600" indent="-609600" eaLnBrk="1" hangingPunct="1">
              <a:lnSpc>
                <a:spcPct val="150000"/>
              </a:lnSpc>
              <a:buFontTx/>
              <a:buAutoNum type="arabicPeriod"/>
              <a:defRPr/>
            </a:pPr>
            <a:r>
              <a:rPr lang="zh-CN" altLang="en-US" kern="0" dirty="0">
                <a:latin typeface="Times New Roman" panose="02020603050405020304" pitchFamily="18" charset="0"/>
                <a:cs typeface="Times New Roman" panose="02020603050405020304" pitchFamily="18" charset="0"/>
              </a:rPr>
              <a:t>表示用互相平行等距的晶面将三轴</a:t>
            </a:r>
            <a:r>
              <a:rPr lang="en-US" altLang="zh-CN" sz="2400" i="1" kern="0" dirty="0" err="1">
                <a:latin typeface="Times New Roman" panose="02020603050405020304" pitchFamily="18" charset="0"/>
                <a:cs typeface="Times New Roman" panose="02020603050405020304" pitchFamily="18" charset="0"/>
              </a:rPr>
              <a:t>a,b,c</a:t>
            </a:r>
            <a:r>
              <a:rPr lang="zh-CN" altLang="en-US" kern="0" dirty="0">
                <a:latin typeface="Times New Roman" panose="02020603050405020304" pitchFamily="18" charset="0"/>
                <a:cs typeface="Times New Roman" panose="02020603050405020304" pitchFamily="18" charset="0"/>
              </a:rPr>
              <a:t>分别等分为</a:t>
            </a:r>
            <a:r>
              <a:rPr lang="en-US" altLang="zh-CN" i="1" kern="0" dirty="0" err="1">
                <a:latin typeface="Times New Roman" panose="02020603050405020304" pitchFamily="18" charset="0"/>
                <a:cs typeface="Times New Roman" panose="02020603050405020304" pitchFamily="18" charset="0"/>
              </a:rPr>
              <a:t>h,k,l</a:t>
            </a:r>
            <a:r>
              <a:rPr lang="zh-CN" altLang="en-US" kern="0" dirty="0">
                <a:latin typeface="Times New Roman" panose="02020603050405020304" pitchFamily="18" charset="0"/>
                <a:cs typeface="Times New Roman" panose="02020603050405020304" pitchFamily="18" charset="0"/>
              </a:rPr>
              <a:t>段；</a:t>
            </a:r>
          </a:p>
          <a:p>
            <a:pPr marL="609600" indent="-609600" eaLnBrk="1" hangingPunct="1">
              <a:lnSpc>
                <a:spcPct val="150000"/>
              </a:lnSpc>
              <a:buFontTx/>
              <a:buAutoNum type="arabicPeriod"/>
              <a:defRPr/>
            </a:pPr>
            <a:r>
              <a:rPr lang="zh-CN" altLang="en-US" u="sng" kern="0" dirty="0">
                <a:latin typeface="Times New Roman" panose="02020603050405020304" pitchFamily="18" charset="0"/>
                <a:cs typeface="Times New Roman" panose="02020603050405020304" pitchFamily="18" charset="0"/>
              </a:rPr>
              <a:t>距离原点</a:t>
            </a:r>
            <a:r>
              <a:rPr lang="zh-CN" altLang="en-US" u="sng" kern="0" dirty="0">
                <a:solidFill>
                  <a:srgbClr val="800000"/>
                </a:solidFill>
                <a:latin typeface="Times New Roman" panose="02020603050405020304" pitchFamily="18" charset="0"/>
                <a:cs typeface="Times New Roman" panose="02020603050405020304" pitchFamily="18" charset="0"/>
              </a:rPr>
              <a:t>最近的晶面</a:t>
            </a:r>
            <a:r>
              <a:rPr lang="zh-CN" altLang="en-US" u="sng" kern="0" dirty="0">
                <a:latin typeface="Times New Roman" panose="02020603050405020304" pitchFamily="18" charset="0"/>
                <a:cs typeface="Times New Roman" panose="02020603050405020304" pitchFamily="18" charset="0"/>
              </a:rPr>
              <a:t>的三轴截距分别为</a:t>
            </a:r>
            <a:r>
              <a:rPr lang="en-US" altLang="zh-CN" i="1" u="sng" kern="0" dirty="0">
                <a:latin typeface="Times New Roman" panose="02020603050405020304" pitchFamily="18" charset="0"/>
                <a:cs typeface="Times New Roman" panose="02020603050405020304" pitchFamily="18" charset="0"/>
              </a:rPr>
              <a:t>a/</a:t>
            </a:r>
            <a:r>
              <a:rPr lang="en-US" altLang="zh-CN" i="1" u="sng" kern="0" dirty="0" err="1">
                <a:latin typeface="Times New Roman" panose="02020603050405020304" pitchFamily="18" charset="0"/>
                <a:cs typeface="Times New Roman" panose="02020603050405020304" pitchFamily="18" charset="0"/>
              </a:rPr>
              <a:t>h,b</a:t>
            </a:r>
            <a:r>
              <a:rPr lang="en-US" altLang="zh-CN" i="1" u="sng" kern="0" dirty="0">
                <a:latin typeface="Times New Roman" panose="02020603050405020304" pitchFamily="18" charset="0"/>
                <a:cs typeface="Times New Roman" panose="02020603050405020304" pitchFamily="18" charset="0"/>
              </a:rPr>
              <a:t>/</a:t>
            </a:r>
            <a:r>
              <a:rPr lang="en-US" altLang="zh-CN" i="1" u="sng" kern="0" dirty="0" err="1">
                <a:latin typeface="Times New Roman" panose="02020603050405020304" pitchFamily="18" charset="0"/>
                <a:cs typeface="Times New Roman" panose="02020603050405020304" pitchFamily="18" charset="0"/>
              </a:rPr>
              <a:t>k,c</a:t>
            </a:r>
            <a:r>
              <a:rPr lang="en-US" altLang="zh-CN" i="1" u="sng" kern="0" dirty="0">
                <a:latin typeface="Times New Roman" panose="02020603050405020304" pitchFamily="18" charset="0"/>
                <a:cs typeface="Times New Roman" panose="02020603050405020304" pitchFamily="18" charset="0"/>
              </a:rPr>
              <a:t>/l</a:t>
            </a:r>
            <a:r>
              <a:rPr lang="zh-CN" altLang="en-US" u="sng" kern="0" dirty="0">
                <a:latin typeface="Times New Roman" panose="02020603050405020304" pitchFamily="18" charset="0"/>
                <a:cs typeface="Times New Roman" panose="02020603050405020304" pitchFamily="18" charset="0"/>
              </a:rPr>
              <a:t>；</a:t>
            </a:r>
          </a:p>
        </p:txBody>
      </p:sp>
      <p:sp>
        <p:nvSpPr>
          <p:cNvPr id="52" name="Rectangle 2"/>
          <p:cNvSpPr txBox="1">
            <a:spLocks noChangeArrowheads="1"/>
          </p:cNvSpPr>
          <p:nvPr/>
        </p:nvSpPr>
        <p:spPr bwMode="auto">
          <a:xfrm>
            <a:off x="500063" y="5329238"/>
            <a:ext cx="414020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eaLnBrk="1" hangingPunct="1">
              <a:defRPr/>
            </a:pPr>
            <a:r>
              <a:rPr lang="zh-CN" altLang="en-US" kern="0" dirty="0">
                <a:latin typeface="Times New Roman" panose="02020603050405020304" pitchFamily="18" charset="0"/>
                <a:cs typeface="Times New Roman" panose="02020603050405020304" pitchFamily="18" charset="0"/>
              </a:rPr>
              <a:t>（</a:t>
            </a:r>
            <a:r>
              <a:rPr lang="en-US" altLang="zh-CN" kern="0" dirty="0" err="1">
                <a:latin typeface="Times New Roman" panose="02020603050405020304" pitchFamily="18" charset="0"/>
                <a:cs typeface="Times New Roman" panose="02020603050405020304" pitchFamily="18" charset="0"/>
              </a:rPr>
              <a:t>hkl</a:t>
            </a:r>
            <a:r>
              <a:rPr lang="zh-CN" altLang="en-US" kern="0" dirty="0">
                <a:latin typeface="Times New Roman" panose="02020603050405020304" pitchFamily="18" charset="0"/>
                <a:cs typeface="Times New Roman" panose="02020603050405020304" pitchFamily="18" charset="0"/>
              </a:rPr>
              <a:t>）的物理含意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300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8302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83015"/>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8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27" grpId="0"/>
      <p:bldP spid="38302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700213"/>
            <a:ext cx="5113337" cy="473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42913" y="765175"/>
            <a:ext cx="8243887" cy="792163"/>
          </a:xfrm>
        </p:spPr>
        <p:txBody>
          <a:bodyPr/>
          <a:lstStyle/>
          <a:p>
            <a:pPr>
              <a:defRPr/>
            </a:pPr>
            <a:r>
              <a:rPr lang="zh-CN" altLang="en-US" dirty="0"/>
              <a:t>例：立方晶系的几个晶面</a:t>
            </a:r>
          </a:p>
        </p:txBody>
      </p:sp>
    </p:spTree>
  </p:cSld>
  <p:clrMapOvr>
    <a:masterClrMapping/>
  </p:clrMapOvr>
  <p:transition/>
</p:sld>
</file>

<file path=ppt/theme/theme1.xml><?xml version="1.0" encoding="utf-8"?>
<a:theme xmlns:a="http://schemas.openxmlformats.org/drawingml/2006/main" name="Balloons">
  <a:themeElements>
    <a:clrScheme name="">
      <a:dk1>
        <a:srgbClr val="000000"/>
      </a:dk1>
      <a:lt1>
        <a:srgbClr val="FFFFFF"/>
      </a:lt1>
      <a:dk2>
        <a:srgbClr val="006666"/>
      </a:dk2>
      <a:lt2>
        <a:srgbClr val="FFFFCC"/>
      </a:lt2>
      <a:accent1>
        <a:srgbClr val="EDFAD2"/>
      </a:accent1>
      <a:accent2>
        <a:srgbClr val="EBF7FF"/>
      </a:accent2>
      <a:accent3>
        <a:srgbClr val="FFFFFF"/>
      </a:accent3>
      <a:accent4>
        <a:srgbClr val="000000"/>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lnDef>
    <a:txDef>
      <a:spPr>
        <a:noFill/>
      </a:spPr>
      <a:bodyPr wrap="none" rtlCol="0">
        <a:spAutoFit/>
      </a:bodyPr>
      <a:lstStyle>
        <a:defPPr>
          <a:defRPr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Balloons</Template>
  <TotalTime>5674</TotalTime>
  <Words>5550</Words>
  <Application>Microsoft Office PowerPoint</Application>
  <PresentationFormat>全屏显示(4:3)</PresentationFormat>
  <Paragraphs>745</Paragraphs>
  <Slides>117</Slides>
  <Notes>13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7</vt:i4>
      </vt:variant>
      <vt:variant>
        <vt:lpstr>幻灯片标题</vt:lpstr>
      </vt:variant>
      <vt:variant>
        <vt:i4>117</vt:i4>
      </vt:variant>
    </vt:vector>
  </HeadingPairs>
  <TitlesOfParts>
    <vt:vector size="135" baseType="lpstr">
      <vt:lpstr>Yu Gothic</vt:lpstr>
      <vt:lpstr>楷体_GB2312</vt:lpstr>
      <vt:lpstr>宋体</vt:lpstr>
      <vt:lpstr>微软雅黑</vt:lpstr>
      <vt:lpstr>Arial</vt:lpstr>
      <vt:lpstr>Arial Black</vt:lpstr>
      <vt:lpstr>Symbol</vt:lpstr>
      <vt:lpstr>Times New Roman</vt:lpstr>
      <vt:lpstr>Verdana</vt:lpstr>
      <vt:lpstr>Wingdings</vt:lpstr>
      <vt:lpstr>Balloons</vt:lpstr>
      <vt:lpstr>Equation</vt:lpstr>
      <vt:lpstr>公式</vt:lpstr>
      <vt:lpstr>Photoshop.Image.9</vt:lpstr>
      <vt:lpstr>Flash Document</vt:lpstr>
      <vt:lpstr>Equation.3</vt:lpstr>
      <vt:lpstr>位图图像</vt:lpstr>
      <vt:lpstr>Equation.DSMT4</vt:lpstr>
      <vt:lpstr>第一章 晶体结构(crystalstructure)</vt:lpstr>
      <vt:lpstr>§1-1一些晶格的实例(samplesoflattice)</vt:lpstr>
      <vt:lpstr>△ 历史回顾</vt:lpstr>
      <vt:lpstr>△ 历史回顾</vt:lpstr>
      <vt:lpstr>PowerPoint 演示文稿</vt:lpstr>
      <vt:lpstr>X射线衍射初探——X 射线的产生</vt:lpstr>
      <vt:lpstr>X射线衍射初探——X 射线的产生</vt:lpstr>
      <vt:lpstr>X射线衍射初探—— X射线在晶体上的衍射</vt:lpstr>
      <vt:lpstr>X射线衍射初探——平行面间散射光的干涉</vt:lpstr>
      <vt:lpstr>X射线衍射初探——布喇格公式</vt:lpstr>
      <vt:lpstr>X射线衍射初探——基本思想</vt:lpstr>
      <vt:lpstr>晶格(lattice)：</vt:lpstr>
      <vt:lpstr>几何模型：空间点阵</vt:lpstr>
      <vt:lpstr>一维与二维晶格</vt:lpstr>
      <vt:lpstr>Po的结构——简立方（SC）</vt:lpstr>
      <vt:lpstr>Li,Na,K,Rb,Cs,Fe等——体心立方BCC</vt:lpstr>
      <vt:lpstr>PowerPoint 演示文稿</vt:lpstr>
      <vt:lpstr>最紧密的堆积方式</vt:lpstr>
      <vt:lpstr>堆积密排面的方式</vt:lpstr>
      <vt:lpstr>最紧密堆积的类型</vt:lpstr>
      <vt:lpstr>六角密堆结构密堆积示意图</vt:lpstr>
      <vt:lpstr>六 角 密 排 结 构 密 堆 积 模 型</vt:lpstr>
      <vt:lpstr>Be,Mg,Zn,Cd等——六角密排结构(hcp)</vt:lpstr>
      <vt:lpstr>六角密排结构动态演示</vt:lpstr>
      <vt:lpstr>面 心 立 方 密 堆 积 结 构 示 意 图</vt:lpstr>
      <vt:lpstr>面心立方结构侧面示意图</vt:lpstr>
      <vt:lpstr>面 心 立 方 结 构 密 堆 积 模 型 </vt:lpstr>
      <vt:lpstr>Cu,Ag,Au,Al等——面心立方结构(fcc)</vt:lpstr>
      <vt:lpstr>水果排列方式</vt:lpstr>
      <vt:lpstr>六方与立方紧密堆积的方式比较</vt:lpstr>
      <vt:lpstr>PowerPoint 演示文稿</vt:lpstr>
      <vt:lpstr>在一些金属单质中原子的堆积方式</vt:lpstr>
      <vt:lpstr>如何描述这些晶格呢？有哪些指标或物理量吗？</vt:lpstr>
      <vt:lpstr>关于配位数</vt:lpstr>
      <vt:lpstr>简立方结构配位数</vt:lpstr>
      <vt:lpstr>体心立方结构配位数</vt:lpstr>
      <vt:lpstr>面心立方结构配位数</vt:lpstr>
      <vt:lpstr>六角密排结构的配位数</vt:lpstr>
      <vt:lpstr>致密度（空间占有率）的计算</vt:lpstr>
      <vt:lpstr>体心立方结构空间占有率</vt:lpstr>
      <vt:lpstr>面心立方结构空间占有率</vt:lpstr>
      <vt:lpstr>六角密排结构空间占有率</vt:lpstr>
      <vt:lpstr>金属晶体学常数</vt:lpstr>
      <vt:lpstr>其它常见晶格</vt:lpstr>
      <vt:lpstr>金刚石结构</vt:lpstr>
      <vt:lpstr>NaCl结构</vt:lpstr>
      <vt:lpstr>CsCl结构</vt:lpstr>
      <vt:lpstr>闪锌矿ZnS结构</vt:lpstr>
      <vt:lpstr>钙钛矿结构（ABO3）</vt:lpstr>
      <vt:lpstr>一 张 比 较 实 用 的 照 片</vt:lpstr>
      <vt:lpstr>§１－2 晶格的周期性(periodicity)</vt:lpstr>
      <vt:lpstr>基元和格子</vt:lpstr>
      <vt:lpstr>基元和格子</vt:lpstr>
      <vt:lpstr>基元和格子</vt:lpstr>
      <vt:lpstr>基元和格子</vt:lpstr>
      <vt:lpstr>基元和格子</vt:lpstr>
      <vt:lpstr>原胞及原胞基矢（primitive cell and unit vector)</vt:lpstr>
      <vt:lpstr>三维晶格的原胞与基矢</vt:lpstr>
      <vt:lpstr>三维晶格的原胞与基矢</vt:lpstr>
      <vt:lpstr>维格纳-赛茨原胞(Wingner-Seitz)</vt:lpstr>
      <vt:lpstr>晶     胞</vt:lpstr>
      <vt:lpstr>关于晶胞的选取</vt:lpstr>
      <vt:lpstr>原胞与晶胞的区别与联系</vt:lpstr>
      <vt:lpstr>三种基本结构单元特点</vt:lpstr>
      <vt:lpstr>简单晶格</vt:lpstr>
      <vt:lpstr>简单晶格---面心立方晶格 </vt:lpstr>
      <vt:lpstr>简单晶格---体心立方晶格</vt:lpstr>
      <vt:lpstr> 原胞基矢与晶胞基矢关系总结 (简立方、体心立方和面心立方晶格)</vt:lpstr>
      <vt:lpstr> 复式晶格 </vt:lpstr>
      <vt:lpstr>PowerPoint 演示文稿</vt:lpstr>
      <vt:lpstr>简单晶格与复式晶格的联系</vt:lpstr>
      <vt:lpstr>复式晶格看成由多个相同的子晶格互相套构而成</vt:lpstr>
      <vt:lpstr>复式晶格看成由多个相同的子晶格互相套构而成</vt:lpstr>
      <vt:lpstr>复式晶格看成由多个相同的子晶格互相套构而成</vt:lpstr>
      <vt:lpstr>关于复式晶格的原胞包括原子数大于1的理解</vt:lpstr>
      <vt:lpstr>布拉伐格子(Bravais lattice) 晶格周期性的数学描述</vt:lpstr>
      <vt:lpstr>PowerPoint 演示文稿</vt:lpstr>
      <vt:lpstr>结         论</vt:lpstr>
      <vt:lpstr>结         论</vt:lpstr>
      <vt:lpstr>布拉伐格子(Bravais lattice)定义</vt:lpstr>
      <vt:lpstr>布拉伐格子，基元与晶格的逻辑关系</vt:lpstr>
      <vt:lpstr>PowerPoint 演示文稿</vt:lpstr>
      <vt:lpstr>§1-3 晶面、晶向和它们的标志</vt:lpstr>
      <vt:lpstr>（一）晶列与晶向</vt:lpstr>
      <vt:lpstr>晶向指数(index of crystal array)</vt:lpstr>
      <vt:lpstr>PowerPoint 演示文稿</vt:lpstr>
      <vt:lpstr>PowerPoint 演示文稿</vt:lpstr>
      <vt:lpstr>PowerPoint 演示文稿</vt:lpstr>
      <vt:lpstr>PowerPoint 演示文稿</vt:lpstr>
      <vt:lpstr>晶向指数的意义</vt:lpstr>
      <vt:lpstr> 简单立方晶格中的等效晶向</vt:lpstr>
      <vt:lpstr>PowerPoint 演示文稿</vt:lpstr>
      <vt:lpstr>(二)  晶面与密勒指数</vt:lpstr>
      <vt:lpstr>同一个晶格中两族取向不同的晶面族</vt:lpstr>
      <vt:lpstr>晶面特点：</vt:lpstr>
      <vt:lpstr>晶面具有方向性</vt:lpstr>
      <vt:lpstr>密勒指数(indices of lattice plane)</vt:lpstr>
      <vt:lpstr>密勒指数标定步骤</vt:lpstr>
      <vt:lpstr>例：立方晶系的几个晶面</vt:lpstr>
      <vt:lpstr>PowerPoint 演示文稿</vt:lpstr>
      <vt:lpstr>PowerPoint 演示文稿</vt:lpstr>
      <vt:lpstr>PowerPoint 演示文稿</vt:lpstr>
      <vt:lpstr>PowerPoint 演示文稿</vt:lpstr>
      <vt:lpstr>PowerPoint 演示文稿</vt:lpstr>
      <vt:lpstr>立方结构的晶格的晶向与晶面问题</vt:lpstr>
      <vt:lpstr>PowerPoint 演示文稿</vt:lpstr>
      <vt:lpstr>PowerPoint 演示文稿</vt:lpstr>
      <vt:lpstr>晶面指数与晶面间距 关系分析</vt:lpstr>
      <vt:lpstr>讨           论</vt:lpstr>
      <vt:lpstr>立方晶格(111)及其等效晶面</vt:lpstr>
      <vt:lpstr>立方晶格其它晶面</vt:lpstr>
      <vt:lpstr>立方晶格晶向</vt:lpstr>
      <vt:lpstr>立方晶格晶面</vt:lpstr>
      <vt:lpstr>立方晶格晶面</vt:lpstr>
      <vt:lpstr>立方晶格晶面</vt:lpstr>
      <vt:lpstr>立方晶格晶面</vt:lpstr>
      <vt:lpstr>PowerPoint 演示文稿</vt:lpstr>
    </vt:vector>
  </TitlesOfParts>
  <Company>南京建筑工程学院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祝云峰</dc:creator>
  <cp:lastModifiedBy>伯望 张</cp:lastModifiedBy>
  <cp:revision>369</cp:revision>
  <dcterms:created xsi:type="dcterms:W3CDTF">2001-03-15T01:39:43Z</dcterms:created>
  <dcterms:modified xsi:type="dcterms:W3CDTF">2018-12-29T14:43:58Z</dcterms:modified>
</cp:coreProperties>
</file>